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24"/>
  </p:notesMasterIdLst>
  <p:sldIdLst>
    <p:sldId id="256" r:id="rId2"/>
    <p:sldId id="257" r:id="rId3"/>
    <p:sldId id="258" r:id="rId4"/>
    <p:sldId id="259" r:id="rId5"/>
    <p:sldId id="288" r:id="rId6"/>
    <p:sldId id="261" r:id="rId7"/>
    <p:sldId id="329" r:id="rId8"/>
    <p:sldId id="308" r:id="rId9"/>
    <p:sldId id="324" r:id="rId10"/>
    <p:sldId id="262" r:id="rId11"/>
    <p:sldId id="260" r:id="rId12"/>
    <p:sldId id="263" r:id="rId13"/>
    <p:sldId id="289" r:id="rId14"/>
    <p:sldId id="318" r:id="rId15"/>
    <p:sldId id="265" r:id="rId16"/>
    <p:sldId id="319" r:id="rId17"/>
    <p:sldId id="320" r:id="rId18"/>
    <p:sldId id="330" r:id="rId19"/>
    <p:sldId id="325" r:id="rId20"/>
    <p:sldId id="326" r:id="rId21"/>
    <p:sldId id="296" r:id="rId22"/>
    <p:sldId id="328" r:id="rId23"/>
  </p:sldIdLst>
  <p:sldSz cx="9144000" cy="6858000" type="screen4x3"/>
  <p:notesSz cx="6934200" cy="9220200"/>
  <p:defaultTextStyle>
    <a:defPPr>
      <a:defRPr lang="en-US"/>
    </a:defPPr>
    <a:lvl1pPr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1pPr>
    <a:lvl2pPr marL="4572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2pPr>
    <a:lvl3pPr marL="9144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3pPr>
    <a:lvl4pPr marL="13716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4pPr>
    <a:lvl5pPr marL="18288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16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16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16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1600"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FF18"/>
    <a:srgbClr val="FF0000"/>
    <a:srgbClr val="CC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49" autoAdjust="0"/>
  </p:normalViewPr>
  <p:slideViewPr>
    <p:cSldViewPr>
      <p:cViewPr>
        <p:scale>
          <a:sx n="100" d="100"/>
          <a:sy n="100" d="100"/>
        </p:scale>
        <p:origin x="-584" y="-8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t" anchorCtr="0" compatLnSpc="1">
            <a:prstTxWarp prst="textNoShape">
              <a:avLst/>
            </a:prstTxWarp>
          </a:bodyPr>
          <a:lstStyle>
            <a:lvl1pPr algn="l" defTabSz="922338" eaLnBrk="1" hangingPunct="1">
              <a:defRPr sz="120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3927475"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t" anchorCtr="0" compatLnSpc="1">
            <a:prstTxWarp prst="textNoShape">
              <a:avLst/>
            </a:prstTxWarp>
          </a:bodyPr>
          <a:lstStyle>
            <a:lvl1pPr algn="r" defTabSz="922338" eaLnBrk="1" hangingPunct="1">
              <a:defRPr sz="1200">
                <a:latin typeface="Arial"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93738" y="4379913"/>
            <a:ext cx="5546725"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b" anchorCtr="0" compatLnSpc="1">
            <a:prstTxWarp prst="textNoShape">
              <a:avLst/>
            </a:prstTxWarp>
          </a:bodyPr>
          <a:lstStyle>
            <a:lvl1pPr algn="l" defTabSz="922338" eaLnBrk="1" hangingPunct="1">
              <a:defRPr sz="1200">
                <a:latin typeface="Arial"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27475"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b" anchorCtr="0" compatLnSpc="1">
            <a:prstTxWarp prst="textNoShape">
              <a:avLst/>
            </a:prstTxWarp>
          </a:bodyPr>
          <a:lstStyle>
            <a:lvl1pPr algn="r" defTabSz="922338" eaLnBrk="1" hangingPunct="1">
              <a:defRPr sz="1200">
                <a:latin typeface="Arial" charset="0"/>
                <a:cs typeface="+mn-cs"/>
              </a:defRPr>
            </a:lvl1pPr>
          </a:lstStyle>
          <a:p>
            <a:pPr>
              <a:defRPr/>
            </a:pPr>
            <a:fld id="{80E3D737-6028-A540-865E-5F53A5DBF55B}" type="slidenum">
              <a:rPr lang="en-US"/>
              <a:pPr>
                <a:defRPr/>
              </a:pPr>
              <a:t>‹#›</a:t>
            </a:fld>
            <a:endParaRPr lang="en-US"/>
          </a:p>
        </p:txBody>
      </p:sp>
    </p:spTree>
    <p:extLst>
      <p:ext uri="{BB962C8B-B14F-4D97-AF65-F5344CB8AC3E}">
        <p14:creationId xmlns:p14="http://schemas.microsoft.com/office/powerpoint/2010/main" val="41177100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en.wikipedia.org/wiki/Toru%C5%84"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1ADA2B-C0D8-A842-9462-1DF9C64DF285}" type="slidenum">
              <a:rPr lang="en-US"/>
              <a:pPr>
                <a:defRPr/>
              </a:pPr>
              <a:t>1</a:t>
            </a:fld>
            <a:endParaRPr lang="en-US"/>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p:txBody>
          <a:bodyPr/>
          <a:lstStyle/>
          <a:p>
            <a:pPr eaLnBrk="1" hangingPunct="1">
              <a:defRPr/>
            </a:pPr>
            <a:r>
              <a:rPr lang="en-US" dirty="0" err="1" smtClean="0">
                <a:cs typeface="+mn-cs"/>
              </a:rPr>
              <a:t>Abliash</a:t>
            </a:r>
            <a:r>
              <a:rPr lang="en-US" dirty="0" smtClean="0">
                <a:cs typeface="+mn-cs"/>
              </a:rPr>
              <a:t> </a:t>
            </a:r>
            <a:r>
              <a:rPr lang="en-US" dirty="0" err="1" smtClean="0">
                <a:cs typeface="+mn-cs"/>
              </a:rPr>
              <a:t>Chittan</a:t>
            </a:r>
            <a:r>
              <a:rPr lang="en-US" dirty="0" smtClean="0">
                <a:cs typeface="+mn-cs"/>
              </a:rPr>
              <a:t> is an</a:t>
            </a:r>
            <a:r>
              <a:rPr lang="en-US" baseline="0" dirty="0" smtClean="0">
                <a:cs typeface="+mn-cs"/>
              </a:rPr>
              <a:t> undergraduate physics major in Coimbatore, India.  This presentation was developed in conjunction with Deborah Scherrer of the Stanford Solar Center, under NASA contracts for SDO/HMI and IRIS.  March 2014.</a:t>
            </a:r>
            <a:endParaRPr lang="en-US" dirty="0" smtClean="0">
              <a:cs typeface="+mn-cs"/>
            </a:endParaRPr>
          </a:p>
          <a:p>
            <a:pPr eaLnBrk="1" hangingPunct="1">
              <a:defRPr/>
            </a:pPr>
            <a:endParaRPr lang="en-US" dirty="0" smtClean="0">
              <a:cs typeface="+mn-cs"/>
            </a:endParaRPr>
          </a:p>
          <a:p>
            <a:pPr eaLnBrk="1" hangingPunct="1">
              <a:defRPr/>
            </a:pPr>
            <a:r>
              <a:rPr lang="en-US" dirty="0" smtClean="0">
                <a:cs typeface="+mn-cs"/>
              </a:rPr>
              <a:t>Image:  Solar image, in ultraviolet light &amp; false-color.</a:t>
            </a:r>
            <a:r>
              <a:rPr lang="en-US" baseline="0" dirty="0" smtClean="0">
                <a:cs typeface="+mn-cs"/>
              </a:rPr>
              <a:t>  The small dot in upper center is Venus transiting the solar disc.</a:t>
            </a:r>
            <a:endParaRPr lang="en-US" dirty="0" smtClean="0">
              <a:cs typeface="+mn-cs"/>
            </a:endParaRPr>
          </a:p>
          <a:p>
            <a:pPr eaLnBrk="1" hangingPunct="1">
              <a:defRPr/>
            </a:pPr>
            <a:r>
              <a:rPr lang="en-US" dirty="0" smtClean="0">
                <a:cs typeface="+mn-cs"/>
              </a:rPr>
              <a:t>From NASA’s Solar Dynamics Observatory, AIA instrument.  Courtesy Mark Cheung at Lockheed Martin Solar and Astrophysics</a:t>
            </a:r>
          </a:p>
          <a:p>
            <a:pPr eaLnBrk="1" hangingPunct="1">
              <a:defRPr/>
            </a:pPr>
            <a:r>
              <a:rPr lang="en-US" dirty="0" smtClean="0">
                <a:cs typeface="+mn-cs"/>
              </a:rPr>
              <a:t>Laboratory.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E04E06-7ADA-5647-947C-BB03D4A9A237}" type="slidenum">
              <a:rPr lang="en-US"/>
              <a:pPr>
                <a:defRPr/>
              </a:pPr>
              <a:t>10</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p:txBody>
          <a:bodyPr/>
          <a:lstStyle/>
          <a:p>
            <a:pPr eaLnBrk="1" hangingPunct="1">
              <a:defRPr/>
            </a:pPr>
            <a:r>
              <a:rPr lang="en-US" dirty="0" smtClean="0"/>
              <a:t>Image credit:  UC Berkeley</a:t>
            </a:r>
            <a:endParaRPr lang="en-US" i="1" dirty="0" smtClean="0"/>
          </a:p>
          <a:p>
            <a:pPr eaLnBrk="1" hangingPunct="1">
              <a:defRPr/>
            </a:pPr>
            <a:endParaRPr lang="en-US" i="1" dirty="0" smtClean="0"/>
          </a:p>
          <a:p>
            <a:pPr eaLnBrk="1" hangingPunct="1">
              <a:defRPr/>
            </a:pPr>
            <a:endParaRPr lang="en-US" dirty="0" smtClean="0"/>
          </a:p>
          <a:p>
            <a:pPr eaLnBrk="1" hangingPunct="1">
              <a:defRPr/>
            </a:pPr>
            <a:endParaRPr lang="en-US" dirty="0"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968086-26B3-7348-8860-58D3B5A6CBC7}" type="slidenum">
              <a:rPr lang="en-US"/>
              <a:pPr>
                <a:defRPr/>
              </a:pPr>
              <a:t>11</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r>
              <a:rPr lang="en-US" dirty="0" smtClean="0"/>
              <a:t>Computer simulation of particle traces from an LHC collision in which a Higgs Boson is produced. (c) CERN. Image credit: Lucas Taylor</a:t>
            </a:r>
          </a:p>
          <a:p>
            <a:pPr eaLnBrk="1" hangingPunct="1">
              <a:defRPr/>
            </a:pPr>
            <a:r>
              <a:rPr lang="en-US" dirty="0" smtClean="0">
                <a:cs typeface="+mn-cs"/>
              </a:rPr>
              <a:t>Image is on a public website and explicitly made available for download</a:t>
            </a:r>
            <a:r>
              <a:rPr lang="en-US" baseline="0" dirty="0" smtClean="0">
                <a:cs typeface="+mn-cs"/>
              </a:rPr>
              <a:t> as long as credit remains.</a:t>
            </a:r>
            <a:endParaRPr lang="en-US" dirty="0"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A54409-9986-554E-89C2-17300B21EDA5}" type="slidenum">
              <a:rPr lang="en-US"/>
              <a:pPr>
                <a:defRPr/>
              </a:pPr>
              <a:t>12</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p:txBody>
          <a:bodyPr/>
          <a:lstStyle/>
          <a:p>
            <a:pPr eaLnBrk="1" hangingPunct="1">
              <a:defRPr/>
            </a:pPr>
            <a:r>
              <a:rPr lang="en-US" dirty="0" err="1" smtClean="0">
                <a:cs typeface="+mn-cs"/>
              </a:rPr>
              <a:t>Buttefly</a:t>
            </a:r>
            <a:r>
              <a:rPr lang="en-US" dirty="0" smtClean="0">
                <a:cs typeface="+mn-cs"/>
              </a:rPr>
              <a:t> image:  </a:t>
            </a:r>
            <a:r>
              <a:rPr lang="en-US" dirty="0" err="1" smtClean="0">
                <a:cs typeface="+mn-cs"/>
              </a:rPr>
              <a:t>Morpho</a:t>
            </a:r>
            <a:r>
              <a:rPr lang="en-US" dirty="0" smtClean="0">
                <a:cs typeface="+mn-cs"/>
              </a:rPr>
              <a:t> </a:t>
            </a:r>
            <a:r>
              <a:rPr lang="en-US" dirty="0" err="1" smtClean="0">
                <a:cs typeface="+mn-cs"/>
              </a:rPr>
              <a:t>peleides</a:t>
            </a:r>
            <a:r>
              <a:rPr lang="en-US" dirty="0" smtClean="0">
                <a:cs typeface="+mn-cs"/>
              </a:rPr>
              <a:t> (blue </a:t>
            </a:r>
            <a:r>
              <a:rPr lang="en-US" dirty="0" err="1" smtClean="0">
                <a:cs typeface="+mn-cs"/>
              </a:rPr>
              <a:t>Morpho</a:t>
            </a:r>
            <a:r>
              <a:rPr lang="en-US" dirty="0" smtClean="0">
                <a:cs typeface="+mn-cs"/>
              </a:rPr>
              <a:t>).  Courtesy Wiki</a:t>
            </a:r>
            <a:r>
              <a:rPr lang="en-US" baseline="0" dirty="0" smtClean="0">
                <a:cs typeface="+mn-cs"/>
              </a:rPr>
              <a:t> commons.    </a:t>
            </a:r>
            <a:r>
              <a:rPr lang="en-US" dirty="0" smtClean="0">
                <a:cs typeface="+mn-cs"/>
              </a:rPr>
              <a:t>http://</a:t>
            </a:r>
            <a:r>
              <a:rPr lang="en-US" dirty="0" err="1" smtClean="0">
                <a:cs typeface="+mn-cs"/>
              </a:rPr>
              <a:t>en.wikipedia.org</a:t>
            </a:r>
            <a:r>
              <a:rPr lang="en-US" dirty="0" smtClean="0">
                <a:cs typeface="+mn-cs"/>
              </a:rPr>
              <a:t>/wiki/</a:t>
            </a:r>
            <a:r>
              <a:rPr lang="en-US" dirty="0" err="1" smtClean="0">
                <a:cs typeface="+mn-cs"/>
              </a:rPr>
              <a:t>File:Tropical_butterfly.jpg</a:t>
            </a:r>
            <a:endParaRPr lang="en-US" dirty="0" smtClean="0">
              <a:cs typeface="+mn-cs"/>
            </a:endParaRPr>
          </a:p>
          <a:p>
            <a:pPr eaLnBrk="1" hangingPunct="1">
              <a:defRPr/>
            </a:pPr>
            <a:endParaRPr lang="en-US" dirty="0" smtClean="0">
              <a:cs typeface="+mn-cs"/>
            </a:endParaRPr>
          </a:p>
          <a:p>
            <a:pPr eaLnBrk="1" hangingPunct="1">
              <a:defRPr/>
            </a:pPr>
            <a:r>
              <a:rPr lang="en-US" dirty="0" smtClean="0">
                <a:cs typeface="+mn-cs"/>
              </a:rPr>
              <a:t>Frog image:  Red eyed tree frog; Wiki commons &amp; public domain</a:t>
            </a:r>
          </a:p>
          <a:p>
            <a:pPr eaLnBrk="1" hangingPunct="1">
              <a:defRPr/>
            </a:pPr>
            <a:endParaRPr lang="en-US" dirty="0" smtClean="0">
              <a:cs typeface="+mn-cs"/>
            </a:endParaRPr>
          </a:p>
          <a:p>
            <a:pPr eaLnBrk="1" hangingPunct="1">
              <a:defRPr/>
            </a:pPr>
            <a:r>
              <a:rPr lang="en-US" dirty="0" smtClean="0">
                <a:cs typeface="+mn-cs"/>
              </a:rPr>
              <a:t>Ripple effect on water courtesy Wiki </a:t>
            </a:r>
            <a:r>
              <a:rPr lang="en-US" baseline="0" dirty="0" smtClean="0">
                <a:cs typeface="+mn-cs"/>
              </a:rPr>
              <a:t>Commons.</a:t>
            </a:r>
            <a:endParaRPr lang="en-US" dirty="0" smtClean="0">
              <a:cs typeface="+mn-cs"/>
            </a:endParaRPr>
          </a:p>
          <a:p>
            <a:pPr eaLnBrk="1" hangingPunct="1">
              <a:defRPr/>
            </a:pPr>
            <a:endParaRPr lang="en-US" dirty="0" smtClean="0">
              <a:cs typeface="+mn-cs"/>
            </a:endParaRPr>
          </a:p>
          <a:p>
            <a:pPr eaLnBrk="1" hangingPunct="1">
              <a:defRPr/>
            </a:pPr>
            <a:r>
              <a:rPr lang="en-US" dirty="0" smtClean="0">
                <a:cs typeface="+mn-cs"/>
              </a:rPr>
              <a:t>Ice pans from http://</a:t>
            </a:r>
            <a:r>
              <a:rPr lang="en-US" dirty="0" err="1" smtClean="0">
                <a:cs typeface="+mn-cs"/>
              </a:rPr>
              <a:t>thecloakedhedgehog.wordpress.com</a:t>
            </a:r>
            <a:r>
              <a:rPr lang="en-US" dirty="0" smtClean="0">
                <a:cs typeface="+mn-cs"/>
              </a:rPr>
              <a:t>/photo  “</a:t>
            </a:r>
            <a:r>
              <a:rPr lang="en-US" dirty="0" smtClean="0"/>
              <a:t>Excerpts and links may be used, provided that full and clear credit is given to The Cloaked Hedgehog with appropriate and specific direction to the original content.”</a:t>
            </a:r>
            <a:endParaRPr lang="en-US" dirty="0"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smtClean="0"/>
              <a:t>Circumhorizontal</a:t>
            </a:r>
            <a:r>
              <a:rPr lang="en-US" dirty="0" smtClean="0"/>
              <a:t> arc image courtesy</a:t>
            </a:r>
            <a:r>
              <a:rPr lang="en-US" baseline="0" dirty="0" smtClean="0"/>
              <a:t> of Wiki Commons</a:t>
            </a:r>
            <a:endParaRPr lang="en-US" dirty="0"/>
          </a:p>
        </p:txBody>
      </p:sp>
      <p:sp>
        <p:nvSpPr>
          <p:cNvPr id="4" name="Slide Number Placeholder 3"/>
          <p:cNvSpPr>
            <a:spLocks noGrp="1"/>
          </p:cNvSpPr>
          <p:nvPr>
            <p:ph type="sldNum" sz="quarter" idx="5"/>
          </p:nvPr>
        </p:nvSpPr>
        <p:spPr/>
        <p:txBody>
          <a:bodyPr/>
          <a:lstStyle/>
          <a:p>
            <a:pPr>
              <a:defRPr/>
            </a:pPr>
            <a:fld id="{316FA15A-E8F3-B949-B81A-328C2A77AE9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 beam of sunlight shines through a natural hole in Keyhole Rock, near Big Sur in California, USA.  Coincidentally, this display only happens at the few days around Winter Solstice, though the hole is completely natural.</a:t>
            </a:r>
          </a:p>
          <a:p>
            <a:pPr>
              <a:defRPr/>
            </a:pPr>
            <a:endParaRPr lang="en-US" dirty="0" smtClean="0"/>
          </a:p>
          <a:p>
            <a:pPr>
              <a:defRPr/>
            </a:pPr>
            <a:r>
              <a:rPr lang="en-US" dirty="0" smtClean="0"/>
              <a:t>Image</a:t>
            </a:r>
            <a:r>
              <a:rPr lang="en-US" baseline="0" dirty="0" smtClean="0"/>
              <a:t> courtesy of</a:t>
            </a:r>
            <a:r>
              <a:rPr lang="en-US" dirty="0" smtClean="0"/>
              <a:t> Romeo </a:t>
            </a:r>
            <a:r>
              <a:rPr lang="en-US" dirty="0" err="1" smtClean="0"/>
              <a:t>Durscher</a:t>
            </a:r>
            <a:r>
              <a:rPr lang="en-US" dirty="0" smtClean="0"/>
              <a:t>, </a:t>
            </a:r>
            <a:r>
              <a:rPr lang="en-US" dirty="0" smtClean="0"/>
              <a:t>Stanford</a:t>
            </a:r>
            <a:r>
              <a:rPr lang="en-US" baseline="0" dirty="0" smtClean="0"/>
              <a:t> </a:t>
            </a:r>
            <a:r>
              <a:rPr lang="en-US" baseline="0" dirty="0" smtClean="0"/>
              <a:t>University.</a:t>
            </a:r>
            <a:endParaRPr lang="en-US" dirty="0"/>
          </a:p>
        </p:txBody>
      </p:sp>
      <p:sp>
        <p:nvSpPr>
          <p:cNvPr id="4" name="Slide Number Placeholder 3"/>
          <p:cNvSpPr>
            <a:spLocks noGrp="1"/>
          </p:cNvSpPr>
          <p:nvPr>
            <p:ph type="sldNum" sz="quarter" idx="5"/>
          </p:nvPr>
        </p:nvSpPr>
        <p:spPr/>
        <p:txBody>
          <a:bodyPr/>
          <a:lstStyle/>
          <a:p>
            <a:pPr>
              <a:defRPr/>
            </a:pPr>
            <a:fld id="{C3B3C393-DC83-0249-B8BF-9810BED3833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88597F-93D4-5542-A01C-23F568FDF78F}" type="slidenum">
              <a:rPr lang="en-US"/>
              <a:pPr>
                <a:defRPr/>
              </a:pPr>
              <a:t>15</a:t>
            </a:fld>
            <a:endParaRPr lang="en-US"/>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p:txBody>
          <a:bodyPr/>
          <a:lstStyle/>
          <a:p>
            <a:pPr eaLnBrk="1" hangingPunct="1">
              <a:defRPr/>
            </a:pPr>
            <a:r>
              <a:rPr lang="en-US" dirty="0" smtClean="0">
                <a:cs typeface="+mn-cs"/>
              </a:rPr>
              <a:t>Image</a:t>
            </a:r>
            <a:r>
              <a:rPr lang="en-US" baseline="0" dirty="0" smtClean="0">
                <a:cs typeface="+mn-cs"/>
              </a:rPr>
              <a:t> credit: </a:t>
            </a:r>
            <a:r>
              <a:rPr lang="en-US" baseline="0" dirty="0" smtClean="0">
                <a:cs typeface="ＭＳ Ｐゴシック" charset="0"/>
              </a:rPr>
              <a:t>A</a:t>
            </a:r>
            <a:r>
              <a:rPr lang="en-US" dirty="0" smtClean="0"/>
              <a:t>nnika Victoria</a:t>
            </a:r>
            <a:endParaRPr lang="en-US" dirty="0" smtClean="0">
              <a:cs typeface="+mn-cs"/>
            </a:endParaRPr>
          </a:p>
          <a:p>
            <a:pPr eaLnBrk="1" hangingPunct="1">
              <a:defRPr/>
            </a:pPr>
            <a:r>
              <a:rPr lang="en-US" dirty="0" smtClean="0">
                <a:cs typeface="+mn-cs"/>
              </a:rPr>
              <a:t> http://</a:t>
            </a:r>
            <a:r>
              <a:rPr lang="en-US" dirty="0" err="1" smtClean="0">
                <a:cs typeface="+mn-cs"/>
              </a:rPr>
              <a:t>www.pineneedlecollective.com</a:t>
            </a:r>
            <a:r>
              <a:rPr lang="en-US" dirty="0" smtClean="0">
                <a:cs typeface="+mn-cs"/>
              </a:rPr>
              <a:t>/2012_10_01_archive.html</a:t>
            </a:r>
          </a:p>
          <a:p>
            <a:pPr eaLnBrk="1" hangingPunct="1">
              <a:defRPr/>
            </a:pPr>
            <a:r>
              <a:rPr lang="en-US" dirty="0" smtClean="0">
                <a:cs typeface="+mn-cs"/>
              </a:rPr>
              <a:t>Used</a:t>
            </a:r>
            <a:r>
              <a:rPr lang="en-US" baseline="0" dirty="0" smtClean="0">
                <a:cs typeface="+mn-cs"/>
              </a:rPr>
              <a:t> with permission under creative commons license:  </a:t>
            </a:r>
            <a:r>
              <a:rPr lang="en-US" sz="1200" kern="1200" dirty="0" smtClean="0">
                <a:solidFill>
                  <a:schemeClr val="tx1"/>
                </a:solidFill>
                <a:effectLst/>
                <a:latin typeface="Arial" charset="0"/>
                <a:ea typeface="ＭＳ Ｐゴシック" charset="0"/>
                <a:cs typeface="ＭＳ Ｐゴシック" charset="0"/>
              </a:rPr>
              <a:t>http://</a:t>
            </a:r>
            <a:r>
              <a:rPr lang="en-US" sz="1200" kern="1200" dirty="0" err="1" smtClean="0">
                <a:solidFill>
                  <a:schemeClr val="tx1"/>
                </a:solidFill>
                <a:effectLst/>
                <a:latin typeface="Arial" charset="0"/>
                <a:ea typeface="ＭＳ Ｐゴシック" charset="0"/>
                <a:cs typeface="ＭＳ Ｐゴシック" charset="0"/>
              </a:rPr>
              <a:t>creativecommons.org</a:t>
            </a:r>
            <a:r>
              <a:rPr lang="en-US" sz="1200" kern="1200" dirty="0" smtClean="0">
                <a:solidFill>
                  <a:schemeClr val="tx1"/>
                </a:solidFill>
                <a:effectLst/>
                <a:latin typeface="Arial" charset="0"/>
                <a:ea typeface="ＭＳ Ｐゴシック" charset="0"/>
                <a:cs typeface="ＭＳ Ｐゴシック" charset="0"/>
              </a:rPr>
              <a:t>/licenses/by-</a:t>
            </a:r>
            <a:r>
              <a:rPr lang="en-US" sz="1200" kern="1200" dirty="0" err="1" smtClean="0">
                <a:solidFill>
                  <a:schemeClr val="tx1"/>
                </a:solidFill>
                <a:effectLst/>
                <a:latin typeface="Arial" charset="0"/>
                <a:ea typeface="ＭＳ Ｐゴシック" charset="0"/>
                <a:cs typeface="ＭＳ Ｐゴシック" charset="0"/>
              </a:rPr>
              <a:t>nc</a:t>
            </a:r>
            <a:r>
              <a:rPr lang="en-US" sz="1200" kern="1200" dirty="0" smtClean="0">
                <a:solidFill>
                  <a:schemeClr val="tx1"/>
                </a:solidFill>
                <a:effectLst/>
                <a:latin typeface="Arial" charset="0"/>
                <a:ea typeface="ＭＳ Ｐゴシック" charset="0"/>
                <a:cs typeface="ＭＳ Ｐゴシック" charset="0"/>
              </a:rPr>
              <a:t>-</a:t>
            </a:r>
            <a:r>
              <a:rPr lang="en-US" sz="1200" kern="1200" dirty="0" err="1" smtClean="0">
                <a:solidFill>
                  <a:schemeClr val="tx1"/>
                </a:solidFill>
                <a:effectLst/>
                <a:latin typeface="Arial" charset="0"/>
                <a:ea typeface="ＭＳ Ｐゴシック" charset="0"/>
                <a:cs typeface="ＭＳ Ｐゴシック" charset="0"/>
              </a:rPr>
              <a:t>nd</a:t>
            </a:r>
            <a:r>
              <a:rPr lang="en-US" sz="1200" kern="1200" dirty="0" smtClean="0">
                <a:solidFill>
                  <a:schemeClr val="tx1"/>
                </a:solidFill>
                <a:effectLst/>
                <a:latin typeface="Arial" charset="0"/>
                <a:ea typeface="ＭＳ Ｐゴシック" charset="0"/>
                <a:cs typeface="ＭＳ Ｐゴシック" charset="0"/>
              </a:rPr>
              <a:t>/4.0/</a:t>
            </a:r>
            <a:r>
              <a:rPr lang="en-US" dirty="0" smtClean="0">
                <a:effectLst/>
              </a:rPr>
              <a:t> </a:t>
            </a:r>
            <a:endParaRPr lang="en-US" dirty="0"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1645BE-300C-2249-8729-722EBA9DF55D}" type="slidenum">
              <a:rPr lang="en-US"/>
              <a:pPr>
                <a:defRPr/>
              </a:pPr>
              <a:t>16</a:t>
            </a:fld>
            <a:endParaRPr lang="en-US"/>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p:txBody>
          <a:bodyPr/>
          <a:lstStyle/>
          <a:p>
            <a:pPr eaLnBrk="1" hangingPunct="1">
              <a:defRPr/>
            </a:pPr>
            <a:r>
              <a:rPr lang="en-US" dirty="0" smtClean="0">
                <a:cs typeface="+mn-cs"/>
              </a:rPr>
              <a:t>Satirical</a:t>
            </a:r>
            <a:r>
              <a:rPr lang="en-US" baseline="0" dirty="0" smtClean="0">
                <a:cs typeface="+mn-cs"/>
              </a:rPr>
              <a:t> image by Joanne Nova, used </a:t>
            </a:r>
            <a:r>
              <a:rPr lang="en-US" baseline="0" smtClean="0">
                <a:cs typeface="+mn-cs"/>
              </a:rPr>
              <a:t>with permission.</a:t>
            </a:r>
          </a:p>
          <a:p>
            <a:pPr eaLnBrk="1" hangingPunct="1">
              <a:defRPr/>
            </a:pPr>
            <a:r>
              <a:rPr lang="en-US" dirty="0" smtClean="0">
                <a:cs typeface="+mn-cs"/>
              </a:rPr>
              <a:t>http://</a:t>
            </a:r>
            <a:r>
              <a:rPr lang="en-US" dirty="0" err="1" smtClean="0">
                <a:cs typeface="+mn-cs"/>
              </a:rPr>
              <a:t>joannenova.com.au</a:t>
            </a:r>
            <a:r>
              <a:rPr lang="en-US" dirty="0" smtClean="0">
                <a:cs typeface="+mn-cs"/>
              </a:rPr>
              <a:t>/2009/12/new-scientist-becomes-non-scientist/</a:t>
            </a:r>
          </a:p>
          <a:p>
            <a:pPr eaLnBrk="1" hangingPunct="1">
              <a:defRPr/>
            </a:pPr>
            <a:endParaRPr lang="en-US" dirty="0"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4DFAA2-C45D-DF42-A515-6EA3B3C9E98B}" type="slidenum">
              <a:rPr lang="en-US"/>
              <a:pPr>
                <a:defRPr/>
              </a:pPr>
              <a:t>17</a:t>
            </a:fld>
            <a:endParaRPr lang="en-US"/>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p:txBody>
          <a:bodyPr/>
          <a:lstStyle/>
          <a:p>
            <a:pPr eaLnBrk="1" hangingPunct="1">
              <a:defRPr/>
            </a:pPr>
            <a:r>
              <a:rPr lang="en-US" dirty="0" smtClean="0"/>
              <a:t>Image:  </a:t>
            </a:r>
            <a:r>
              <a:rPr lang="en-US" dirty="0" err="1" smtClean="0"/>
              <a:t>Helius</a:t>
            </a:r>
            <a:r>
              <a:rPr lang="en-US" dirty="0" smtClean="0"/>
              <a:t> god of the sun, Athenian red-figure </a:t>
            </a:r>
            <a:r>
              <a:rPr lang="en-US" dirty="0" err="1" smtClean="0"/>
              <a:t>krater</a:t>
            </a:r>
            <a:r>
              <a:rPr lang="en-US" dirty="0" smtClean="0"/>
              <a:t>.  C5th B.C., British Museum, London</a:t>
            </a:r>
          </a:p>
          <a:p>
            <a:pPr eaLnBrk="1" hangingPunct="1">
              <a:defRPr/>
            </a:pPr>
            <a:endParaRPr lang="en-US" dirty="0" smtClean="0">
              <a:cs typeface="+mn-cs"/>
            </a:endParaRPr>
          </a:p>
          <a:p>
            <a:pPr eaLnBrk="1" hangingPunct="1">
              <a:defRPr/>
            </a:pPr>
            <a:r>
              <a:rPr lang="en-US" dirty="0" smtClean="0">
                <a:cs typeface="+mn-cs"/>
              </a:rPr>
              <a:t>Image:  Surya,</a:t>
            </a:r>
            <a:r>
              <a:rPr lang="en-US" baseline="0" dirty="0" smtClean="0">
                <a:cs typeface="+mn-cs"/>
              </a:rPr>
              <a:t> Hindu sun god, Courtesy </a:t>
            </a:r>
            <a:r>
              <a:rPr lang="en-US" baseline="0" dirty="0" err="1" smtClean="0">
                <a:cs typeface="+mn-cs"/>
              </a:rPr>
              <a:t>Wikia</a:t>
            </a:r>
            <a:r>
              <a:rPr lang="en-US" baseline="0" dirty="0" smtClean="0">
                <a:cs typeface="+mn-cs"/>
              </a:rPr>
              <a:t>.</a:t>
            </a:r>
            <a:endParaRPr lang="en-US" dirty="0"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around the world use their curiosity to study and understand the Sun.  For more information,</a:t>
            </a:r>
            <a:r>
              <a:rPr lang="en-US" baseline="0" dirty="0" smtClean="0"/>
              <a:t> check out these NASA solar missions:</a:t>
            </a:r>
            <a:endParaRPr lang="en-US" dirty="0" smtClean="0"/>
          </a:p>
          <a:p>
            <a:r>
              <a:rPr lang="en-US" dirty="0" smtClean="0"/>
              <a:t>http://</a:t>
            </a:r>
            <a:r>
              <a:rPr lang="en-US" dirty="0" err="1" smtClean="0"/>
              <a:t>sdo.gsfc.nasa.gov</a:t>
            </a:r>
            <a:r>
              <a:rPr lang="en-US" dirty="0" smtClean="0"/>
              <a:t>/</a:t>
            </a:r>
          </a:p>
          <a:p>
            <a:r>
              <a:rPr lang="en-US" dirty="0" smtClean="0"/>
              <a:t>http://</a:t>
            </a:r>
            <a:r>
              <a:rPr lang="en-US" dirty="0" err="1" smtClean="0"/>
              <a:t>iris.gsfc.nasa.gov</a:t>
            </a:r>
            <a:r>
              <a:rPr lang="en-US" dirty="0" smtClean="0"/>
              <a:t>/</a:t>
            </a:r>
          </a:p>
          <a:p>
            <a:r>
              <a:rPr lang="en-US" dirty="0" smtClean="0"/>
              <a:t>http://</a:t>
            </a:r>
            <a:r>
              <a:rPr lang="en-US" dirty="0" err="1" smtClean="0"/>
              <a:t>stereo.gsfc.nasa.gov</a:t>
            </a:r>
            <a:r>
              <a:rPr lang="en-US" dirty="0" smtClean="0"/>
              <a:t>/mission/</a:t>
            </a:r>
            <a:r>
              <a:rPr lang="en-US" dirty="0" err="1" smtClean="0"/>
              <a:t>mission.shtml</a:t>
            </a:r>
            <a:endParaRPr lang="en-US" dirty="0" smtClean="0"/>
          </a:p>
          <a:p>
            <a:r>
              <a:rPr lang="en-US" dirty="0" smtClean="0"/>
              <a:t>http://</a:t>
            </a:r>
            <a:r>
              <a:rPr lang="en-US" dirty="0" err="1" smtClean="0"/>
              <a:t>lws.gsfc.nasa.gov</a:t>
            </a:r>
            <a:r>
              <a:rPr lang="en-US" dirty="0" smtClean="0"/>
              <a:t>/</a:t>
            </a:r>
            <a:r>
              <a:rPr lang="en-US" dirty="0" err="1" smtClean="0"/>
              <a:t>missions.html</a:t>
            </a:r>
            <a:endParaRPr lang="en-US" dirty="0" smtClean="0"/>
          </a:p>
          <a:p>
            <a:endParaRPr lang="en-US" dirty="0" smtClean="0"/>
          </a:p>
          <a:p>
            <a:r>
              <a:rPr lang="en-US" dirty="0" smtClean="0"/>
              <a:t>Images courtesy</a:t>
            </a:r>
            <a:r>
              <a:rPr lang="en-US" baseline="0" dirty="0" smtClean="0"/>
              <a:t> NASA</a:t>
            </a:r>
            <a:endParaRPr lang="en-US" dirty="0"/>
          </a:p>
        </p:txBody>
      </p:sp>
      <p:sp>
        <p:nvSpPr>
          <p:cNvPr id="4" name="Slide Number Placeholder 3"/>
          <p:cNvSpPr>
            <a:spLocks noGrp="1"/>
          </p:cNvSpPr>
          <p:nvPr>
            <p:ph type="sldNum" sz="quarter" idx="10"/>
          </p:nvPr>
        </p:nvSpPr>
        <p:spPr/>
        <p:txBody>
          <a:bodyPr/>
          <a:lstStyle/>
          <a:p>
            <a:pPr>
              <a:defRPr/>
            </a:pPr>
            <a:fld id="{80E3D737-6028-A540-865E-5F53A5DBF55B}" type="slidenum">
              <a:rPr lang="en-US" smtClean="0"/>
              <a:pPr>
                <a:defRPr/>
              </a:pPr>
              <a:t>18</a:t>
            </a:fld>
            <a:endParaRPr lang="en-US"/>
          </a:p>
        </p:txBody>
      </p:sp>
    </p:spTree>
    <p:extLst>
      <p:ext uri="{BB962C8B-B14F-4D97-AF65-F5344CB8AC3E}">
        <p14:creationId xmlns:p14="http://schemas.microsoft.com/office/powerpoint/2010/main" val="1878994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2F5749-8B54-B240-8142-997C7CBCEBF1}" type="slidenum">
              <a:rPr lang="en-US"/>
              <a:pPr>
                <a:defRPr/>
              </a:pPr>
              <a:t>19</a:t>
            </a:fld>
            <a:endParaRPr lang="en-US"/>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p:txBody>
          <a:bodyPr/>
          <a:lstStyle/>
          <a:p>
            <a:pPr eaLnBrk="1" hangingPunct="1">
              <a:defRPr/>
            </a:pPr>
            <a:r>
              <a:rPr lang="en-US" dirty="0" smtClean="0">
                <a:cs typeface="+mn-cs"/>
              </a:rPr>
              <a:t>Image:  Giordano Bruno being burned at the stake for believing that the Earth went around the Sun.</a:t>
            </a:r>
          </a:p>
          <a:p>
            <a:pPr eaLnBrk="1" hangingPunct="1">
              <a:defRPr/>
            </a:pPr>
            <a:r>
              <a:rPr lang="en-US" dirty="0" smtClean="0"/>
              <a:t>Giordano Bruno by D.G. Ellis (April 1977)</a:t>
            </a:r>
            <a:endParaRPr lang="en-US" dirty="0"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FA5D5B-4617-9A41-BA04-B7316FDE6223}" type="slidenum">
              <a:rPr lang="en-US"/>
              <a:pPr>
                <a:defRPr/>
              </a:pPr>
              <a:t>2</a:t>
            </a:fld>
            <a:endParaRPr lang="en-US"/>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pPr eaLnBrk="1" hangingPunct="1">
              <a:defRPr/>
            </a:pPr>
            <a:r>
              <a:rPr lang="en-US" dirty="0" smtClean="0"/>
              <a:t>Photo by Pascal Le </a:t>
            </a:r>
            <a:r>
              <a:rPr lang="en-US" dirty="0" err="1" smtClean="0"/>
              <a:t>Segretain</a:t>
            </a:r>
            <a:r>
              <a:rPr lang="en-US" dirty="0" smtClean="0"/>
              <a:t>/Getty Images.</a:t>
            </a:r>
          </a:p>
          <a:p>
            <a:pPr eaLnBrk="1" hangingPunct="1">
              <a:defRPr/>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Nicholas Copernicus, a Polish scientist living about a century before Galileo, had already come up with the unorthodox idea that the Sun was at the center of the solar system. Galileo knew about and had accepted Copernicus's heliocentric (Sun-centered) theory. </a:t>
            </a:r>
            <a:r>
              <a:rPr lang="en-US" sz="1000" baseline="0" dirty="0" smtClean="0"/>
              <a:t> </a:t>
            </a:r>
            <a:r>
              <a:rPr lang="en-US" sz="1000" dirty="0" smtClean="0"/>
              <a:t>It was Galileo's observations of Venus that proved the theory. Using his telescope, Galileo found that Venus went through phases, just like our Moon. But, the nature of these phases could only be explained by Venus going around the Sun, not the Earth. Galileo concluded that Venus must travel around the Sun, passing at times behind and beyond it, rather than revolving directly around the Earth. </a:t>
            </a:r>
            <a:r>
              <a:rPr lang="en-US" sz="1000" baseline="0" dirty="0" smtClean="0"/>
              <a:t> </a:t>
            </a:r>
            <a:r>
              <a:rPr lang="en-US" sz="1000" dirty="0" smtClean="0"/>
              <a:t>Galileo's observations of the phases of Venus virtually proved that the Earth was not the center of the universe. It was this assertion which most angered the Church leaders of the time. </a:t>
            </a:r>
          </a:p>
          <a:p>
            <a:pPr>
              <a:defRPr/>
            </a:pPr>
            <a:endParaRPr lang="en-US" sz="1000" dirty="0" smtClean="0"/>
          </a:p>
          <a:p>
            <a:pPr>
              <a:defRPr/>
            </a:pPr>
            <a:r>
              <a:rPr lang="en-US" sz="1000" dirty="0" smtClean="0"/>
              <a:t>Graphic </a:t>
            </a:r>
            <a:r>
              <a:rPr lang="en-US" sz="1000" dirty="0" err="1" smtClean="0"/>
              <a:t>decription</a:t>
            </a:r>
            <a:r>
              <a:rPr lang="en-US" sz="1000" dirty="0" smtClean="0"/>
              <a:t> of Venus phases (in Il </a:t>
            </a:r>
            <a:r>
              <a:rPr lang="en-US" sz="1000" dirty="0" err="1" smtClean="0"/>
              <a:t>saggiatore</a:t>
            </a:r>
            <a:r>
              <a:rPr lang="en-US" sz="1000" dirty="0" smtClean="0"/>
              <a:t>, In Roma, </a:t>
            </a:r>
            <a:r>
              <a:rPr lang="en-US" sz="1000" dirty="0" err="1" smtClean="0"/>
              <a:t>appresso</a:t>
            </a:r>
            <a:r>
              <a:rPr lang="en-US" sz="1000" dirty="0" smtClean="0"/>
              <a:t> </a:t>
            </a:r>
            <a:r>
              <a:rPr lang="en-US" sz="1000" dirty="0" err="1" smtClean="0"/>
              <a:t>Giacomo</a:t>
            </a:r>
            <a:r>
              <a:rPr lang="en-US" sz="1000" dirty="0" smtClean="0"/>
              <a:t> </a:t>
            </a:r>
            <a:r>
              <a:rPr lang="en-US" sz="1000" dirty="0" err="1" smtClean="0"/>
              <a:t>Mascardi</a:t>
            </a:r>
            <a:r>
              <a:rPr lang="en-US" sz="1000" dirty="0" smtClean="0"/>
              <a:t>, 1623)</a:t>
            </a:r>
            <a:br>
              <a:rPr lang="en-US" sz="1000" dirty="0" smtClean="0"/>
            </a:br>
            <a:r>
              <a:rPr lang="en-US" sz="1000" dirty="0" err="1" smtClean="0"/>
              <a:t>Istituto</a:t>
            </a:r>
            <a:r>
              <a:rPr lang="en-US" sz="1000" dirty="0" smtClean="0"/>
              <a:t> e </a:t>
            </a:r>
            <a:r>
              <a:rPr lang="en-US" sz="1000" dirty="0" err="1" smtClean="0"/>
              <a:t>Museo</a:t>
            </a:r>
            <a:r>
              <a:rPr lang="en-US" sz="1000" dirty="0" smtClean="0"/>
              <a:t> di </a:t>
            </a:r>
            <a:r>
              <a:rPr lang="en-US" sz="1000" dirty="0" err="1" smtClean="0"/>
              <a:t>Storia</a:t>
            </a:r>
            <a:r>
              <a:rPr lang="en-US" sz="1000" dirty="0" smtClean="0"/>
              <a:t> </a:t>
            </a:r>
            <a:r>
              <a:rPr lang="en-US" sz="1000" dirty="0" err="1" smtClean="0"/>
              <a:t>della</a:t>
            </a:r>
            <a:r>
              <a:rPr lang="en-US" sz="1000" dirty="0" smtClean="0"/>
              <a:t> </a:t>
            </a:r>
            <a:r>
              <a:rPr lang="en-US" sz="1000" dirty="0" err="1" smtClean="0"/>
              <a:t>Scienza</a:t>
            </a:r>
            <a:r>
              <a:rPr lang="en-US" sz="1000" dirty="0" smtClean="0"/>
              <a:t>, Library, Florence, </a:t>
            </a:r>
            <a:r>
              <a:rPr lang="en-US" sz="1000" dirty="0" err="1" smtClean="0"/>
              <a:t>Rari</a:t>
            </a:r>
            <a:r>
              <a:rPr lang="en-US" sz="1000" dirty="0" smtClean="0"/>
              <a:t> 153</a:t>
            </a:r>
          </a:p>
          <a:p>
            <a:pPr>
              <a:defRPr/>
            </a:pPr>
            <a:r>
              <a:rPr lang="en-US" sz="1000" dirty="0" smtClean="0"/>
              <a:t>The engraving shows the planets Saturn, Jupiter, Mars and Venus (with its various phases), as they appeared to Galileo through the telescope.</a:t>
            </a:r>
          </a:p>
          <a:p>
            <a:pPr>
              <a:defRPr/>
            </a:pPr>
            <a:endParaRPr lang="en-US" sz="1000" dirty="0" smtClean="0"/>
          </a:p>
          <a:p>
            <a:pPr>
              <a:defRPr/>
            </a:pPr>
            <a:r>
              <a:rPr lang="en-US" sz="1000" dirty="0" smtClean="0"/>
              <a:t>Venus transit image courtesy of NASA/SDO/AIA</a:t>
            </a:r>
          </a:p>
        </p:txBody>
      </p:sp>
      <p:sp>
        <p:nvSpPr>
          <p:cNvPr id="4" name="Slide Number Placeholder 3"/>
          <p:cNvSpPr>
            <a:spLocks noGrp="1"/>
          </p:cNvSpPr>
          <p:nvPr>
            <p:ph type="sldNum" sz="quarter" idx="5"/>
          </p:nvPr>
        </p:nvSpPr>
        <p:spPr/>
        <p:txBody>
          <a:bodyPr/>
          <a:lstStyle/>
          <a:p>
            <a:pPr>
              <a:defRPr/>
            </a:pPr>
            <a:fld id="{7A20D560-04AD-994E-BBBD-5256C117355A}"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Left:  </a:t>
            </a:r>
            <a:r>
              <a:rPr lang="en-US" dirty="0" err="1" smtClean="0"/>
              <a:t>Madhulika</a:t>
            </a:r>
            <a:r>
              <a:rPr lang="en-US" dirty="0" smtClean="0"/>
              <a:t> </a:t>
            </a:r>
            <a:r>
              <a:rPr lang="en-US" dirty="0" err="1" smtClean="0"/>
              <a:t>Guhathakurta</a:t>
            </a:r>
            <a:r>
              <a:rPr lang="en-US" dirty="0" smtClean="0"/>
              <a:t>, astrophysicist and lead scientist for NASA’s Living With a Star initiative</a:t>
            </a:r>
          </a:p>
          <a:p>
            <a:pPr>
              <a:defRPr/>
            </a:pPr>
            <a:endParaRPr lang="en-US" dirty="0" smtClean="0"/>
          </a:p>
          <a:p>
            <a:pPr>
              <a:defRPr/>
            </a:pPr>
            <a:r>
              <a:rPr lang="en-US" dirty="0" smtClean="0"/>
              <a:t>Right:  A. P. J. Abdul </a:t>
            </a:r>
            <a:r>
              <a:rPr lang="en-US" dirty="0" err="1" smtClean="0"/>
              <a:t>Kalam</a:t>
            </a:r>
            <a:r>
              <a:rPr lang="en-US" dirty="0" smtClean="0"/>
              <a:t>, Indian scientist and administrator who  served as the 11</a:t>
            </a:r>
            <a:r>
              <a:rPr lang="en-US" baseline="30000" dirty="0" smtClean="0"/>
              <a:t>th</a:t>
            </a:r>
            <a:r>
              <a:rPr lang="en-US" dirty="0" smtClean="0"/>
              <a:t> President of India, from 2002-2007</a:t>
            </a:r>
            <a:endParaRPr lang="en-US" dirty="0">
              <a:solidFill>
                <a:schemeClr val="bg1"/>
              </a:solidFill>
            </a:endParaRPr>
          </a:p>
        </p:txBody>
      </p:sp>
      <p:sp>
        <p:nvSpPr>
          <p:cNvPr id="4" name="Slide Number Placeholder 3"/>
          <p:cNvSpPr>
            <a:spLocks noGrp="1"/>
          </p:cNvSpPr>
          <p:nvPr>
            <p:ph type="sldNum" sz="quarter" idx="5"/>
          </p:nvPr>
        </p:nvSpPr>
        <p:spPr/>
        <p:txBody>
          <a:bodyPr/>
          <a:lstStyle/>
          <a:p>
            <a:pPr>
              <a:defRPr/>
            </a:pPr>
            <a:fld id="{0AA92F57-4961-A04F-A3F9-80A6F804922C}"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Erupting giant</a:t>
            </a:r>
            <a:r>
              <a:rPr lang="en-US" baseline="0" dirty="0" smtClean="0"/>
              <a:t> prominence on the Sun</a:t>
            </a:r>
          </a:p>
          <a:p>
            <a:pPr>
              <a:defRPr/>
            </a:pPr>
            <a:r>
              <a:rPr lang="en-US" baseline="0" smtClean="0"/>
              <a:t>Credit:  NASA  SDO/AIA</a:t>
            </a:r>
            <a:endParaRPr lang="en-US" dirty="0" smtClean="0"/>
          </a:p>
        </p:txBody>
      </p:sp>
      <p:sp>
        <p:nvSpPr>
          <p:cNvPr id="4" name="Slide Number Placeholder 3"/>
          <p:cNvSpPr>
            <a:spLocks noGrp="1"/>
          </p:cNvSpPr>
          <p:nvPr>
            <p:ph type="sldNum" sz="quarter" idx="5"/>
          </p:nvPr>
        </p:nvSpPr>
        <p:spPr/>
        <p:txBody>
          <a:bodyPr/>
          <a:lstStyle/>
          <a:p>
            <a:pPr>
              <a:defRPr/>
            </a:pPr>
            <a:fld id="{CF60F4D3-B986-FB45-AD05-294A6EF20CDF}" type="slidenum">
              <a:rPr lang="en-US" smtClean="0"/>
              <a:pPr>
                <a:defRPr/>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00ECB3-6F38-4E48-B26B-1876D15BDF24}" type="slidenum">
              <a:rPr lang="en-US"/>
              <a:pPr>
                <a:defRPr/>
              </a:pPr>
              <a:t>3</a:t>
            </a:fld>
            <a:endParaRPr lang="en-US"/>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p:txBody>
          <a:bodyPr/>
          <a:lstStyle/>
          <a:p>
            <a:pPr eaLnBrk="1" hangingPunct="1">
              <a:defRPr/>
            </a:pPr>
            <a:r>
              <a:rPr lang="en-US" dirty="0" smtClean="0">
                <a:cs typeface="+mn-cs"/>
              </a:rPr>
              <a:t>Image credit:</a:t>
            </a:r>
            <a:r>
              <a:rPr lang="en-US" baseline="0" dirty="0" smtClean="0">
                <a:cs typeface="+mn-cs"/>
              </a:rPr>
              <a:t> </a:t>
            </a:r>
            <a:r>
              <a:rPr lang="en-US" dirty="0" smtClean="0">
                <a:cs typeface="+mn-cs"/>
              </a:rPr>
              <a:t>http://</a:t>
            </a:r>
            <a:r>
              <a:rPr lang="en-US" dirty="0" err="1" smtClean="0">
                <a:cs typeface="+mn-cs"/>
              </a:rPr>
              <a:t>chakracenter.files.wordpress.com</a:t>
            </a:r>
            <a:r>
              <a:rPr lang="en-US" dirty="0" smtClean="0">
                <a:cs typeface="+mn-cs"/>
              </a:rPr>
              <a:t>/2012/09/spirit-science-dream-</a:t>
            </a:r>
            <a:r>
              <a:rPr lang="en-US" dirty="0" err="1" smtClean="0">
                <a:cs typeface="+mn-cs"/>
              </a:rPr>
              <a:t>spin.jpg</a:t>
            </a:r>
            <a:r>
              <a:rPr lang="en-US" baseline="0" dirty="0" smtClean="0">
                <a:cs typeface="+mn-cs"/>
              </a:rPr>
              <a:t>  </a:t>
            </a:r>
            <a:r>
              <a:rPr lang="en-US" dirty="0" smtClean="0"/>
              <a:t>It is not clear who the artist is, but it may be Jordan David.</a:t>
            </a:r>
          </a:p>
          <a:p>
            <a:pPr eaLnBrk="1" hangingPunct="1">
              <a:defRPr/>
            </a:pPr>
            <a:endParaRPr lang="en-US" dirty="0"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6422A6-C3CD-114A-9FF6-95287BDF97F6}" type="slidenum">
              <a:rPr lang="en-US"/>
              <a:pPr>
                <a:defRPr/>
              </a:pPr>
              <a:t>4</a:t>
            </a:fld>
            <a:endParaRPr lang="en-US"/>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cs typeface="+mn-cs"/>
              </a:rPr>
              <a:t>Image:  Flammarion engraving showing </a:t>
            </a:r>
            <a:r>
              <a:rPr lang="en-US" dirty="0" smtClean="0"/>
              <a:t>metaphorical illustration of the scientific (or the mystical) quest for knowledge. Courtesy Wiki commons. </a:t>
            </a:r>
            <a:r>
              <a:rPr lang="en-US" sz="1200" kern="1200" dirty="0" smtClean="0">
                <a:solidFill>
                  <a:schemeClr val="tx1"/>
                </a:solidFill>
                <a:latin typeface="Arial" charset="0"/>
                <a:ea typeface="ＭＳ Ｐゴシック" charset="0"/>
                <a:cs typeface="ＭＳ Ｐゴシック" charset="0"/>
              </a:rPr>
              <a:t>Image from http://</a:t>
            </a:r>
            <a:r>
              <a:rPr lang="en-US" sz="1200" kern="1200" dirty="0" err="1" smtClean="0">
                <a:solidFill>
                  <a:schemeClr val="tx1"/>
                </a:solidFill>
                <a:latin typeface="Arial" charset="0"/>
                <a:ea typeface="ＭＳ Ｐゴシック" charset="0"/>
                <a:cs typeface="ＭＳ Ｐゴシック" charset="0"/>
              </a:rPr>
              <a:t>en.wikipedia.org</a:t>
            </a:r>
            <a:r>
              <a:rPr lang="en-US" sz="1200" kern="1200" dirty="0" smtClean="0">
                <a:solidFill>
                  <a:schemeClr val="tx1"/>
                </a:solidFill>
                <a:latin typeface="Arial" charset="0"/>
                <a:ea typeface="ＭＳ Ｐゴシック" charset="0"/>
                <a:cs typeface="ＭＳ Ｐゴシック" charset="0"/>
              </a:rPr>
              <a:t>/wiki/</a:t>
            </a:r>
            <a:r>
              <a:rPr lang="en-US" sz="1200" kern="1200" dirty="0" err="1" smtClean="0">
                <a:solidFill>
                  <a:schemeClr val="tx1"/>
                </a:solidFill>
                <a:latin typeface="Arial" charset="0"/>
                <a:ea typeface="ＭＳ Ｐゴシック" charset="0"/>
                <a:cs typeface="ＭＳ Ｐゴシック" charset="0"/>
              </a:rPr>
              <a:t>Flammarion_engraving</a:t>
            </a:r>
            <a:endParaRPr lang="en-US" sz="1200" kern="1200" dirty="0" smtClean="0">
              <a:solidFill>
                <a:schemeClr val="tx1"/>
              </a:solidFill>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9F5BBA-19AC-9641-BCF4-EAF2433A05C5}" type="slidenum">
              <a:rPr lang="en-US"/>
              <a:pPr>
                <a:defRPr/>
              </a:pPr>
              <a:t>5</a:t>
            </a:fld>
            <a:endParaRPr lang="en-US"/>
          </a:p>
        </p:txBody>
      </p:sp>
      <p:sp>
        <p:nvSpPr>
          <p:cNvPr id="19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65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cs typeface="+mn-cs"/>
              </a:rPr>
              <a:t>Image credit: </a:t>
            </a:r>
            <a:r>
              <a:rPr lang="en-US" dirty="0" smtClean="0"/>
              <a:t>Photo by Roy </a:t>
            </a:r>
            <a:r>
              <a:rPr lang="en-US" dirty="0" err="1" smtClean="0"/>
              <a:t>Kaltschmidt</a:t>
            </a:r>
            <a:r>
              <a:rPr lang="en-US" dirty="0" smtClean="0"/>
              <a:t>, Lawrence Berkeley Lab</a:t>
            </a:r>
            <a:r>
              <a:rPr lang="en-US" sz="1200" kern="1200" baseline="0" dirty="0" smtClean="0">
                <a:solidFill>
                  <a:schemeClr val="tx1"/>
                </a:solidFill>
                <a:latin typeface="Arial" charset="0"/>
                <a:ea typeface="ＭＳ Ｐゴシック" charset="0"/>
                <a:cs typeface="ＭＳ Ｐゴシック"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cs typeface="+mn-cs"/>
              </a:rPr>
              <a:t>http://</a:t>
            </a:r>
            <a:r>
              <a:rPr lang="en-US" dirty="0" err="1" smtClean="0">
                <a:cs typeface="+mn-cs"/>
              </a:rPr>
              <a:t>newscenter.lbl.gov</a:t>
            </a:r>
            <a:r>
              <a:rPr lang="en-US" dirty="0" smtClean="0">
                <a:cs typeface="+mn-cs"/>
              </a:rPr>
              <a:t>/news-releases/2012/07/16/iclem-2012/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6C126F-6BCB-D044-AC5B-ADFEB54806D8}" type="slidenum">
              <a:rPr lang="en-US"/>
              <a:pPr>
                <a:defRPr/>
              </a:pPr>
              <a:t>6</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Sir Isaac Newton cartoon</a:t>
            </a:r>
            <a:r>
              <a:rPr lang="en-US" baseline="0" dirty="0" smtClean="0"/>
              <a:t> displays the mythical apple that dropped on Newton’s head to trigger the concept of gravity.</a:t>
            </a:r>
            <a:endParaRPr lang="en-US" dirty="0" smtClean="0"/>
          </a:p>
          <a:p>
            <a:pPr>
              <a:defRPr/>
            </a:pPr>
            <a:endParaRPr lang="en-US" dirty="0" smtClean="0"/>
          </a:p>
          <a:p>
            <a:pPr>
              <a:defRPr/>
            </a:pPr>
            <a:r>
              <a:rPr lang="en-US" dirty="0" smtClean="0"/>
              <a:t>Albert Einstein</a:t>
            </a:r>
          </a:p>
          <a:p>
            <a:pPr>
              <a:defRPr/>
            </a:pPr>
            <a:endParaRPr lang="en-US" dirty="0" smtClean="0"/>
          </a:p>
          <a:p>
            <a:pPr>
              <a:defRPr/>
            </a:pPr>
            <a:r>
              <a:rPr lang="en-US" dirty="0" smtClean="0"/>
              <a:t>Nicholas Copernicus: </a:t>
            </a:r>
            <a:r>
              <a:rPr lang="en-US" baseline="0" dirty="0" smtClean="0"/>
              <a:t> </a:t>
            </a:r>
            <a:r>
              <a:rPr lang="en-US" dirty="0" smtClean="0"/>
              <a:t>Portrait, 1580</a:t>
            </a:r>
            <a:r>
              <a:rPr lang="en-US" u="none" dirty="0" smtClean="0">
                <a:solidFill>
                  <a:schemeClr val="bg1"/>
                </a:solidFill>
              </a:rPr>
              <a:t>, </a:t>
            </a:r>
            <a:r>
              <a:rPr lang="en-US" u="none" dirty="0" smtClean="0">
                <a:solidFill>
                  <a:srgbClr val="000066"/>
                </a:solidFill>
                <a:hlinkClick r:id="rId3" tooltip="Toruń"/>
              </a:rPr>
              <a:t>Toruń</a:t>
            </a:r>
            <a:r>
              <a:rPr lang="en-US" u="none" dirty="0" smtClean="0">
                <a:solidFill>
                  <a:srgbClr val="000066"/>
                </a:solidFill>
              </a:rPr>
              <a:t> </a:t>
            </a:r>
            <a:r>
              <a:rPr lang="en-US" dirty="0" smtClean="0"/>
              <a:t>Old Town City Hall</a:t>
            </a:r>
          </a:p>
          <a:p>
            <a:pPr>
              <a:defRPr/>
            </a:pPr>
            <a:r>
              <a:rPr lang="en-US" dirty="0" smtClean="0"/>
              <a:t>Image of heliocentric model from Nicolas Copernicus' "De </a:t>
            </a:r>
            <a:r>
              <a:rPr lang="en-US" dirty="0" err="1" smtClean="0"/>
              <a:t>revolutionibus</a:t>
            </a:r>
            <a:r>
              <a:rPr lang="en-US" dirty="0" smtClean="0"/>
              <a:t> </a:t>
            </a:r>
            <a:r>
              <a:rPr lang="en-US" dirty="0" err="1" smtClean="0"/>
              <a:t>orbium</a:t>
            </a:r>
            <a:r>
              <a:rPr lang="en-US" dirty="0" smtClean="0"/>
              <a:t> </a:t>
            </a:r>
            <a:r>
              <a:rPr lang="en-US" dirty="0" err="1" smtClean="0"/>
              <a:t>coelestium</a:t>
            </a:r>
            <a:r>
              <a:rPr lang="en-US" dirty="0" smtClean="0"/>
              <a:t>".</a:t>
            </a:r>
          </a:p>
          <a:p>
            <a:pPr>
              <a:defRPr/>
            </a:pPr>
            <a:r>
              <a:rPr lang="en-US" dirty="0" smtClean="0"/>
              <a:t>Courtesy Wiki commons</a:t>
            </a:r>
            <a:endParaRPr lang="en-US" dirty="0"/>
          </a:p>
        </p:txBody>
      </p:sp>
      <p:sp>
        <p:nvSpPr>
          <p:cNvPr id="4" name="Slide Number Placeholder 3"/>
          <p:cNvSpPr>
            <a:spLocks noGrp="1"/>
          </p:cNvSpPr>
          <p:nvPr>
            <p:ph type="sldNum" sz="quarter" idx="5"/>
          </p:nvPr>
        </p:nvSpPr>
        <p:spPr/>
        <p:txBody>
          <a:bodyPr/>
          <a:lstStyle/>
          <a:p>
            <a:pPr>
              <a:defRPr/>
            </a:pPr>
            <a:fld id="{B9BA1193-A831-ED4F-9EB3-7BF01383DE93}"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smtClean="0"/>
              <a:t>Image:  </a:t>
            </a:r>
            <a:r>
              <a:rPr lang="en-US" b="0" dirty="0" err="1" smtClean="0"/>
              <a:t>Dyrophytic</a:t>
            </a:r>
            <a:r>
              <a:rPr lang="en-US" b="0" dirty="0" smtClean="0"/>
              <a:t> leaf cross section stained microscope slide.</a:t>
            </a:r>
            <a:r>
              <a:rPr lang="en-US" b="0" baseline="0" dirty="0" smtClean="0"/>
              <a:t>   </a:t>
            </a:r>
            <a:r>
              <a:rPr lang="en-US" b="0" dirty="0" smtClean="0"/>
              <a:t>Courtesy</a:t>
            </a:r>
            <a:r>
              <a:rPr lang="en-US" b="0" baseline="0" dirty="0" smtClean="0"/>
              <a:t> of Wiki Commons</a:t>
            </a:r>
            <a:endParaRPr lang="en-US" b="0" dirty="0" smtClean="0"/>
          </a:p>
          <a:p>
            <a:pPr>
              <a:defRPr/>
            </a:pPr>
            <a:r>
              <a:rPr lang="en-US" b="0" dirty="0" smtClean="0"/>
              <a:t>http://</a:t>
            </a:r>
            <a:r>
              <a:rPr lang="en-US" b="0" dirty="0" err="1" smtClean="0"/>
              <a:t>commons.wikimedia.org</a:t>
            </a:r>
            <a:r>
              <a:rPr lang="en-US" b="0" dirty="0" smtClean="0"/>
              <a:t>/wiki/File:Hydrophytic_Leaf_Cross_Section_Stained_Microscope_Slide.jpg</a:t>
            </a:r>
            <a:endParaRPr lang="en-US" b="0" dirty="0"/>
          </a:p>
        </p:txBody>
      </p:sp>
      <p:sp>
        <p:nvSpPr>
          <p:cNvPr id="4" name="Slide Number Placeholder 3"/>
          <p:cNvSpPr>
            <a:spLocks noGrp="1"/>
          </p:cNvSpPr>
          <p:nvPr>
            <p:ph type="sldNum" sz="quarter" idx="5"/>
          </p:nvPr>
        </p:nvSpPr>
        <p:spPr/>
        <p:txBody>
          <a:bodyPr/>
          <a:lstStyle/>
          <a:p>
            <a:pPr>
              <a:defRPr/>
            </a:pPr>
            <a:fld id="{C09798EB-39FF-E248-B864-FB6D1FC5A6A0}"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image of the peaceful path from:</a:t>
            </a:r>
          </a:p>
          <a:p>
            <a:pPr>
              <a:defRPr/>
            </a:pPr>
            <a:r>
              <a:rPr lang="en-US" dirty="0" smtClean="0"/>
              <a:t>http://</a:t>
            </a:r>
            <a:r>
              <a:rPr lang="en-US" dirty="0" err="1" smtClean="0"/>
              <a:t>slickzine.com</a:t>
            </a:r>
            <a:r>
              <a:rPr lang="en-US" dirty="0" smtClean="0"/>
              <a:t>/nature/10-incredible-pictures-of-nature-taken-by-amateurs/1347947098000/</a:t>
            </a:r>
          </a:p>
          <a:p>
            <a:pPr>
              <a:defRPr/>
            </a:pPr>
            <a:r>
              <a:rPr lang="en-US" dirty="0" smtClean="0"/>
              <a:t>There is no indication of the photographer.</a:t>
            </a:r>
            <a:endParaRPr lang="en-US" dirty="0"/>
          </a:p>
        </p:txBody>
      </p:sp>
      <p:sp>
        <p:nvSpPr>
          <p:cNvPr id="4" name="Slide Number Placeholder 3"/>
          <p:cNvSpPr>
            <a:spLocks noGrp="1"/>
          </p:cNvSpPr>
          <p:nvPr>
            <p:ph type="sldNum" sz="quarter" idx="5"/>
          </p:nvPr>
        </p:nvSpPr>
        <p:spPr/>
        <p:txBody>
          <a:bodyPr/>
          <a:lstStyle/>
          <a:p>
            <a:pPr>
              <a:defRPr/>
            </a:pPr>
            <a:fld id="{A5247D8D-9F92-464D-B82C-470711C706CC}"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513 w 5184"/>
                  <a:gd name="T3" fmla="*/ 3159 h 3159"/>
                  <a:gd name="T4" fmla="*/ 5513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96 w 556"/>
                  <a:gd name="T5" fmla="*/ 3159 h 3159"/>
                  <a:gd name="T6" fmla="*/ 59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 name="Freeform 7"/>
            <p:cNvSpPr>
              <a:spLocks/>
            </p:cNvSpPr>
            <p:nvPr/>
          </p:nvSpPr>
          <p:spPr bwMode="ltGray">
            <a:xfrm>
              <a:off x="767" y="1155"/>
              <a:ext cx="252" cy="12"/>
            </a:xfrm>
            <a:custGeom>
              <a:avLst/>
              <a:gdLst>
                <a:gd name="T0" fmla="*/ 271 w 251"/>
                <a:gd name="T1" fmla="*/ 0 h 12"/>
                <a:gd name="T2" fmla="*/ 0 w 251"/>
                <a:gd name="T3" fmla="*/ 0 h 12"/>
                <a:gd name="T4" fmla="*/ 0 w 251"/>
                <a:gd name="T5" fmla="*/ 12 h 12"/>
                <a:gd name="T6" fmla="*/ 271 w 251"/>
                <a:gd name="T7" fmla="*/ 12 h 12"/>
                <a:gd name="T8" fmla="*/ 271 w 251"/>
                <a:gd name="T9" fmla="*/ 0 h 12"/>
                <a:gd name="T10" fmla="*/ 271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205514 w 251"/>
                <a:gd name="T5" fmla="*/ 12 h 12"/>
                <a:gd name="T6" fmla="*/ 20551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p:cNvSpPr>
                <a:spLocks/>
              </p:cNvSpPr>
              <p:nvPr/>
            </p:nvSpPr>
            <p:spPr bwMode="ltGray">
              <a:xfrm>
                <a:off x="1019" y="1155"/>
                <a:ext cx="4739" cy="12"/>
              </a:xfrm>
              <a:custGeom>
                <a:avLst/>
                <a:gdLst>
                  <a:gd name="T0" fmla="*/ 5033 w 4724"/>
                  <a:gd name="T1" fmla="*/ 0 h 12"/>
                  <a:gd name="T2" fmla="*/ 0 w 4724"/>
                  <a:gd name="T3" fmla="*/ 0 h 12"/>
                  <a:gd name="T4" fmla="*/ 0 w 4724"/>
                  <a:gd name="T5" fmla="*/ 12 h 12"/>
                  <a:gd name="T6" fmla="*/ 5033 w 4724"/>
                  <a:gd name="T7" fmla="*/ 12 h 12"/>
                  <a:gd name="T8" fmla="*/ 5033 w 4724"/>
                  <a:gd name="T9" fmla="*/ 0 h 12"/>
                  <a:gd name="T10" fmla="*/ 5033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grpSp>
      <p:sp>
        <p:nvSpPr>
          <p:cNvPr id="113680"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en-US" noProof="0" smtClean="0"/>
              <a:t>Click to edit Master title style</a:t>
            </a:r>
          </a:p>
        </p:txBody>
      </p:sp>
      <p:sp>
        <p:nvSpPr>
          <p:cNvPr id="113681" name="Rectangle 17"/>
          <p:cNvSpPr>
            <a:spLocks noGrp="1" noChangeArrowheads="1"/>
          </p:cNvSpPr>
          <p:nvPr>
            <p:ph type="subTitle" sz="quarter" idx="1"/>
          </p:nvPr>
        </p:nvSpPr>
        <p:spPr>
          <a:xfrm>
            <a:off x="1066800" y="3886200"/>
            <a:ext cx="6400800" cy="1752600"/>
          </a:xfrm>
        </p:spPr>
        <p:txBody>
          <a:bodyPr/>
          <a:lstStyle>
            <a:lvl1pPr marL="0" indent="0">
              <a:buFont typeface="Wingdings" charset="0"/>
              <a:buNone/>
              <a:defRPr/>
            </a:lvl1pPr>
          </a:lstStyle>
          <a:p>
            <a:pPr lvl="0"/>
            <a:r>
              <a:rPr lang="en-US" noProof="0" smtClean="0"/>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a:lvl1pPr>
          </a:lstStyle>
          <a:p>
            <a:pPr>
              <a:defRPr/>
            </a:pPr>
            <a:fld id="{B23583A3-C249-F446-979B-1D32C977FA9F}" type="slidenum">
              <a:rPr lang="en-US"/>
              <a:pPr>
                <a:defRPr/>
              </a:pPr>
              <a:t>‹#›</a:t>
            </a:fld>
            <a:endParaRPr lang="en-US"/>
          </a:p>
        </p:txBody>
      </p:sp>
    </p:spTree>
    <p:extLst>
      <p:ext uri="{BB962C8B-B14F-4D97-AF65-F5344CB8AC3E}">
        <p14:creationId xmlns:p14="http://schemas.microsoft.com/office/powerpoint/2010/main" val="216949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FACB3CB-B405-CA4F-B3FB-A8548BDAA10C}" type="slidenum">
              <a:rPr lang="en-US"/>
              <a:pPr>
                <a:defRPr/>
              </a:pPr>
              <a:t>‹#›</a:t>
            </a:fld>
            <a:endParaRPr lang="en-US"/>
          </a:p>
        </p:txBody>
      </p:sp>
    </p:spTree>
    <p:extLst>
      <p:ext uri="{BB962C8B-B14F-4D97-AF65-F5344CB8AC3E}">
        <p14:creationId xmlns:p14="http://schemas.microsoft.com/office/powerpoint/2010/main" val="228389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1FCEB8E-5B96-0243-8144-58FE02745061}" type="slidenum">
              <a:rPr lang="en-US"/>
              <a:pPr>
                <a:defRPr/>
              </a:pPr>
              <a:t>‹#›</a:t>
            </a:fld>
            <a:endParaRPr lang="en-US"/>
          </a:p>
        </p:txBody>
      </p:sp>
    </p:spTree>
    <p:extLst>
      <p:ext uri="{BB962C8B-B14F-4D97-AF65-F5344CB8AC3E}">
        <p14:creationId xmlns:p14="http://schemas.microsoft.com/office/powerpoint/2010/main" val="2269316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49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7"/>
          <p:cNvSpPr>
            <a:spLocks noGrp="1" noChangeArrowheads="1"/>
          </p:cNvSpPr>
          <p:nvPr>
            <p:ph type="dt" sz="half" idx="10"/>
          </p:nvPr>
        </p:nvSpPr>
        <p:spPr>
          <a:ln/>
        </p:spPr>
        <p:txBody>
          <a:bodyPr/>
          <a:lstStyle>
            <a:lvl1pPr>
              <a:defRPr/>
            </a:lvl1pPr>
          </a:lstStyle>
          <a:p>
            <a:pPr>
              <a:defRPr/>
            </a:pPr>
            <a:endParaRPr lang="en-US"/>
          </a:p>
        </p:txBody>
      </p:sp>
      <p:sp>
        <p:nvSpPr>
          <p:cNvPr id="7" name="Rectangle 18"/>
          <p:cNvSpPr>
            <a:spLocks noGrp="1" noChangeArrowheads="1"/>
          </p:cNvSpPr>
          <p:nvPr>
            <p:ph type="ftr" sz="quarter" idx="11"/>
          </p:nvPr>
        </p:nvSpPr>
        <p:spPr>
          <a:ln/>
        </p:spPr>
        <p:txBody>
          <a:bodyPr/>
          <a:lstStyle>
            <a:lvl1pPr>
              <a:defRPr/>
            </a:lvl1pPr>
          </a:lstStyle>
          <a:p>
            <a:pPr>
              <a:defRPr/>
            </a:pPr>
            <a:endParaRPr lang="en-US"/>
          </a:p>
        </p:txBody>
      </p:sp>
      <p:sp>
        <p:nvSpPr>
          <p:cNvPr id="8" name="Rectangle 19"/>
          <p:cNvSpPr>
            <a:spLocks noGrp="1" noChangeArrowheads="1"/>
          </p:cNvSpPr>
          <p:nvPr>
            <p:ph type="sldNum" sz="quarter" idx="12"/>
          </p:nvPr>
        </p:nvSpPr>
        <p:spPr>
          <a:ln/>
        </p:spPr>
        <p:txBody>
          <a:bodyPr/>
          <a:lstStyle>
            <a:lvl1pPr>
              <a:defRPr/>
            </a:lvl1pPr>
          </a:lstStyle>
          <a:p>
            <a:pPr>
              <a:defRPr/>
            </a:pPr>
            <a:fld id="{92303354-D771-8540-9CD4-B29C4BEF1C07}" type="slidenum">
              <a:rPr lang="en-US"/>
              <a:pPr>
                <a:defRPr/>
              </a:pPr>
              <a:t>‹#›</a:t>
            </a:fld>
            <a:endParaRPr lang="en-US"/>
          </a:p>
        </p:txBody>
      </p:sp>
    </p:spTree>
    <p:extLst>
      <p:ext uri="{BB962C8B-B14F-4D97-AF65-F5344CB8AC3E}">
        <p14:creationId xmlns:p14="http://schemas.microsoft.com/office/powerpoint/2010/main" val="1767628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A6A279B-D76C-C040-ACED-0CDF47A84D5D}" type="slidenum">
              <a:rPr lang="en-US"/>
              <a:pPr>
                <a:defRPr/>
              </a:pPr>
              <a:t>‹#›</a:t>
            </a:fld>
            <a:endParaRPr lang="en-US"/>
          </a:p>
        </p:txBody>
      </p:sp>
    </p:spTree>
    <p:extLst>
      <p:ext uri="{BB962C8B-B14F-4D97-AF65-F5344CB8AC3E}">
        <p14:creationId xmlns:p14="http://schemas.microsoft.com/office/powerpoint/2010/main" val="2391583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3836561-2B4C-3B43-9AAA-22F410E6E093}" type="slidenum">
              <a:rPr lang="en-US"/>
              <a:pPr>
                <a:defRPr/>
              </a:pPr>
              <a:t>‹#›</a:t>
            </a:fld>
            <a:endParaRPr lang="en-US"/>
          </a:p>
        </p:txBody>
      </p:sp>
    </p:spTree>
    <p:extLst>
      <p:ext uri="{BB962C8B-B14F-4D97-AF65-F5344CB8AC3E}">
        <p14:creationId xmlns:p14="http://schemas.microsoft.com/office/powerpoint/2010/main" val="330504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BC11F01-BA7F-3044-9400-3A1B2A893911}" type="slidenum">
              <a:rPr lang="en-US"/>
              <a:pPr>
                <a:defRPr/>
              </a:pPr>
              <a:t>‹#›</a:t>
            </a:fld>
            <a:endParaRPr lang="en-US"/>
          </a:p>
        </p:txBody>
      </p:sp>
    </p:spTree>
    <p:extLst>
      <p:ext uri="{BB962C8B-B14F-4D97-AF65-F5344CB8AC3E}">
        <p14:creationId xmlns:p14="http://schemas.microsoft.com/office/powerpoint/2010/main" val="70606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A089FEE3-1524-8F43-8205-E9F33C79263D}" type="slidenum">
              <a:rPr lang="en-US"/>
              <a:pPr>
                <a:defRPr/>
              </a:pPr>
              <a:t>‹#›</a:t>
            </a:fld>
            <a:endParaRPr lang="en-US"/>
          </a:p>
        </p:txBody>
      </p:sp>
    </p:spTree>
    <p:extLst>
      <p:ext uri="{BB962C8B-B14F-4D97-AF65-F5344CB8AC3E}">
        <p14:creationId xmlns:p14="http://schemas.microsoft.com/office/powerpoint/2010/main" val="1590712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C9391608-F520-B740-8E14-39199F8BD3B6}" type="slidenum">
              <a:rPr lang="en-US"/>
              <a:pPr>
                <a:defRPr/>
              </a:pPr>
              <a:t>‹#›</a:t>
            </a:fld>
            <a:endParaRPr lang="en-US"/>
          </a:p>
        </p:txBody>
      </p:sp>
    </p:spTree>
    <p:extLst>
      <p:ext uri="{BB962C8B-B14F-4D97-AF65-F5344CB8AC3E}">
        <p14:creationId xmlns:p14="http://schemas.microsoft.com/office/powerpoint/2010/main" val="88577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8C178F06-AAE1-8C4A-BC17-AFDBAD9AF579}" type="slidenum">
              <a:rPr lang="en-US"/>
              <a:pPr>
                <a:defRPr/>
              </a:pPr>
              <a:t>‹#›</a:t>
            </a:fld>
            <a:endParaRPr lang="en-US"/>
          </a:p>
        </p:txBody>
      </p:sp>
    </p:spTree>
    <p:extLst>
      <p:ext uri="{BB962C8B-B14F-4D97-AF65-F5344CB8AC3E}">
        <p14:creationId xmlns:p14="http://schemas.microsoft.com/office/powerpoint/2010/main" val="181812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F2F83D9-DFC7-AD49-8E7C-4BF02C4AD08C}" type="slidenum">
              <a:rPr lang="en-US"/>
              <a:pPr>
                <a:defRPr/>
              </a:pPr>
              <a:t>‹#›</a:t>
            </a:fld>
            <a:endParaRPr lang="en-US"/>
          </a:p>
        </p:txBody>
      </p:sp>
    </p:spTree>
    <p:extLst>
      <p:ext uri="{BB962C8B-B14F-4D97-AF65-F5344CB8AC3E}">
        <p14:creationId xmlns:p14="http://schemas.microsoft.com/office/powerpoint/2010/main" val="325403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5338EA4-8122-1F41-9F9E-627125FA2B40}" type="slidenum">
              <a:rPr lang="en-US"/>
              <a:pPr>
                <a:defRPr/>
              </a:pPr>
              <a:t>‹#›</a:t>
            </a:fld>
            <a:endParaRPr lang="en-US"/>
          </a:p>
        </p:txBody>
      </p:sp>
    </p:spTree>
    <p:extLst>
      <p:ext uri="{BB962C8B-B14F-4D97-AF65-F5344CB8AC3E}">
        <p14:creationId xmlns:p14="http://schemas.microsoft.com/office/powerpoint/2010/main" val="1378061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456FF46-A8DA-7047-B7BC-D364BD68B46E}" type="slidenum">
              <a:rPr lang="en-US"/>
              <a:pPr>
                <a:defRPr/>
              </a:pPr>
              <a:t>‹#›</a:t>
            </a:fld>
            <a:endParaRPr lang="en-US"/>
          </a:p>
        </p:txBody>
      </p:sp>
    </p:spTree>
    <p:extLst>
      <p:ext uri="{BB962C8B-B14F-4D97-AF65-F5344CB8AC3E}">
        <p14:creationId xmlns:p14="http://schemas.microsoft.com/office/powerpoint/2010/main" val="2752390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1032" name="Freeform 3"/>
            <p:cNvSpPr>
              <a:spLocks/>
            </p:cNvSpPr>
            <p:nvPr/>
          </p:nvSpPr>
          <p:spPr bwMode="hidden">
            <a:xfrm>
              <a:off x="558" y="1161"/>
              <a:ext cx="5200" cy="3159"/>
            </a:xfrm>
            <a:custGeom>
              <a:avLst/>
              <a:gdLst>
                <a:gd name="T0" fmla="*/ 0 w 5184"/>
                <a:gd name="T1" fmla="*/ 3159 h 3159"/>
                <a:gd name="T2" fmla="*/ 5513 w 5184"/>
                <a:gd name="T3" fmla="*/ 3159 h 3159"/>
                <a:gd name="T4" fmla="*/ 5513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4"/>
            <p:cNvSpPr>
              <a:spLocks/>
            </p:cNvSpPr>
            <p:nvPr/>
          </p:nvSpPr>
          <p:spPr bwMode="hidden">
            <a:xfrm>
              <a:off x="0" y="1161"/>
              <a:ext cx="558" cy="3159"/>
            </a:xfrm>
            <a:custGeom>
              <a:avLst/>
              <a:gdLst>
                <a:gd name="T0" fmla="*/ 0 w 556"/>
                <a:gd name="T1" fmla="*/ 0 h 3159"/>
                <a:gd name="T2" fmla="*/ 0 w 556"/>
                <a:gd name="T3" fmla="*/ 3159 h 3159"/>
                <a:gd name="T4" fmla="*/ 596 w 556"/>
                <a:gd name="T5" fmla="*/ 3159 h 3159"/>
                <a:gd name="T6" fmla="*/ 59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4" name="Group 5"/>
            <p:cNvGrpSpPr>
              <a:grpSpLocks/>
            </p:cNvGrpSpPr>
            <p:nvPr userDrawn="1"/>
          </p:nvGrpSpPr>
          <p:grpSpPr bwMode="auto">
            <a:xfrm>
              <a:off x="0" y="4"/>
              <a:ext cx="5758" cy="4316"/>
              <a:chOff x="0" y="4"/>
              <a:chExt cx="5758" cy="4316"/>
            </a:xfrm>
          </p:grpSpPr>
          <p:sp>
            <p:nvSpPr>
              <p:cNvPr id="1035"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8"/>
              <p:cNvSpPr>
                <a:spLocks/>
              </p:cNvSpPr>
              <p:nvPr/>
            </p:nvSpPr>
            <p:spPr bwMode="ltGray">
              <a:xfrm>
                <a:off x="1019" y="1155"/>
                <a:ext cx="4739" cy="12"/>
              </a:xfrm>
              <a:custGeom>
                <a:avLst/>
                <a:gdLst>
                  <a:gd name="T0" fmla="*/ 5033 w 4724"/>
                  <a:gd name="T1" fmla="*/ 0 h 12"/>
                  <a:gd name="T2" fmla="*/ 0 w 4724"/>
                  <a:gd name="T3" fmla="*/ 0 h 12"/>
                  <a:gd name="T4" fmla="*/ 0 w 4724"/>
                  <a:gd name="T5" fmla="*/ 12 h 12"/>
                  <a:gd name="T6" fmla="*/ 5033 w 4724"/>
                  <a:gd name="T7" fmla="*/ 12 h 12"/>
                  <a:gd name="T8" fmla="*/ 5033 w 4724"/>
                  <a:gd name="T9" fmla="*/ 0 h 12"/>
                  <a:gd name="T10" fmla="*/ 5033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1"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41" name="Freeform 12"/>
              <p:cNvSpPr>
                <a:spLocks/>
              </p:cNvSpPr>
              <p:nvPr/>
            </p:nvSpPr>
            <p:spPr bwMode="ltGray">
              <a:xfrm>
                <a:off x="0" y="1155"/>
                <a:ext cx="351" cy="12"/>
              </a:xfrm>
              <a:custGeom>
                <a:avLst/>
                <a:gdLst>
                  <a:gd name="T0" fmla="*/ 0 w 251"/>
                  <a:gd name="T1" fmla="*/ 0 h 12"/>
                  <a:gd name="T2" fmla="*/ 0 w 251"/>
                  <a:gd name="T3" fmla="*/ 12 h 12"/>
                  <a:gd name="T4" fmla="*/ 205514 w 251"/>
                  <a:gd name="T5" fmla="*/ 12 h 12"/>
                  <a:gd name="T6" fmla="*/ 20551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13"/>
              <p:cNvSpPr>
                <a:spLocks/>
              </p:cNvSpPr>
              <p:nvPr/>
            </p:nvSpPr>
            <p:spPr bwMode="ltGray">
              <a:xfrm>
                <a:off x="767" y="1155"/>
                <a:ext cx="252" cy="12"/>
              </a:xfrm>
              <a:custGeom>
                <a:avLst/>
                <a:gdLst>
                  <a:gd name="T0" fmla="*/ 271 w 251"/>
                  <a:gd name="T1" fmla="*/ 0 h 12"/>
                  <a:gd name="T2" fmla="*/ 0 w 251"/>
                  <a:gd name="T3" fmla="*/ 0 h 12"/>
                  <a:gd name="T4" fmla="*/ 0 w 251"/>
                  <a:gd name="T5" fmla="*/ 12 h 12"/>
                  <a:gd name="T6" fmla="*/ 271 w 251"/>
                  <a:gd name="T7" fmla="*/ 12 h 12"/>
                  <a:gd name="T8" fmla="*/ 271 w 251"/>
                  <a:gd name="T9" fmla="*/ 0 h 12"/>
                  <a:gd name="T10" fmla="*/ 271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4"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grpSp>
      <p:sp>
        <p:nvSpPr>
          <p:cNvPr id="112655"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56"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57"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cs typeface="+mn-cs"/>
              </a:defRPr>
            </a:lvl1pPr>
          </a:lstStyle>
          <a:p>
            <a:pPr>
              <a:defRPr/>
            </a:pPr>
            <a:endParaRPr lang="en-US"/>
          </a:p>
        </p:txBody>
      </p:sp>
      <p:sp>
        <p:nvSpPr>
          <p:cNvPr id="112658"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cs typeface="+mn-cs"/>
              </a:defRPr>
            </a:lvl1pPr>
          </a:lstStyle>
          <a:p>
            <a:pPr>
              <a:defRPr/>
            </a:pPr>
            <a:endParaRPr lang="en-US"/>
          </a:p>
        </p:txBody>
      </p:sp>
      <p:sp>
        <p:nvSpPr>
          <p:cNvPr id="112659"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cs typeface="+mn-cs"/>
              </a:defRPr>
            </a:lvl1pPr>
          </a:lstStyle>
          <a:p>
            <a:pPr>
              <a:defRPr/>
            </a:pPr>
            <a:fld id="{B32D59BC-8697-DF49-BEE1-DBB232F8511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1"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Lst>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Grp="1" noChangeArrowheads="1"/>
          </p:cNvSpPr>
          <p:nvPr>
            <p:ph type="sldNum" sz="quarter" idx="12"/>
          </p:nvPr>
        </p:nvSpPr>
        <p:spPr/>
        <p:txBody>
          <a:bodyPr/>
          <a:lstStyle/>
          <a:p>
            <a:pPr>
              <a:defRPr/>
            </a:pPr>
            <a:fld id="{669B999D-2082-FF45-BF23-088141532720}" type="slidenum">
              <a:rPr lang="en-US"/>
              <a:pPr>
                <a:defRPr/>
              </a:pPr>
              <a:t>1</a:t>
            </a:fld>
            <a:endParaRPr lang="en-US"/>
          </a:p>
        </p:txBody>
      </p:sp>
      <p:sp>
        <p:nvSpPr>
          <p:cNvPr id="2050" name="Rectangle 2"/>
          <p:cNvSpPr>
            <a:spLocks noGrp="1" noChangeArrowheads="1"/>
          </p:cNvSpPr>
          <p:nvPr>
            <p:ph type="ctrTitle"/>
          </p:nvPr>
        </p:nvSpPr>
        <p:spPr>
          <a:xfrm>
            <a:off x="609600" y="228600"/>
            <a:ext cx="8229600" cy="1431925"/>
          </a:xfrm>
        </p:spPr>
        <p:txBody>
          <a:bodyPr/>
          <a:lstStyle/>
          <a:p>
            <a:pPr algn="ctr" eaLnBrk="1" hangingPunct="1">
              <a:defRPr/>
            </a:pPr>
            <a:r>
              <a:rPr lang="en-US" dirty="0" smtClean="0">
                <a:cs typeface="+mj-cs"/>
              </a:rPr>
              <a:t>Science </a:t>
            </a:r>
            <a:br>
              <a:rPr lang="en-US" dirty="0" smtClean="0">
                <a:cs typeface="+mj-cs"/>
              </a:rPr>
            </a:br>
            <a:r>
              <a:rPr lang="en-US" dirty="0" smtClean="0">
                <a:cs typeface="+mj-cs"/>
              </a:rPr>
              <a:t>a world of great truth</a:t>
            </a:r>
            <a:endParaRPr lang="en-US" sz="3200" dirty="0" smtClean="0">
              <a:cs typeface="+mj-cs"/>
            </a:endParaRPr>
          </a:p>
        </p:txBody>
      </p:sp>
      <p:pic>
        <p:nvPicPr>
          <p:cNvPr id="16387" name="Picture 1" descr="sunvenusuv3_dove_960.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1905000"/>
            <a:ext cx="55467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3"/>
          <p:cNvSpPr txBox="1">
            <a:spLocks noChangeArrowheads="1"/>
          </p:cNvSpPr>
          <p:nvPr/>
        </p:nvSpPr>
        <p:spPr bwMode="auto">
          <a:xfrm>
            <a:off x="381000" y="2362200"/>
            <a:ext cx="3179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ahoma" charset="0"/>
                <a:ea typeface="ＭＳ Ｐゴシック" charset="0"/>
                <a:cs typeface="ＭＳ Ｐゴシック" charset="0"/>
              </a:defRPr>
            </a:lvl1pPr>
            <a:lvl2pPr marL="742950" indent="-285750">
              <a:defRPr sz="1600">
                <a:solidFill>
                  <a:schemeClr val="tx1"/>
                </a:solidFill>
                <a:latin typeface="Tahoma" charset="0"/>
                <a:ea typeface="ＭＳ Ｐゴシック" charset="0"/>
              </a:defRPr>
            </a:lvl2pPr>
            <a:lvl3pPr marL="1143000" indent="-228600">
              <a:defRPr sz="1600">
                <a:solidFill>
                  <a:schemeClr val="tx1"/>
                </a:solidFill>
                <a:latin typeface="Tahoma" charset="0"/>
                <a:ea typeface="ＭＳ Ｐゴシック" charset="0"/>
              </a:defRPr>
            </a:lvl3pPr>
            <a:lvl4pPr marL="1600200" indent="-228600">
              <a:defRPr sz="1600">
                <a:solidFill>
                  <a:schemeClr val="tx1"/>
                </a:solidFill>
                <a:latin typeface="Tahoma" charset="0"/>
                <a:ea typeface="ＭＳ Ｐゴシック" charset="0"/>
              </a:defRPr>
            </a:lvl4pPr>
            <a:lvl5pPr marL="2057400" indent="-228600">
              <a:defRPr sz="1600">
                <a:solidFill>
                  <a:schemeClr val="tx1"/>
                </a:solidFill>
                <a:latin typeface="Tahoma" charset="0"/>
                <a:ea typeface="ＭＳ Ｐゴシック" charset="0"/>
              </a:defRPr>
            </a:lvl5pPr>
            <a:lvl6pPr marL="2514600" indent="-228600" algn="ctr" eaLnBrk="0" fontAlgn="base" hangingPunct="0">
              <a:spcBef>
                <a:spcPct val="0"/>
              </a:spcBef>
              <a:spcAft>
                <a:spcPct val="0"/>
              </a:spcAft>
              <a:defRPr sz="1600">
                <a:solidFill>
                  <a:schemeClr val="tx1"/>
                </a:solidFill>
                <a:latin typeface="Tahoma" charset="0"/>
                <a:ea typeface="ＭＳ Ｐゴシック" charset="0"/>
              </a:defRPr>
            </a:lvl6pPr>
            <a:lvl7pPr marL="2971800" indent="-228600" algn="ctr" eaLnBrk="0" fontAlgn="base" hangingPunct="0">
              <a:spcBef>
                <a:spcPct val="0"/>
              </a:spcBef>
              <a:spcAft>
                <a:spcPct val="0"/>
              </a:spcAft>
              <a:defRPr sz="1600">
                <a:solidFill>
                  <a:schemeClr val="tx1"/>
                </a:solidFill>
                <a:latin typeface="Tahoma" charset="0"/>
                <a:ea typeface="ＭＳ Ｐゴシック" charset="0"/>
              </a:defRPr>
            </a:lvl7pPr>
            <a:lvl8pPr marL="3429000" indent="-228600" algn="ctr" eaLnBrk="0" fontAlgn="base" hangingPunct="0">
              <a:spcBef>
                <a:spcPct val="0"/>
              </a:spcBef>
              <a:spcAft>
                <a:spcPct val="0"/>
              </a:spcAft>
              <a:defRPr sz="1600">
                <a:solidFill>
                  <a:schemeClr val="tx1"/>
                </a:solidFill>
                <a:latin typeface="Tahoma" charset="0"/>
                <a:ea typeface="ＭＳ Ｐゴシック" charset="0"/>
              </a:defRPr>
            </a:lvl8pPr>
            <a:lvl9pPr marL="3886200" indent="-228600" algn="ctr" eaLnBrk="0" fontAlgn="base" hangingPunct="0">
              <a:spcBef>
                <a:spcPct val="0"/>
              </a:spcBef>
              <a:spcAft>
                <a:spcPct val="0"/>
              </a:spcAft>
              <a:defRPr sz="1600">
                <a:solidFill>
                  <a:schemeClr val="tx1"/>
                </a:solidFill>
                <a:latin typeface="Tahoma" charset="0"/>
                <a:ea typeface="ＭＳ Ｐゴシック" charset="0"/>
              </a:defRPr>
            </a:lvl9pPr>
          </a:lstStyle>
          <a:p>
            <a:r>
              <a:rPr lang="en-US" sz="3200">
                <a:solidFill>
                  <a:srgbClr val="FFFF00"/>
                </a:solidFill>
              </a:rPr>
              <a:t>What is science?</a:t>
            </a:r>
          </a:p>
        </p:txBody>
      </p:sp>
      <p:sp>
        <p:nvSpPr>
          <p:cNvPr id="2051" name="Rectangle 3"/>
          <p:cNvSpPr>
            <a:spLocks noGrp="1" noChangeArrowheads="1"/>
          </p:cNvSpPr>
          <p:nvPr>
            <p:ph type="subTitle" idx="1"/>
          </p:nvPr>
        </p:nvSpPr>
        <p:spPr>
          <a:xfrm>
            <a:off x="152400" y="4191000"/>
            <a:ext cx="3733800" cy="1295400"/>
          </a:xfrm>
        </p:spPr>
        <p:txBody>
          <a:bodyPr/>
          <a:lstStyle/>
          <a:p>
            <a:pPr algn="ctr" eaLnBrk="1" hangingPunct="1">
              <a:defRPr/>
            </a:pPr>
            <a:r>
              <a:rPr lang="en-US" sz="2800" b="1" dirty="0" smtClean="0">
                <a:cs typeface="+mn-cs"/>
              </a:rPr>
              <a:t>By</a:t>
            </a:r>
          </a:p>
          <a:p>
            <a:pPr algn="ctr" eaLnBrk="1" hangingPunct="1">
              <a:defRPr/>
            </a:pPr>
            <a:r>
              <a:rPr lang="en-US" sz="2800" b="1" dirty="0" err="1" smtClean="0">
                <a:cs typeface="+mn-cs"/>
              </a:rPr>
              <a:t>Abilash</a:t>
            </a:r>
            <a:r>
              <a:rPr lang="en-US" sz="2800" b="1" dirty="0" smtClean="0">
                <a:cs typeface="+mn-cs"/>
              </a:rPr>
              <a:t> </a:t>
            </a:r>
            <a:r>
              <a:rPr lang="en-US" sz="2800" b="1" dirty="0" err="1" smtClean="0">
                <a:cs typeface="+mn-cs"/>
              </a:rPr>
              <a:t>Chittan</a:t>
            </a:r>
            <a:endParaRPr lang="en-US" sz="2800" b="1" dirty="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6A7EDF86-F225-7D44-8785-75A48D4FE5E3}" type="slidenum">
              <a:rPr lang="en-US"/>
              <a:pPr>
                <a:defRPr/>
              </a:pPr>
              <a:t>10</a:t>
            </a:fld>
            <a:endParaRPr lang="en-US"/>
          </a:p>
        </p:txBody>
      </p:sp>
      <p:sp>
        <p:nvSpPr>
          <p:cNvPr id="126978" name="Rectangle 2"/>
          <p:cNvSpPr>
            <a:spLocks noGrp="1" noChangeArrowheads="1"/>
          </p:cNvSpPr>
          <p:nvPr>
            <p:ph type="title"/>
          </p:nvPr>
        </p:nvSpPr>
        <p:spPr>
          <a:xfrm>
            <a:off x="990600" y="304800"/>
            <a:ext cx="5334000" cy="1431925"/>
          </a:xfrm>
        </p:spPr>
        <p:txBody>
          <a:bodyPr/>
          <a:lstStyle/>
          <a:p>
            <a:pPr algn="ctr" eaLnBrk="1" hangingPunct="1">
              <a:defRPr/>
            </a:pPr>
            <a:r>
              <a:rPr lang="en-US" dirty="0" smtClean="0">
                <a:cs typeface="+mj-cs"/>
              </a:rPr>
              <a:t>Different roads </a:t>
            </a:r>
            <a:br>
              <a:rPr lang="en-US" dirty="0" smtClean="0">
                <a:cs typeface="+mj-cs"/>
              </a:rPr>
            </a:br>
            <a:r>
              <a:rPr lang="en-US" dirty="0" smtClean="0">
                <a:cs typeface="+mj-cs"/>
              </a:rPr>
              <a:t>to truth</a:t>
            </a:r>
          </a:p>
        </p:txBody>
      </p:sp>
      <p:pic>
        <p:nvPicPr>
          <p:cNvPr id="4" name="Picture 3" descr="thujone_effec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066800"/>
            <a:ext cx="3352800" cy="3148474"/>
          </a:xfrm>
          <a:prstGeom prst="rect">
            <a:avLst/>
          </a:prstGeom>
        </p:spPr>
      </p:pic>
      <p:sp>
        <p:nvSpPr>
          <p:cNvPr id="3" name="Content Placeholder 2"/>
          <p:cNvSpPr>
            <a:spLocks noGrp="1"/>
          </p:cNvSpPr>
          <p:nvPr>
            <p:ph sz="half" idx="1"/>
          </p:nvPr>
        </p:nvSpPr>
        <p:spPr>
          <a:xfrm>
            <a:off x="1066800" y="4191000"/>
            <a:ext cx="7239000" cy="2514600"/>
          </a:xfrm>
        </p:spPr>
        <p:txBody>
          <a:bodyPr/>
          <a:lstStyle/>
          <a:p>
            <a:pPr>
              <a:defRPr/>
            </a:pPr>
            <a:r>
              <a:rPr lang="en-US" b="1" dirty="0" smtClean="0"/>
              <a:t>What invites their scientific curiosity is not all the same.</a:t>
            </a:r>
          </a:p>
          <a:p>
            <a:pPr>
              <a:defRPr/>
            </a:pPr>
            <a:r>
              <a:rPr lang="en-US" b="1" dirty="0" smtClean="0"/>
              <a:t>Hence the road to truth for everyone is not the same, and need not be.</a:t>
            </a:r>
            <a:endParaRPr lang="en-US" b="1" dirty="0"/>
          </a:p>
        </p:txBody>
      </p:sp>
      <p:sp>
        <p:nvSpPr>
          <p:cNvPr id="7" name="Content Placeholder 2"/>
          <p:cNvSpPr>
            <a:spLocks noGrp="1"/>
          </p:cNvSpPr>
          <p:nvPr>
            <p:ph sz="half" idx="1"/>
          </p:nvPr>
        </p:nvSpPr>
        <p:spPr>
          <a:xfrm>
            <a:off x="1066800" y="1828800"/>
            <a:ext cx="4343400" cy="1905000"/>
          </a:xfrm>
        </p:spPr>
        <p:txBody>
          <a:bodyPr/>
          <a:lstStyle/>
          <a:p>
            <a:pPr>
              <a:defRPr/>
            </a:pPr>
            <a:r>
              <a:rPr lang="en-US" b="1" dirty="0"/>
              <a:t>People have different brains, which </a:t>
            </a:r>
            <a:r>
              <a:rPr lang="en-US" b="1" dirty="0" smtClean="0"/>
              <a:t>gives </a:t>
            </a:r>
            <a:r>
              <a:rPr lang="en-US" b="1" dirty="0"/>
              <a:t>them </a:t>
            </a:r>
            <a:r>
              <a:rPr lang="en-US" b="1" dirty="0" smtClean="0"/>
              <a:t>the </a:t>
            </a:r>
            <a:r>
              <a:rPr lang="en-US" b="1" dirty="0"/>
              <a:t>a</a:t>
            </a:r>
            <a:r>
              <a:rPr lang="en-US" b="1" dirty="0" smtClean="0"/>
              <a:t>bility to think </a:t>
            </a:r>
            <a:r>
              <a:rPr lang="en-US" b="1" dirty="0"/>
              <a:t>and act in different ways</a:t>
            </a:r>
            <a:r>
              <a:rPr lang="en-US" b="1" dirty="0" smtClean="0"/>
              <a:t>.</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a:defRPr/>
            </a:pPr>
            <a:fld id="{A9E7304B-2F25-3740-835B-828009689F6C}" type="slidenum">
              <a:rPr lang="en-US"/>
              <a:pPr>
                <a:defRPr/>
              </a:pPr>
              <a:t>11</a:t>
            </a:fld>
            <a:endParaRPr lang="en-US"/>
          </a:p>
        </p:txBody>
      </p:sp>
      <p:sp>
        <p:nvSpPr>
          <p:cNvPr id="9" name="Rectangle 3"/>
          <p:cNvSpPr txBox="1">
            <a:spLocks noChangeArrowheads="1"/>
          </p:cNvSpPr>
          <p:nvPr/>
        </p:nvSpPr>
        <p:spPr bwMode="auto">
          <a:xfrm>
            <a:off x="762000" y="5105400"/>
            <a:ext cx="8077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indent="0" eaLnBrk="1" hangingPunct="1">
              <a:buFont typeface="Wingdings" charset="0"/>
              <a:buNone/>
              <a:defRPr/>
            </a:pPr>
            <a:r>
              <a:rPr lang="en-US" sz="2400" b="1" dirty="0" smtClean="0">
                <a:cs typeface="+mn-cs"/>
              </a:rPr>
              <a:t>For every curious scientist, patterns suggest different things. There are patterns to the atom and other patterns for subatomic matter such as electrons and protons.</a:t>
            </a:r>
          </a:p>
        </p:txBody>
      </p:sp>
      <p:pic>
        <p:nvPicPr>
          <p:cNvPr id="32772" name="Picture 1" descr="Lucas-Higgs-CE0047H-nic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63600"/>
            <a:ext cx="6248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152400" y="2514600"/>
            <a:ext cx="3352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indent="0" eaLnBrk="1" hangingPunct="1">
              <a:buFont typeface="Wingdings" charset="0"/>
              <a:buNone/>
              <a:defRPr/>
            </a:pPr>
            <a:r>
              <a:rPr lang="en-US" sz="2400" b="1" dirty="0" smtClean="0">
                <a:cs typeface="+mn-cs"/>
              </a:rPr>
              <a:t>Beauty leads to questions that lead to discovery of patterns in the way nature works.</a:t>
            </a:r>
          </a:p>
        </p:txBody>
      </p:sp>
      <p:sp>
        <p:nvSpPr>
          <p:cNvPr id="122882" name="Rectangle 2"/>
          <p:cNvSpPr>
            <a:spLocks noGrp="1" noChangeArrowheads="1"/>
          </p:cNvSpPr>
          <p:nvPr>
            <p:ph type="title"/>
          </p:nvPr>
        </p:nvSpPr>
        <p:spPr>
          <a:xfrm>
            <a:off x="304800" y="304800"/>
            <a:ext cx="3429000" cy="838200"/>
          </a:xfrm>
        </p:spPr>
        <p:txBody>
          <a:bodyPr/>
          <a:lstStyle/>
          <a:p>
            <a:pPr eaLnBrk="1" hangingPunct="1">
              <a:defRPr/>
            </a:pPr>
            <a:r>
              <a:rPr lang="en-US" dirty="0" smtClean="0">
                <a:cs typeface="+mj-cs"/>
              </a:rPr>
              <a:t>Questions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p:cNvSpPr>
            <a:spLocks noGrp="1"/>
          </p:cNvSpPr>
          <p:nvPr>
            <p:ph type="sldNum" sz="quarter" idx="12"/>
          </p:nvPr>
        </p:nvSpPr>
        <p:spPr/>
        <p:txBody>
          <a:bodyPr/>
          <a:lstStyle/>
          <a:p>
            <a:pPr>
              <a:defRPr/>
            </a:pPr>
            <a:fld id="{2963DB3A-1316-0243-9706-81F24DC2F68B}" type="slidenum">
              <a:rPr lang="en-US"/>
              <a:pPr>
                <a:defRPr/>
              </a:pPr>
              <a:t>12</a:t>
            </a:fld>
            <a:endParaRPr lang="en-US"/>
          </a:p>
        </p:txBody>
      </p:sp>
      <p:pic>
        <p:nvPicPr>
          <p:cNvPr id="36868" name="Picture 1" descr="ice pa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2672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6" name="Rectangle 18"/>
          <p:cNvSpPr>
            <a:spLocks noGrp="1" noChangeArrowheads="1"/>
          </p:cNvSpPr>
          <p:nvPr>
            <p:ph type="title"/>
          </p:nvPr>
        </p:nvSpPr>
        <p:spPr>
          <a:xfrm>
            <a:off x="228600" y="228600"/>
            <a:ext cx="8610600" cy="1371600"/>
          </a:xfrm>
        </p:spPr>
        <p:txBody>
          <a:bodyPr/>
          <a:lstStyle/>
          <a:p>
            <a:pPr eaLnBrk="1" hangingPunct="1">
              <a:defRPr/>
            </a:pPr>
            <a:r>
              <a:rPr lang="en-US" dirty="0" smtClean="0">
                <a:cs typeface="+mj-cs"/>
              </a:rPr>
              <a:t>There is so much beauty in nature…to be curious about…</a:t>
            </a:r>
          </a:p>
        </p:txBody>
      </p:sp>
      <p:pic>
        <p:nvPicPr>
          <p:cNvPr id="2" name="Picture 1" descr="Tropical_butterf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905000"/>
            <a:ext cx="3048000" cy="2052378"/>
          </a:xfrm>
          <a:prstGeom prst="rect">
            <a:avLst/>
          </a:prstGeom>
        </p:spPr>
      </p:pic>
      <p:pic>
        <p:nvPicPr>
          <p:cNvPr id="3" name="Picture 2" descr="800px-red_eyed_tree_fro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676400"/>
            <a:ext cx="3124200" cy="2065877"/>
          </a:xfrm>
          <a:prstGeom prst="rect">
            <a:avLst/>
          </a:prstGeom>
        </p:spPr>
      </p:pic>
      <p:pic>
        <p:nvPicPr>
          <p:cNvPr id="5" name="Picture 4" descr="Ripple_effect_on_wat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267200"/>
            <a:ext cx="3200400" cy="22861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pPr>
              <a:defRPr/>
            </a:pPr>
            <a:fld id="{B7F77055-56ED-D941-9B0F-AB9A5320C106}" type="slidenum">
              <a:rPr lang="en-US"/>
              <a:pPr>
                <a:defRPr/>
              </a:pPr>
              <a:t>13</a:t>
            </a:fld>
            <a:endParaRPr lang="en-US"/>
          </a:p>
        </p:txBody>
      </p:sp>
      <p:pic>
        <p:nvPicPr>
          <p:cNvPr id="38914" name="Picture 1" descr="fire-rainb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81769"/>
            <a:ext cx="9144000" cy="577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0" name="Rectangle 2"/>
          <p:cNvSpPr>
            <a:spLocks noGrp="1" noChangeArrowheads="1"/>
          </p:cNvSpPr>
          <p:nvPr>
            <p:ph type="title"/>
          </p:nvPr>
        </p:nvSpPr>
        <p:spPr>
          <a:xfrm>
            <a:off x="304800" y="76200"/>
            <a:ext cx="8382000" cy="1295400"/>
          </a:xfrm>
        </p:spPr>
        <p:txBody>
          <a:bodyPr/>
          <a:lstStyle/>
          <a:p>
            <a:pPr algn="ctr" eaLnBrk="1" hangingPunct="1">
              <a:defRPr/>
            </a:pPr>
            <a:r>
              <a:rPr lang="en-US" sz="4000" dirty="0" smtClean="0">
                <a:cs typeface="+mj-cs"/>
              </a:rPr>
              <a:t>To every brain that evolves, beauty means different things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pPr>
              <a:defRPr/>
            </a:pPr>
            <a:fld id="{013C9E22-E467-EA4A-985A-3E9D4ED16B0B}" type="slidenum">
              <a:rPr lang="en-US"/>
              <a:pPr>
                <a:defRPr/>
              </a:pPr>
              <a:t>14</a:t>
            </a:fld>
            <a:endParaRPr lang="en-US"/>
          </a:p>
        </p:txBody>
      </p:sp>
      <p:pic>
        <p:nvPicPr>
          <p:cNvPr id="40962" name="Picture 3" descr="Keyhole-Debbi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body" sz="half" idx="1"/>
          </p:nvPr>
        </p:nvSpPr>
        <p:spPr>
          <a:xfrm>
            <a:off x="88900" y="5638800"/>
            <a:ext cx="9067800" cy="1143000"/>
          </a:xfrm>
        </p:spPr>
        <p:txBody>
          <a:bodyPr/>
          <a:lstStyle/>
          <a:p>
            <a:pPr marL="0" indent="0" eaLnBrk="1" hangingPunct="1">
              <a:lnSpc>
                <a:spcPct val="80000"/>
              </a:lnSpc>
              <a:buNone/>
              <a:defRPr/>
            </a:pPr>
            <a:r>
              <a:rPr lang="en-US" sz="2400" dirty="0" smtClean="0">
                <a:cs typeface="+mn-cs"/>
              </a:rPr>
              <a:t>The physical form of light, visible light, is beautiful to look at.</a:t>
            </a:r>
          </a:p>
          <a:p>
            <a:pPr marL="0" indent="0" eaLnBrk="1" hangingPunct="1">
              <a:lnSpc>
                <a:spcPct val="80000"/>
              </a:lnSpc>
              <a:buNone/>
              <a:defRPr/>
            </a:pPr>
            <a:r>
              <a:rPr lang="en-US" sz="2400" dirty="0" smtClean="0">
                <a:cs typeface="+mn-cs"/>
              </a:rPr>
              <a:t>Displays of light in Nature can be appreciated even when not connected with a basic truth</a:t>
            </a:r>
          </a:p>
          <a:p>
            <a:pPr eaLnBrk="1" hangingPunct="1">
              <a:lnSpc>
                <a:spcPct val="80000"/>
              </a:lnSpc>
              <a:defRPr/>
            </a:pPr>
            <a:endParaRPr lang="en-US" sz="2400" dirty="0" smtClean="0">
              <a:solidFill>
                <a:srgbClr val="FFFF00"/>
              </a:solidFill>
              <a:cs typeface="+mn-cs"/>
            </a:endParaRPr>
          </a:p>
        </p:txBody>
      </p:sp>
      <p:sp>
        <p:nvSpPr>
          <p:cNvPr id="201730" name="Rectangle 2"/>
          <p:cNvSpPr>
            <a:spLocks noGrp="1" noChangeArrowheads="1"/>
          </p:cNvSpPr>
          <p:nvPr>
            <p:ph type="title"/>
          </p:nvPr>
        </p:nvSpPr>
        <p:spPr>
          <a:xfrm>
            <a:off x="355600" y="228600"/>
            <a:ext cx="8763000" cy="609600"/>
          </a:xfrm>
        </p:spPr>
        <p:txBody>
          <a:bodyPr/>
          <a:lstStyle/>
          <a:p>
            <a:pPr algn="ctr" eaLnBrk="1" hangingPunct="1">
              <a:defRPr/>
            </a:pPr>
            <a:r>
              <a:rPr lang="en-US" sz="4000" dirty="0" smtClean="0">
                <a:cs typeface="+mj-cs"/>
              </a:rPr>
              <a:t>Light is an element of beauty</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1A80601-5CB3-2A43-B22F-F41108A00DD6}" type="slidenum">
              <a:rPr lang="en-US"/>
              <a:pPr>
                <a:defRPr/>
              </a:pPr>
              <a:t>15</a:t>
            </a:fld>
            <a:endParaRPr lang="en-US"/>
          </a:p>
        </p:txBody>
      </p:sp>
      <p:sp>
        <p:nvSpPr>
          <p:cNvPr id="134158" name="Rectangle 14"/>
          <p:cNvSpPr>
            <a:spLocks noGrp="1" noChangeArrowheads="1"/>
          </p:cNvSpPr>
          <p:nvPr>
            <p:ph type="title"/>
          </p:nvPr>
        </p:nvSpPr>
        <p:spPr>
          <a:xfrm>
            <a:off x="1066800" y="304800"/>
            <a:ext cx="5257800" cy="1431925"/>
          </a:xfrm>
        </p:spPr>
        <p:txBody>
          <a:bodyPr/>
          <a:lstStyle/>
          <a:p>
            <a:pPr eaLnBrk="1" hangingPunct="1">
              <a:defRPr/>
            </a:pPr>
            <a:r>
              <a:rPr lang="en-US" sz="3600" dirty="0" smtClean="0">
                <a:cs typeface="+mj-cs"/>
              </a:rPr>
              <a:t>Science is a human </a:t>
            </a:r>
            <a:r>
              <a:rPr lang="en-US" sz="3600" dirty="0" err="1" smtClean="0">
                <a:cs typeface="+mj-cs"/>
              </a:rPr>
              <a:t>philosphy</a:t>
            </a:r>
            <a:endParaRPr lang="en-US" sz="3600" dirty="0" smtClean="0">
              <a:cs typeface="+mj-cs"/>
            </a:endParaRPr>
          </a:p>
        </p:txBody>
      </p:sp>
      <p:sp>
        <p:nvSpPr>
          <p:cNvPr id="2" name="Text Placeholder 1"/>
          <p:cNvSpPr>
            <a:spLocks noGrp="1"/>
          </p:cNvSpPr>
          <p:nvPr>
            <p:ph type="body" sz="half" idx="1"/>
          </p:nvPr>
        </p:nvSpPr>
        <p:spPr>
          <a:xfrm>
            <a:off x="609600" y="1905000"/>
            <a:ext cx="4495800" cy="1981200"/>
          </a:xfrm>
        </p:spPr>
        <p:txBody>
          <a:bodyPr/>
          <a:lstStyle/>
          <a:p>
            <a:pPr>
              <a:defRPr/>
            </a:pPr>
            <a:r>
              <a:rPr lang="en-US" sz="2800" dirty="0" smtClean="0"/>
              <a:t>Science is a human philosophy to determine the truth with some degree of reliability.</a:t>
            </a:r>
            <a:endParaRPr lang="en-US" sz="2800" dirty="0"/>
          </a:p>
        </p:txBody>
      </p:sp>
      <p:sp>
        <p:nvSpPr>
          <p:cNvPr id="3" name="Content Placeholder 2"/>
          <p:cNvSpPr>
            <a:spLocks noGrp="1"/>
          </p:cNvSpPr>
          <p:nvPr>
            <p:ph sz="half" idx="2"/>
          </p:nvPr>
        </p:nvSpPr>
        <p:spPr>
          <a:xfrm>
            <a:off x="5105400" y="1905000"/>
            <a:ext cx="3695700" cy="1905000"/>
          </a:xfrm>
        </p:spPr>
        <p:txBody>
          <a:bodyPr/>
          <a:lstStyle/>
          <a:p>
            <a:pPr>
              <a:defRPr/>
            </a:pPr>
            <a:r>
              <a:rPr lang="en-US" sz="2800" dirty="0" smtClean="0"/>
              <a:t>Truth should be made evident in the way a scientific statement is made.</a:t>
            </a:r>
            <a:endParaRPr lang="en-US" sz="2800" dirty="0"/>
          </a:p>
        </p:txBody>
      </p:sp>
      <p:pic>
        <p:nvPicPr>
          <p:cNvPr id="43013" name="Picture 3" descr="3-withwri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733800"/>
            <a:ext cx="48006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peak the truth even if your voice shak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4800"/>
            <a:ext cx="2092077" cy="12687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C51803CD-A4C5-A748-A0FC-B09F2C03D032}" type="slidenum">
              <a:rPr lang="en-US"/>
              <a:pPr>
                <a:defRPr/>
              </a:pPr>
              <a:t>16</a:t>
            </a:fld>
            <a:endParaRPr lang="en-US"/>
          </a:p>
        </p:txBody>
      </p:sp>
      <p:sp>
        <p:nvSpPr>
          <p:cNvPr id="134158" name="Rectangle 14"/>
          <p:cNvSpPr>
            <a:spLocks noGrp="1" noChangeArrowheads="1"/>
          </p:cNvSpPr>
          <p:nvPr>
            <p:ph type="title"/>
          </p:nvPr>
        </p:nvSpPr>
        <p:spPr>
          <a:xfrm>
            <a:off x="609600" y="1752600"/>
            <a:ext cx="4267200" cy="4343400"/>
          </a:xfrm>
        </p:spPr>
        <p:txBody>
          <a:bodyPr/>
          <a:lstStyle/>
          <a:p>
            <a:pPr eaLnBrk="1" hangingPunct="1">
              <a:defRPr/>
            </a:pPr>
            <a:r>
              <a:rPr lang="en-US" sz="2800" dirty="0" smtClean="0">
                <a:cs typeface="+mj-cs"/>
              </a:rPr>
              <a:t>Scientists do not accept anything in the universe without strongly questioning, although we are all constantly bombarded with lies. </a:t>
            </a:r>
          </a:p>
        </p:txBody>
      </p:sp>
      <p:sp>
        <p:nvSpPr>
          <p:cNvPr id="8" name="Rectangle 14"/>
          <p:cNvSpPr txBox="1">
            <a:spLocks noChangeArrowheads="1"/>
          </p:cNvSpPr>
          <p:nvPr/>
        </p:nvSpPr>
        <p:spPr bwMode="auto">
          <a:xfrm>
            <a:off x="914400" y="381000"/>
            <a:ext cx="7543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9pPr>
          </a:lstStyle>
          <a:p>
            <a:pPr eaLnBrk="1" hangingPunct="1">
              <a:defRPr/>
            </a:pPr>
            <a:r>
              <a:rPr lang="en-US" sz="3600" dirty="0" smtClean="0">
                <a:cs typeface="+mj-cs"/>
              </a:rPr>
              <a:t>Science is a tool to remove ignorance</a:t>
            </a:r>
          </a:p>
        </p:txBody>
      </p:sp>
      <p:pic>
        <p:nvPicPr>
          <p:cNvPr id="45060" name="Picture 1" descr="al-gore-nonscienti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38862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1315435D-B95D-B446-B8DE-7F269EBCAFC1}" type="slidenum">
              <a:rPr lang="en-US"/>
              <a:pPr>
                <a:defRPr/>
              </a:pPr>
              <a:t>17</a:t>
            </a:fld>
            <a:endParaRPr lang="en-US"/>
          </a:p>
        </p:txBody>
      </p:sp>
      <p:sp>
        <p:nvSpPr>
          <p:cNvPr id="2" name="Title 1"/>
          <p:cNvSpPr>
            <a:spLocks noGrp="1"/>
          </p:cNvSpPr>
          <p:nvPr>
            <p:ph type="title"/>
          </p:nvPr>
        </p:nvSpPr>
        <p:spPr>
          <a:xfrm>
            <a:off x="838200" y="228600"/>
            <a:ext cx="7543800" cy="1219200"/>
          </a:xfrm>
        </p:spPr>
        <p:txBody>
          <a:bodyPr/>
          <a:lstStyle/>
          <a:p>
            <a:pPr>
              <a:defRPr/>
            </a:pPr>
            <a:r>
              <a:rPr lang="en-US" sz="2800" dirty="0" smtClean="0"/>
              <a:t>Ancients once believed that the Sun was a god or a ghostly spirit.</a:t>
            </a:r>
            <a:endParaRPr lang="en-US" sz="2800" dirty="0"/>
          </a:p>
        </p:txBody>
      </p:sp>
      <p:sp>
        <p:nvSpPr>
          <p:cNvPr id="8" name="Title 1"/>
          <p:cNvSpPr txBox="1">
            <a:spLocks/>
          </p:cNvSpPr>
          <p:nvPr/>
        </p:nvSpPr>
        <p:spPr bwMode="auto">
          <a:xfrm>
            <a:off x="609600" y="4419600"/>
            <a:ext cx="4648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9pPr>
          </a:lstStyle>
          <a:p>
            <a:pPr>
              <a:defRPr/>
            </a:pPr>
            <a:r>
              <a:rPr lang="en-US" sz="2800" dirty="0" smtClean="0"/>
              <a:t>Thanks to scientists like Copernicus and Sir Isaac Newton, we now know what the Sun is and why it rises and sets.</a:t>
            </a:r>
            <a:endParaRPr lang="en-US" sz="2800" dirty="0"/>
          </a:p>
        </p:txBody>
      </p:sp>
      <p:pic>
        <p:nvPicPr>
          <p:cNvPr id="47108" name="Picture 2" descr="Helios-g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3429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indu-sun-god-lord-sury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295400"/>
            <a:ext cx="3429000" cy="50116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A6A279B-D76C-C040-ACED-0CDF47A84D5D}" type="slidenum">
              <a:rPr lang="en-US" smtClean="0"/>
              <a:pPr>
                <a:defRPr/>
              </a:pPr>
              <a:t>18</a:t>
            </a:fld>
            <a:endParaRPr lang="en-US"/>
          </a:p>
        </p:txBody>
      </p:sp>
      <p:pic>
        <p:nvPicPr>
          <p:cNvPr id="6" name="Picture 5" descr="Timelapse_Sun_1080-16x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 y="76200"/>
            <a:ext cx="9076267" cy="5105400"/>
          </a:xfrm>
          <a:prstGeom prst="rect">
            <a:avLst/>
          </a:prstGeom>
        </p:spPr>
      </p:pic>
      <p:pic>
        <p:nvPicPr>
          <p:cNvPr id="8" name="Picture 7" descr="SD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4648200"/>
            <a:ext cx="2506293" cy="2209800"/>
          </a:xfrm>
          <a:prstGeom prst="rect">
            <a:avLst/>
          </a:prstGeom>
        </p:spPr>
      </p:pic>
      <p:pic>
        <p:nvPicPr>
          <p:cNvPr id="9" name="Picture 8" descr="752919main_scioverview-orig_fu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4886325"/>
            <a:ext cx="3505200" cy="1971675"/>
          </a:xfrm>
          <a:prstGeom prst="rect">
            <a:avLst/>
          </a:prstGeom>
        </p:spPr>
      </p:pic>
      <p:sp>
        <p:nvSpPr>
          <p:cNvPr id="2" name="Title 1"/>
          <p:cNvSpPr>
            <a:spLocks noGrp="1"/>
          </p:cNvSpPr>
          <p:nvPr>
            <p:ph type="title"/>
          </p:nvPr>
        </p:nvSpPr>
        <p:spPr>
          <a:xfrm>
            <a:off x="76200" y="304800"/>
            <a:ext cx="9067800" cy="1431925"/>
          </a:xfrm>
        </p:spPr>
        <p:txBody>
          <a:bodyPr/>
          <a:lstStyle/>
          <a:p>
            <a:pPr algn="ctr"/>
            <a:r>
              <a:rPr lang="en-US" dirty="0" smtClean="0"/>
              <a:t>Curious scientists </a:t>
            </a:r>
            <a:r>
              <a:rPr lang="en-US" dirty="0" smtClean="0"/>
              <a:t>have learned a </a:t>
            </a:r>
            <a:r>
              <a:rPr lang="en-US" dirty="0" smtClean="0"/>
              <a:t>great deal about</a:t>
            </a:r>
            <a:r>
              <a:rPr lang="en-US" dirty="0"/>
              <a:t> </a:t>
            </a:r>
            <a:r>
              <a:rPr lang="en-US" dirty="0" smtClean="0"/>
              <a:t>the </a:t>
            </a:r>
            <a:r>
              <a:rPr lang="en-US" dirty="0" smtClean="0"/>
              <a:t>Sun</a:t>
            </a:r>
            <a:endParaRPr lang="en-US" dirty="0"/>
          </a:p>
        </p:txBody>
      </p:sp>
      <p:sp>
        <p:nvSpPr>
          <p:cNvPr id="10" name="TextBox 9"/>
          <p:cNvSpPr txBox="1"/>
          <p:nvPr/>
        </p:nvSpPr>
        <p:spPr>
          <a:xfrm>
            <a:off x="228600" y="4495800"/>
            <a:ext cx="3406902" cy="338554"/>
          </a:xfrm>
          <a:prstGeom prst="rect">
            <a:avLst/>
          </a:prstGeom>
          <a:noFill/>
        </p:spPr>
        <p:txBody>
          <a:bodyPr wrap="none" rtlCol="0">
            <a:spAutoFit/>
          </a:bodyPr>
          <a:lstStyle/>
          <a:p>
            <a:r>
              <a:rPr lang="en-US" dirty="0" smtClean="0"/>
              <a:t>NASA’s Solar Dynamics Observatory</a:t>
            </a:r>
            <a:endParaRPr lang="en-US" dirty="0"/>
          </a:p>
        </p:txBody>
      </p:sp>
      <p:sp>
        <p:nvSpPr>
          <p:cNvPr id="11" name="TextBox 10"/>
          <p:cNvSpPr txBox="1"/>
          <p:nvPr/>
        </p:nvSpPr>
        <p:spPr>
          <a:xfrm>
            <a:off x="6629400" y="4572000"/>
            <a:ext cx="2014093" cy="338554"/>
          </a:xfrm>
          <a:prstGeom prst="rect">
            <a:avLst/>
          </a:prstGeom>
          <a:noFill/>
        </p:spPr>
        <p:txBody>
          <a:bodyPr wrap="none" rtlCol="0">
            <a:spAutoFit/>
          </a:bodyPr>
          <a:lstStyle/>
          <a:p>
            <a:r>
              <a:rPr lang="en-US" dirty="0" smtClean="0"/>
              <a:t>NASA’s IRIS satellite</a:t>
            </a:r>
            <a:endParaRPr lang="en-US" dirty="0"/>
          </a:p>
        </p:txBody>
      </p:sp>
      <p:pic>
        <p:nvPicPr>
          <p:cNvPr id="13" name="Picture 12" descr="NASA_logo.transpare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5257800"/>
            <a:ext cx="1657522" cy="1371600"/>
          </a:xfrm>
          <a:prstGeom prst="rect">
            <a:avLst/>
          </a:prstGeom>
        </p:spPr>
      </p:pic>
    </p:spTree>
    <p:extLst>
      <p:ext uri="{BB962C8B-B14F-4D97-AF65-F5344CB8AC3E}">
        <p14:creationId xmlns:p14="http://schemas.microsoft.com/office/powerpoint/2010/main" val="2511603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561E97D5-68E8-034B-B0E4-0C20375337AA}" type="slidenum">
              <a:rPr lang="en-US"/>
              <a:pPr>
                <a:defRPr/>
              </a:pPr>
              <a:t>19</a:t>
            </a:fld>
            <a:endParaRPr lang="en-US"/>
          </a:p>
        </p:txBody>
      </p:sp>
      <p:pic>
        <p:nvPicPr>
          <p:cNvPr id="49155" name="Picture 1" descr="aa brun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19200"/>
            <a:ext cx="33528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a:spLocks noGrp="1"/>
          </p:cNvSpPr>
          <p:nvPr>
            <p:ph type="body" sz="half" idx="1"/>
          </p:nvPr>
        </p:nvSpPr>
        <p:spPr>
          <a:xfrm>
            <a:off x="838200" y="1905000"/>
            <a:ext cx="5410200" cy="4724400"/>
          </a:xfrm>
        </p:spPr>
        <p:txBody>
          <a:bodyPr/>
          <a:lstStyle/>
          <a:p>
            <a:pPr>
              <a:defRPr/>
            </a:pPr>
            <a:r>
              <a:rPr lang="en-US" dirty="0" smtClean="0"/>
              <a:t>How many of us believed that the Sun was the </a:t>
            </a:r>
            <a:r>
              <a:rPr lang="en-US" dirty="0" err="1" smtClean="0"/>
              <a:t>centre</a:t>
            </a:r>
            <a:r>
              <a:rPr lang="en-US" dirty="0" smtClean="0"/>
              <a:t> of the universe? How many did not?</a:t>
            </a:r>
          </a:p>
          <a:p>
            <a:pPr marL="0" indent="0">
              <a:buFont typeface="Wingdings" charset="0"/>
              <a:buNone/>
              <a:defRPr/>
            </a:pPr>
            <a:endParaRPr lang="en-US" dirty="0" smtClean="0"/>
          </a:p>
          <a:p>
            <a:pPr>
              <a:defRPr/>
            </a:pPr>
            <a:r>
              <a:rPr lang="en-US" dirty="0" smtClean="0"/>
              <a:t>Which had clear reasons for their beliefs based on evidence?</a:t>
            </a:r>
            <a:endParaRPr lang="en-US" dirty="0"/>
          </a:p>
        </p:txBody>
      </p:sp>
      <p:sp>
        <p:nvSpPr>
          <p:cNvPr id="134158" name="Rectangle 14"/>
          <p:cNvSpPr>
            <a:spLocks noGrp="1" noChangeArrowheads="1"/>
          </p:cNvSpPr>
          <p:nvPr>
            <p:ph type="title"/>
          </p:nvPr>
        </p:nvSpPr>
        <p:spPr>
          <a:xfrm>
            <a:off x="990600" y="457200"/>
            <a:ext cx="7543800" cy="1066800"/>
          </a:xfrm>
        </p:spPr>
        <p:txBody>
          <a:bodyPr/>
          <a:lstStyle/>
          <a:p>
            <a:pPr eaLnBrk="1" hangingPunct="1">
              <a:defRPr/>
            </a:pPr>
            <a:r>
              <a:rPr lang="en-US" sz="3600" dirty="0" smtClean="0">
                <a:cs typeface="+mj-cs"/>
              </a:rPr>
              <a:t>Science is a tool to counter misconceptions with evidence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9A030FD-5E75-8A4E-94E3-BD57E85C209A}" type="slidenum">
              <a:rPr lang="en-US"/>
              <a:pPr>
                <a:defRPr/>
              </a:pPr>
              <a:t>2</a:t>
            </a:fld>
            <a:endParaRPr lang="en-US"/>
          </a:p>
        </p:txBody>
      </p:sp>
      <p:sp>
        <p:nvSpPr>
          <p:cNvPr id="115714" name="Rectangle 2"/>
          <p:cNvSpPr>
            <a:spLocks noGrp="1" noChangeArrowheads="1"/>
          </p:cNvSpPr>
          <p:nvPr>
            <p:ph type="title"/>
          </p:nvPr>
        </p:nvSpPr>
        <p:spPr>
          <a:xfrm>
            <a:off x="1371600" y="152400"/>
            <a:ext cx="7924800" cy="2133600"/>
          </a:xfrm>
        </p:spPr>
        <p:txBody>
          <a:bodyPr anchor="t"/>
          <a:lstStyle/>
          <a:p>
            <a:pPr eaLnBrk="1" hangingPunct="1">
              <a:defRPr/>
            </a:pPr>
            <a:r>
              <a:rPr lang="en-US" sz="3200" dirty="0" smtClean="0">
                <a:cs typeface="+mj-cs"/>
              </a:rPr>
              <a:t>Science is definitely NOT about making money or publishing in journals, nor obtaining fame in international circles, as many think.</a:t>
            </a:r>
          </a:p>
        </p:txBody>
      </p:sp>
      <p:pic>
        <p:nvPicPr>
          <p:cNvPr id="18435" name="Picture 1" descr="121003_SCI_nobelcer.jpg.CROP.rectangle3-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0"/>
            <a:ext cx="72532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4800600" cy="1295400"/>
          </a:xfrm>
        </p:spPr>
        <p:txBody>
          <a:bodyPr/>
          <a:lstStyle/>
          <a:p>
            <a:pPr>
              <a:defRPr/>
            </a:pPr>
            <a:r>
              <a:rPr lang="en-US" dirty="0" smtClean="0"/>
              <a:t>Evidence?</a:t>
            </a:r>
            <a:endParaRPr lang="en-US" dirty="0"/>
          </a:p>
        </p:txBody>
      </p:sp>
      <p:sp>
        <p:nvSpPr>
          <p:cNvPr id="3" name="Text Placeholder 2"/>
          <p:cNvSpPr>
            <a:spLocks noGrp="1"/>
          </p:cNvSpPr>
          <p:nvPr>
            <p:ph type="body" sz="half" idx="1"/>
          </p:nvPr>
        </p:nvSpPr>
        <p:spPr>
          <a:xfrm>
            <a:off x="914400" y="1524000"/>
            <a:ext cx="7924800" cy="1981200"/>
          </a:xfrm>
        </p:spPr>
        <p:txBody>
          <a:bodyPr/>
          <a:lstStyle/>
          <a:p>
            <a:pPr>
              <a:defRPr/>
            </a:pPr>
            <a:r>
              <a:rPr lang="en-US" dirty="0" smtClean="0"/>
              <a:t>Galileo </a:t>
            </a:r>
            <a:r>
              <a:rPr lang="en-US" dirty="0" err="1" smtClean="0"/>
              <a:t>Galilei</a:t>
            </a:r>
            <a:r>
              <a:rPr lang="en-US" dirty="0" smtClean="0"/>
              <a:t> was put under house arrest even though he had irrefutable evidence.</a:t>
            </a:r>
            <a:endParaRPr lang="en-US" dirty="0"/>
          </a:p>
        </p:txBody>
      </p:sp>
      <p:sp>
        <p:nvSpPr>
          <p:cNvPr id="5" name="Slide Number Placeholder 4"/>
          <p:cNvSpPr>
            <a:spLocks noGrp="1"/>
          </p:cNvSpPr>
          <p:nvPr>
            <p:ph type="sldNum" sz="quarter" idx="12"/>
          </p:nvPr>
        </p:nvSpPr>
        <p:spPr/>
        <p:txBody>
          <a:bodyPr/>
          <a:lstStyle/>
          <a:p>
            <a:pPr>
              <a:defRPr/>
            </a:pPr>
            <a:fld id="{D1FE8589-0AE7-3E45-84E8-ADB0D6307D68}" type="slidenum">
              <a:rPr lang="en-US" smtClean="0"/>
              <a:pPr>
                <a:defRPr/>
              </a:pPr>
              <a:t>20</a:t>
            </a:fld>
            <a:endParaRPr lang="en-US"/>
          </a:p>
        </p:txBody>
      </p:sp>
      <p:pic>
        <p:nvPicPr>
          <p:cNvPr id="51204" name="Picture 3" descr="galileo_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590800"/>
            <a:ext cx="538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venus-transit-sequence-16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657600"/>
            <a:ext cx="2667000" cy="19990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0BD0E14D-0E79-984A-867D-D63A0B98CE48}" type="slidenum">
              <a:rPr lang="en-US"/>
              <a:pPr>
                <a:defRPr/>
              </a:pPr>
              <a:t>21</a:t>
            </a:fld>
            <a:endParaRPr lang="en-US"/>
          </a:p>
        </p:txBody>
      </p:sp>
      <p:sp>
        <p:nvSpPr>
          <p:cNvPr id="245764" name="Rectangle 4"/>
          <p:cNvSpPr>
            <a:spLocks noChangeArrowheads="1"/>
          </p:cNvSpPr>
          <p:nvPr/>
        </p:nvSpPr>
        <p:spPr bwMode="auto">
          <a:xfrm>
            <a:off x="914400" y="228600"/>
            <a:ext cx="7543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eaLnBrk="1" hangingPunct="1">
              <a:defRPr/>
            </a:pPr>
            <a:r>
              <a:rPr lang="en-US" sz="3600" b="1" dirty="0">
                <a:solidFill>
                  <a:schemeClr val="tx2"/>
                </a:solidFill>
                <a:effectLst>
                  <a:outerShdw blurRad="38100" dist="38100" dir="2700000" algn="tl">
                    <a:srgbClr val="000000"/>
                  </a:outerShdw>
                </a:effectLst>
                <a:cs typeface="+mn-cs"/>
              </a:rPr>
              <a:t>Science is a journey</a:t>
            </a:r>
          </a:p>
        </p:txBody>
      </p:sp>
      <p:sp>
        <p:nvSpPr>
          <p:cNvPr id="245765" name="Rectangle 5"/>
          <p:cNvSpPr>
            <a:spLocks noChangeArrowheads="1"/>
          </p:cNvSpPr>
          <p:nvPr/>
        </p:nvSpPr>
        <p:spPr bwMode="auto">
          <a:xfrm>
            <a:off x="838200" y="1066800"/>
            <a:ext cx="8001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Clr>
                <a:schemeClr val="hlink"/>
              </a:buClr>
              <a:buSzPct val="70000"/>
              <a:buFont typeface="Wingdings" charset="0"/>
              <a:buChar char="n"/>
              <a:defRPr/>
            </a:pPr>
            <a:r>
              <a:rPr lang="en-US" sz="3200" dirty="0">
                <a:solidFill>
                  <a:srgbClr val="FFFF00"/>
                </a:solidFill>
                <a:effectLst>
                  <a:outerShdw blurRad="38100" dist="38100" dir="2700000" algn="tl">
                    <a:srgbClr val="000000"/>
                  </a:outerShdw>
                </a:effectLst>
                <a:cs typeface="+mn-cs"/>
              </a:rPr>
              <a:t>True scientists are those who respect and understand evidence</a:t>
            </a:r>
          </a:p>
          <a:p>
            <a:pPr marL="342900" indent="-342900" algn="l" eaLnBrk="1" hangingPunct="1">
              <a:spcBef>
                <a:spcPct val="20000"/>
              </a:spcBef>
              <a:buClr>
                <a:schemeClr val="hlink"/>
              </a:buClr>
              <a:buSzPct val="70000"/>
              <a:buFont typeface="Wingdings" charset="0"/>
              <a:buChar char="n"/>
              <a:defRPr/>
            </a:pPr>
            <a:r>
              <a:rPr lang="en-US" sz="3200" dirty="0">
                <a:solidFill>
                  <a:srgbClr val="FFFF00"/>
                </a:solidFill>
                <a:effectLst>
                  <a:outerShdw blurRad="38100" dist="38100" dir="2700000" algn="tl">
                    <a:srgbClr val="000000"/>
                  </a:outerShdw>
                </a:effectLst>
                <a:cs typeface="+mn-cs"/>
              </a:rPr>
              <a:t>They are not working to receive a Nobel Prize, but to determine the truth</a:t>
            </a:r>
          </a:p>
          <a:p>
            <a:pPr marL="342900" indent="-342900" algn="l" eaLnBrk="1" hangingPunct="1">
              <a:spcBef>
                <a:spcPct val="20000"/>
              </a:spcBef>
              <a:buClr>
                <a:schemeClr val="hlink"/>
              </a:buClr>
              <a:buSzPct val="70000"/>
              <a:buFont typeface="Wingdings" charset="0"/>
              <a:buChar char="n"/>
              <a:defRPr/>
            </a:pPr>
            <a:endParaRPr lang="en-US" sz="3200" dirty="0">
              <a:solidFill>
                <a:schemeClr val="folHlink"/>
              </a:solidFill>
              <a:effectLst>
                <a:outerShdw blurRad="38100" dist="38100" dir="2700000" algn="tl">
                  <a:srgbClr val="000000"/>
                </a:outerShdw>
              </a:effectLst>
              <a:cs typeface="+mn-cs"/>
            </a:endParaRPr>
          </a:p>
          <a:p>
            <a:pPr marL="342900" indent="-342900" algn="l" eaLnBrk="1" hangingPunct="1">
              <a:spcBef>
                <a:spcPct val="20000"/>
              </a:spcBef>
              <a:buClr>
                <a:schemeClr val="hlink"/>
              </a:buClr>
              <a:buSzPct val="70000"/>
              <a:buFont typeface="Wingdings" charset="0"/>
              <a:buChar char="n"/>
              <a:defRPr/>
            </a:pPr>
            <a:endParaRPr lang="en-US" sz="3200" dirty="0">
              <a:solidFill>
                <a:schemeClr val="folHlink"/>
              </a:solidFill>
              <a:effectLst>
                <a:outerShdw blurRad="38100" dist="38100" dir="2700000" algn="tl">
                  <a:srgbClr val="000000"/>
                </a:outerShdw>
              </a:effectLst>
              <a:cs typeface="+mn-cs"/>
            </a:endParaRPr>
          </a:p>
        </p:txBody>
      </p:sp>
      <p:pic>
        <p:nvPicPr>
          <p:cNvPr id="52228" name="Picture 2" descr="lika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05200"/>
            <a:ext cx="23764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 descr="abdul-kalam[www.freeallnewgames.blogspot.c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429000"/>
            <a:ext cx="37338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04800"/>
            <a:ext cx="7924800" cy="4114800"/>
          </a:xfrm>
        </p:spPr>
        <p:txBody>
          <a:bodyPr/>
          <a:lstStyle/>
          <a:p>
            <a:pPr marL="0" indent="0">
              <a:buFont typeface="Wingdings" charset="0"/>
              <a:buNone/>
              <a:defRPr/>
            </a:pPr>
            <a:r>
              <a:rPr lang="en-US" dirty="0"/>
              <a:t>S</a:t>
            </a:r>
            <a:r>
              <a:rPr lang="en-US" dirty="0" smtClean="0"/>
              <a:t>eeking principles of Nature from within our inner world of curiosity and connecting them to the outside world of reality is </a:t>
            </a:r>
            <a:r>
              <a:rPr lang="en-US" dirty="0" smtClean="0"/>
              <a:t>the fundamental </a:t>
            </a:r>
            <a:r>
              <a:rPr lang="en-US" dirty="0" smtClean="0"/>
              <a:t>approach to learning science.</a:t>
            </a:r>
            <a:endParaRPr lang="en-US" dirty="0"/>
          </a:p>
        </p:txBody>
      </p:sp>
      <p:sp>
        <p:nvSpPr>
          <p:cNvPr id="4" name="Slide Number Placeholder 3"/>
          <p:cNvSpPr>
            <a:spLocks noGrp="1"/>
          </p:cNvSpPr>
          <p:nvPr>
            <p:ph type="sldNum" sz="quarter" idx="12"/>
          </p:nvPr>
        </p:nvSpPr>
        <p:spPr/>
        <p:txBody>
          <a:bodyPr/>
          <a:lstStyle/>
          <a:p>
            <a:pPr>
              <a:defRPr/>
            </a:pPr>
            <a:fld id="{D34C442E-F3F1-9A49-8653-5F1D8A811CA0}" type="slidenum">
              <a:rPr lang="en-US" smtClean="0"/>
              <a:pPr>
                <a:defRPr/>
              </a:pPr>
              <a:t>22</a:t>
            </a:fld>
            <a:endParaRPr lang="en-US"/>
          </a:p>
        </p:txBody>
      </p:sp>
      <p:pic>
        <p:nvPicPr>
          <p:cNvPr id="2" name="Picture 1" descr="Giant_prominence_on_the_sun_erupt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438400"/>
            <a:ext cx="7543800" cy="42433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EE007807-0DC7-B440-97F6-E6051942BA52}" type="slidenum">
              <a:rPr lang="en-US"/>
              <a:pPr>
                <a:defRPr/>
              </a:pPr>
              <a:t>3</a:t>
            </a:fld>
            <a:endParaRPr lang="en-US"/>
          </a:p>
        </p:txBody>
      </p:sp>
      <p:sp>
        <p:nvSpPr>
          <p:cNvPr id="117762" name="Rectangle 2"/>
          <p:cNvSpPr>
            <a:spLocks noGrp="1" noChangeArrowheads="1"/>
          </p:cNvSpPr>
          <p:nvPr>
            <p:ph type="title"/>
          </p:nvPr>
        </p:nvSpPr>
        <p:spPr>
          <a:xfrm>
            <a:off x="381000" y="304800"/>
            <a:ext cx="5105400" cy="1431925"/>
          </a:xfrm>
        </p:spPr>
        <p:txBody>
          <a:bodyPr/>
          <a:lstStyle/>
          <a:p>
            <a:pPr eaLnBrk="1" hangingPunct="1">
              <a:defRPr/>
            </a:pPr>
            <a:r>
              <a:rPr lang="en-US" sz="4000" dirty="0" smtClean="0">
                <a:cs typeface="+mj-cs"/>
              </a:rPr>
              <a:t>Science is about….</a:t>
            </a:r>
          </a:p>
        </p:txBody>
      </p:sp>
      <p:pic>
        <p:nvPicPr>
          <p:cNvPr id="20483" name="Picture 1" descr="spirit-science-dream-sp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24000"/>
            <a:ext cx="58594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body" idx="1"/>
          </p:nvPr>
        </p:nvSpPr>
        <p:spPr>
          <a:xfrm>
            <a:off x="381000" y="1905000"/>
            <a:ext cx="4038600" cy="4419600"/>
          </a:xfrm>
        </p:spPr>
        <p:txBody>
          <a:bodyPr/>
          <a:lstStyle/>
          <a:p>
            <a:pPr eaLnBrk="1" hangingPunct="1">
              <a:lnSpc>
                <a:spcPct val="90000"/>
              </a:lnSpc>
              <a:defRPr/>
            </a:pPr>
            <a:r>
              <a:rPr lang="en-US" sz="2800" b="1" dirty="0" smtClean="0">
                <a:cs typeface="+mn-cs"/>
              </a:rPr>
              <a:t>Going beyond your own natural curiosity</a:t>
            </a:r>
          </a:p>
          <a:p>
            <a:pPr marL="0" indent="0" eaLnBrk="1" hangingPunct="1">
              <a:lnSpc>
                <a:spcPct val="90000"/>
              </a:lnSpc>
              <a:buFont typeface="Wingdings" charset="0"/>
              <a:buNone/>
              <a:defRPr/>
            </a:pPr>
            <a:endParaRPr lang="en-US" sz="2800" b="1" dirty="0" smtClean="0">
              <a:cs typeface="+mn-cs"/>
            </a:endParaRPr>
          </a:p>
          <a:p>
            <a:pPr eaLnBrk="1" hangingPunct="1">
              <a:lnSpc>
                <a:spcPct val="90000"/>
              </a:lnSpc>
              <a:defRPr/>
            </a:pPr>
            <a:r>
              <a:rPr lang="en-US" sz="2800" b="1" dirty="0" smtClean="0">
                <a:cs typeface="+mn-cs"/>
              </a:rPr>
              <a:t>Following your passion</a:t>
            </a:r>
          </a:p>
          <a:p>
            <a:pPr marL="0" indent="0" eaLnBrk="1" hangingPunct="1">
              <a:lnSpc>
                <a:spcPct val="90000"/>
              </a:lnSpc>
              <a:buFont typeface="Wingdings" charset="0"/>
              <a:buNone/>
              <a:defRPr/>
            </a:pPr>
            <a:endParaRPr lang="en-US" sz="2800" b="1" dirty="0" smtClean="0">
              <a:cs typeface="+mn-cs"/>
            </a:endParaRPr>
          </a:p>
          <a:p>
            <a:pPr eaLnBrk="1" hangingPunct="1">
              <a:lnSpc>
                <a:spcPct val="90000"/>
              </a:lnSpc>
              <a:defRPr/>
            </a:pPr>
            <a:r>
              <a:rPr lang="en-US" sz="2800" b="1" dirty="0">
                <a:cs typeface="+mn-cs"/>
              </a:rPr>
              <a:t>U</a:t>
            </a:r>
            <a:r>
              <a:rPr lang="en-US" sz="2800" b="1" dirty="0" smtClean="0">
                <a:cs typeface="+mn-cs"/>
              </a:rPr>
              <a:t>sing your own unrestrained spirit</a:t>
            </a:r>
          </a:p>
          <a:p>
            <a:pPr marL="0" indent="0" eaLnBrk="1" hangingPunct="1">
              <a:lnSpc>
                <a:spcPct val="90000"/>
              </a:lnSpc>
              <a:buNone/>
              <a:defRPr/>
            </a:pPr>
            <a:r>
              <a:rPr lang="en-US" sz="2800" b="1" dirty="0">
                <a:cs typeface="+mn-cs"/>
              </a:rPr>
              <a:t> </a:t>
            </a:r>
            <a:r>
              <a:rPr lang="en-US" sz="2800" b="1" dirty="0" smtClean="0">
                <a:cs typeface="+mn-cs"/>
              </a:rPr>
              <a:t>  to explore!</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7"/>
          <p:cNvSpPr>
            <a:spLocks noGrp="1"/>
          </p:cNvSpPr>
          <p:nvPr>
            <p:ph type="sldNum" sz="quarter" idx="12"/>
          </p:nvPr>
        </p:nvSpPr>
        <p:spPr/>
        <p:txBody>
          <a:bodyPr/>
          <a:lstStyle/>
          <a:p>
            <a:pPr>
              <a:defRPr/>
            </a:pPr>
            <a:fld id="{8D1DDADA-0B45-7249-9E3E-1B73971A8754}" type="slidenum">
              <a:rPr lang="en-US"/>
              <a:pPr>
                <a:defRPr/>
              </a:pPr>
              <a:t>4</a:t>
            </a:fld>
            <a:endParaRPr lang="en-US"/>
          </a:p>
        </p:txBody>
      </p:sp>
      <p:sp>
        <p:nvSpPr>
          <p:cNvPr id="119810" name="Rectangle 2"/>
          <p:cNvSpPr>
            <a:spLocks noGrp="1" noChangeArrowheads="1"/>
          </p:cNvSpPr>
          <p:nvPr>
            <p:ph type="title"/>
          </p:nvPr>
        </p:nvSpPr>
        <p:spPr>
          <a:xfrm>
            <a:off x="381000" y="304800"/>
            <a:ext cx="8229600" cy="1431925"/>
          </a:xfrm>
        </p:spPr>
        <p:txBody>
          <a:bodyPr/>
          <a:lstStyle/>
          <a:p>
            <a:pPr algn="ctr" eaLnBrk="1" hangingPunct="1">
              <a:defRPr/>
            </a:pPr>
            <a:r>
              <a:rPr lang="en-US" dirty="0" smtClean="0">
                <a:cs typeface="+mj-cs"/>
              </a:rPr>
              <a:t>Truth, the key part of science</a:t>
            </a:r>
          </a:p>
        </p:txBody>
      </p:sp>
      <p:sp>
        <p:nvSpPr>
          <p:cNvPr id="119811" name="Rectangle 3"/>
          <p:cNvSpPr>
            <a:spLocks noGrp="1" noChangeArrowheads="1"/>
          </p:cNvSpPr>
          <p:nvPr>
            <p:ph type="body" sz="half" idx="1"/>
          </p:nvPr>
        </p:nvSpPr>
        <p:spPr>
          <a:xfrm>
            <a:off x="457200" y="1905000"/>
            <a:ext cx="3505200" cy="3810000"/>
          </a:xfrm>
        </p:spPr>
        <p:txBody>
          <a:bodyPr/>
          <a:lstStyle/>
          <a:p>
            <a:pPr eaLnBrk="1" hangingPunct="1">
              <a:defRPr/>
            </a:pPr>
            <a:r>
              <a:rPr lang="en-US" sz="2600" b="1" dirty="0" smtClean="0">
                <a:cs typeface="+mn-cs"/>
              </a:rPr>
              <a:t>Science is all about discovering the scientific truth in a logical manner</a:t>
            </a:r>
          </a:p>
          <a:p>
            <a:pPr eaLnBrk="1" hangingPunct="1">
              <a:defRPr/>
            </a:pPr>
            <a:endParaRPr lang="en-US" sz="2800" b="1" dirty="0" smtClean="0">
              <a:cs typeface="+mn-cs"/>
            </a:endParaRPr>
          </a:p>
          <a:p>
            <a:pPr eaLnBrk="1" hangingPunct="1">
              <a:defRPr/>
            </a:pPr>
            <a:r>
              <a:rPr lang="en-US" sz="2600" b="1" dirty="0" smtClean="0">
                <a:cs typeface="+mn-cs"/>
              </a:rPr>
              <a:t>The prerequisite is curiosity!</a:t>
            </a:r>
          </a:p>
        </p:txBody>
      </p:sp>
      <p:pic>
        <p:nvPicPr>
          <p:cNvPr id="22532" name="Picture 3" descr="Flammar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28800"/>
            <a:ext cx="47545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txBox="1">
            <a:spLocks noChangeArrowheads="1"/>
          </p:cNvSpPr>
          <p:nvPr/>
        </p:nvSpPr>
        <p:spPr bwMode="auto">
          <a:xfrm>
            <a:off x="457200" y="5867400"/>
            <a:ext cx="8458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eaLnBrk="1" hangingPunct="1">
              <a:defRPr/>
            </a:pPr>
            <a:r>
              <a:rPr lang="en-US" sz="2600" b="1" dirty="0" smtClean="0">
                <a:cs typeface="+mn-cs"/>
              </a:rPr>
              <a:t>Science is all about your motivation by curiosity</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0051029F-0201-4F42-8C47-59C02FF289B1}" type="slidenum">
              <a:rPr lang="en-US"/>
              <a:pPr>
                <a:defRPr/>
              </a:pPr>
              <a:t>5</a:t>
            </a:fld>
            <a:endParaRPr lang="en-US"/>
          </a:p>
        </p:txBody>
      </p:sp>
      <p:sp>
        <p:nvSpPr>
          <p:cNvPr id="195586" name="Rectangle 2"/>
          <p:cNvSpPr>
            <a:spLocks noGrp="1" noChangeArrowheads="1"/>
          </p:cNvSpPr>
          <p:nvPr>
            <p:ph type="title"/>
          </p:nvPr>
        </p:nvSpPr>
        <p:spPr>
          <a:xfrm>
            <a:off x="838200" y="381000"/>
            <a:ext cx="5410200" cy="1431925"/>
          </a:xfrm>
        </p:spPr>
        <p:txBody>
          <a:bodyPr/>
          <a:lstStyle/>
          <a:p>
            <a:pPr eaLnBrk="1" hangingPunct="1">
              <a:defRPr/>
            </a:pPr>
            <a:r>
              <a:rPr lang="en-US" dirty="0" smtClean="0">
                <a:cs typeface="+mj-cs"/>
              </a:rPr>
              <a:t>Methods of </a:t>
            </a:r>
            <a:br>
              <a:rPr lang="en-US" dirty="0" smtClean="0">
                <a:cs typeface="+mj-cs"/>
              </a:rPr>
            </a:br>
            <a:r>
              <a:rPr lang="en-US" dirty="0" smtClean="0">
                <a:cs typeface="+mj-cs"/>
              </a:rPr>
              <a:t>Doing Science</a:t>
            </a:r>
          </a:p>
        </p:txBody>
      </p:sp>
      <p:sp>
        <p:nvSpPr>
          <p:cNvPr id="195587" name="Rectangle 3"/>
          <p:cNvSpPr>
            <a:spLocks noGrp="1" noChangeArrowheads="1"/>
          </p:cNvSpPr>
          <p:nvPr>
            <p:ph type="body" sz="half" idx="1"/>
          </p:nvPr>
        </p:nvSpPr>
        <p:spPr>
          <a:xfrm>
            <a:off x="990600" y="2057400"/>
            <a:ext cx="7467600" cy="4495800"/>
          </a:xfrm>
        </p:spPr>
        <p:txBody>
          <a:bodyPr/>
          <a:lstStyle/>
          <a:p>
            <a:pPr marL="0" indent="0" eaLnBrk="1" hangingPunct="1">
              <a:buFont typeface="Wingdings" charset="0"/>
              <a:buNone/>
              <a:defRPr/>
            </a:pPr>
            <a:r>
              <a:rPr lang="en-US" sz="2800" b="1" dirty="0" smtClean="0">
                <a:cs typeface="+mn-cs"/>
              </a:rPr>
              <a:t>Science involves stages:</a:t>
            </a:r>
          </a:p>
          <a:p>
            <a:pPr eaLnBrk="1" hangingPunct="1">
              <a:defRPr/>
            </a:pPr>
            <a:r>
              <a:rPr lang="en-US" sz="2800" dirty="0" smtClean="0">
                <a:cs typeface="+mn-cs"/>
              </a:rPr>
              <a:t>A curious, inquiring mind forms up scientific principles, </a:t>
            </a:r>
            <a:r>
              <a:rPr lang="en-US" sz="2800" i="1" dirty="0" smtClean="0">
                <a:cs typeface="+mn-cs"/>
              </a:rPr>
              <a:t>and</a:t>
            </a:r>
          </a:p>
          <a:p>
            <a:pPr eaLnBrk="1" hangingPunct="1">
              <a:defRPr/>
            </a:pPr>
            <a:r>
              <a:rPr lang="en-US" sz="2800" dirty="0" smtClean="0">
                <a:cs typeface="+mn-cs"/>
              </a:rPr>
              <a:t>Notices patterns, </a:t>
            </a:r>
            <a:r>
              <a:rPr lang="en-US" sz="2800" i="1" dirty="0" smtClean="0">
                <a:cs typeface="+mn-cs"/>
              </a:rPr>
              <a:t>and</a:t>
            </a:r>
          </a:p>
          <a:p>
            <a:pPr eaLnBrk="1" hangingPunct="1">
              <a:defRPr/>
            </a:pPr>
            <a:r>
              <a:rPr lang="en-US" sz="2800" dirty="0" smtClean="0">
                <a:cs typeface="+mn-cs"/>
              </a:rPr>
              <a:t>Tries to make sense of patterns, </a:t>
            </a:r>
            <a:r>
              <a:rPr lang="en-US" sz="2800" i="1" dirty="0" smtClean="0">
                <a:cs typeface="+mn-cs"/>
              </a:rPr>
              <a:t>and</a:t>
            </a:r>
          </a:p>
          <a:p>
            <a:pPr eaLnBrk="1" hangingPunct="1">
              <a:defRPr/>
            </a:pPr>
            <a:r>
              <a:rPr lang="en-US" sz="2800" dirty="0" smtClean="0">
                <a:cs typeface="+mn-cs"/>
              </a:rPr>
              <a:t>Locates and understands what is already known, </a:t>
            </a:r>
            <a:r>
              <a:rPr lang="en-US" sz="2800" i="1" dirty="0" smtClean="0">
                <a:cs typeface="+mn-cs"/>
              </a:rPr>
              <a:t>and</a:t>
            </a:r>
          </a:p>
          <a:p>
            <a:pPr eaLnBrk="1" hangingPunct="1">
              <a:defRPr/>
            </a:pPr>
            <a:r>
              <a:rPr lang="en-US" sz="2800" b="1" dirty="0" smtClean="0">
                <a:solidFill>
                  <a:srgbClr val="FFFF00"/>
                </a:solidFill>
                <a:cs typeface="+mn-cs"/>
              </a:rPr>
              <a:t>Follows curiosity -- using one’s brain to try to understand</a:t>
            </a:r>
          </a:p>
        </p:txBody>
      </p:sp>
      <p:pic>
        <p:nvPicPr>
          <p:cNvPr id="24580" name="Picture 1" descr="iCLEM-2-b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52400"/>
            <a:ext cx="35052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6"/>
          <p:cNvSpPr>
            <a:spLocks noGrp="1"/>
          </p:cNvSpPr>
          <p:nvPr>
            <p:ph type="sldNum" sz="quarter" idx="12"/>
          </p:nvPr>
        </p:nvSpPr>
        <p:spPr/>
        <p:txBody>
          <a:bodyPr/>
          <a:lstStyle/>
          <a:p>
            <a:pPr>
              <a:defRPr/>
            </a:pPr>
            <a:fld id="{C35E128D-D42D-7C48-B5C2-3E04CF55E2DF}" type="slidenum">
              <a:rPr lang="en-US"/>
              <a:pPr>
                <a:defRPr/>
              </a:pPr>
              <a:t>6</a:t>
            </a:fld>
            <a:endParaRPr lang="en-US"/>
          </a:p>
        </p:txBody>
      </p:sp>
      <p:sp>
        <p:nvSpPr>
          <p:cNvPr id="124930" name="Rectangle 2"/>
          <p:cNvSpPr>
            <a:spLocks noGrp="1" noChangeArrowheads="1"/>
          </p:cNvSpPr>
          <p:nvPr>
            <p:ph type="title"/>
          </p:nvPr>
        </p:nvSpPr>
        <p:spPr>
          <a:xfrm>
            <a:off x="228600" y="152400"/>
            <a:ext cx="8763000" cy="1905000"/>
          </a:xfrm>
        </p:spPr>
        <p:txBody>
          <a:bodyPr/>
          <a:lstStyle/>
          <a:p>
            <a:pPr algn="ctr" eaLnBrk="1" hangingPunct="1">
              <a:defRPr/>
            </a:pPr>
            <a:r>
              <a:rPr lang="en-US" dirty="0" smtClean="0">
                <a:cs typeface="+mj-cs"/>
              </a:rPr>
              <a:t>Curiosity arises from observing nature and asking questions</a:t>
            </a:r>
          </a:p>
        </p:txBody>
      </p:sp>
      <p:sp>
        <p:nvSpPr>
          <p:cNvPr id="2" name="Content Placeholder 1"/>
          <p:cNvSpPr>
            <a:spLocks noGrp="1"/>
          </p:cNvSpPr>
          <p:nvPr>
            <p:ph sz="half" idx="2"/>
          </p:nvPr>
        </p:nvSpPr>
        <p:spPr>
          <a:xfrm>
            <a:off x="4191000" y="2209800"/>
            <a:ext cx="4953000" cy="4800600"/>
          </a:xfrm>
        </p:spPr>
        <p:txBody>
          <a:bodyPr/>
          <a:lstStyle/>
          <a:p>
            <a:pPr marL="0" indent="0">
              <a:buFont typeface="Wingdings" charset="0"/>
              <a:buNone/>
              <a:defRPr/>
            </a:pPr>
            <a:r>
              <a:rPr lang="en-US" dirty="0" smtClean="0">
                <a:solidFill>
                  <a:srgbClr val="FF0000"/>
                </a:solidFill>
              </a:rPr>
              <a:t>Why does the sphere shape evolve in nature?</a:t>
            </a:r>
          </a:p>
          <a:p>
            <a:pPr marL="0" indent="0">
              <a:buFont typeface="Wingdings" charset="0"/>
              <a:buNone/>
              <a:defRPr/>
            </a:pPr>
            <a:endParaRPr lang="en-US" dirty="0" smtClean="0">
              <a:solidFill>
                <a:srgbClr val="61FF18"/>
              </a:solidFill>
            </a:endParaRPr>
          </a:p>
          <a:p>
            <a:pPr marL="0" indent="0">
              <a:buFont typeface="Wingdings" charset="0"/>
              <a:buNone/>
              <a:defRPr/>
            </a:pPr>
            <a:r>
              <a:rPr lang="en-US" dirty="0" smtClean="0">
                <a:solidFill>
                  <a:srgbClr val="61FF18"/>
                </a:solidFill>
              </a:rPr>
              <a:t>How is the atom assumed to be a sphere?</a:t>
            </a:r>
            <a:endParaRPr lang="en-US" dirty="0">
              <a:solidFill>
                <a:srgbClr val="61FF18"/>
              </a:solidFill>
            </a:endParaRPr>
          </a:p>
          <a:p>
            <a:pPr marL="0" indent="0">
              <a:buFont typeface="Wingdings" charset="0"/>
              <a:buNone/>
              <a:defRPr/>
            </a:pPr>
            <a:endParaRPr lang="en-US" dirty="0" smtClean="0">
              <a:solidFill>
                <a:srgbClr val="FFFF00"/>
              </a:solidFill>
            </a:endParaRPr>
          </a:p>
          <a:p>
            <a:pPr marL="0" indent="0">
              <a:buFont typeface="Wingdings" charset="0"/>
              <a:buNone/>
              <a:defRPr/>
            </a:pPr>
            <a:r>
              <a:rPr lang="en-US" dirty="0" smtClean="0">
                <a:solidFill>
                  <a:srgbClr val="FFFF00"/>
                </a:solidFill>
              </a:rPr>
              <a:t>Why does the Moon look yellow at night?</a:t>
            </a:r>
            <a:endParaRPr lang="en-US" dirty="0">
              <a:solidFill>
                <a:srgbClr val="FFFF00"/>
              </a:solidFill>
            </a:endParaRPr>
          </a:p>
        </p:txBody>
      </p:sp>
      <p:sp>
        <p:nvSpPr>
          <p:cNvPr id="3" name="Text Placeholder 2"/>
          <p:cNvSpPr>
            <a:spLocks noGrp="1"/>
          </p:cNvSpPr>
          <p:nvPr>
            <p:ph type="body" sz="half" idx="1"/>
          </p:nvPr>
        </p:nvSpPr>
        <p:spPr>
          <a:xfrm>
            <a:off x="304800" y="2133600"/>
            <a:ext cx="3695700" cy="4343400"/>
          </a:xfrm>
        </p:spPr>
        <p:txBody>
          <a:bodyPr/>
          <a:lstStyle/>
          <a:p>
            <a:pPr>
              <a:defRPr/>
            </a:pPr>
            <a:r>
              <a:rPr lang="en-US" dirty="0" smtClean="0">
                <a:solidFill>
                  <a:srgbClr val="FF0000"/>
                </a:solidFill>
              </a:rPr>
              <a:t>Why is nature the way it is?</a:t>
            </a:r>
          </a:p>
          <a:p>
            <a:pPr>
              <a:defRPr/>
            </a:pPr>
            <a:endParaRPr lang="en-US" dirty="0" smtClean="0"/>
          </a:p>
          <a:p>
            <a:pPr>
              <a:defRPr/>
            </a:pPr>
            <a:r>
              <a:rPr lang="en-US" dirty="0" smtClean="0">
                <a:solidFill>
                  <a:srgbClr val="61FF18"/>
                </a:solidFill>
              </a:rPr>
              <a:t>How do we come to know that?</a:t>
            </a:r>
          </a:p>
          <a:p>
            <a:pPr>
              <a:defRPr/>
            </a:pPr>
            <a:endParaRPr lang="en-US" dirty="0" smtClean="0"/>
          </a:p>
          <a:p>
            <a:pPr>
              <a:defRPr/>
            </a:pPr>
            <a:r>
              <a:rPr lang="en-US" dirty="0" smtClean="0">
                <a:solidFill>
                  <a:srgbClr val="FFFF00"/>
                </a:solidFill>
              </a:rPr>
              <a:t>How does that work?</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1431925"/>
          </a:xfrm>
        </p:spPr>
        <p:txBody>
          <a:bodyPr/>
          <a:lstStyle/>
          <a:p>
            <a:pPr algn="ctr">
              <a:defRPr/>
            </a:pPr>
            <a:r>
              <a:rPr lang="en-US" dirty="0" smtClean="0"/>
              <a:t>Great Examples of Curiosity</a:t>
            </a:r>
            <a:endParaRPr lang="en-US" dirty="0"/>
          </a:p>
        </p:txBody>
      </p:sp>
      <p:sp>
        <p:nvSpPr>
          <p:cNvPr id="6" name="Slide Number Placeholder 5"/>
          <p:cNvSpPr>
            <a:spLocks noGrp="1"/>
          </p:cNvSpPr>
          <p:nvPr>
            <p:ph type="sldNum" sz="quarter" idx="12"/>
          </p:nvPr>
        </p:nvSpPr>
        <p:spPr/>
        <p:txBody>
          <a:bodyPr/>
          <a:lstStyle/>
          <a:p>
            <a:pPr>
              <a:defRPr/>
            </a:pPr>
            <a:fld id="{5E5FC706-2798-3B45-97D7-F9476A3B1957}" type="slidenum">
              <a:rPr lang="en-US" smtClean="0"/>
              <a:pPr>
                <a:defRPr/>
              </a:pPr>
              <a:t>7</a:t>
            </a:fld>
            <a:endParaRPr lang="en-US"/>
          </a:p>
        </p:txBody>
      </p:sp>
      <p:pic>
        <p:nvPicPr>
          <p:cNvPr id="55299" name="Picture 7" descr="newton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21018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8" descr="albert-einstei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624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1" name="Group 10"/>
          <p:cNvGrpSpPr>
            <a:grpSpLocks/>
          </p:cNvGrpSpPr>
          <p:nvPr/>
        </p:nvGrpSpPr>
        <p:grpSpPr bwMode="auto">
          <a:xfrm>
            <a:off x="5638800" y="3200400"/>
            <a:ext cx="3124200" cy="3276600"/>
            <a:chOff x="4724400" y="3200400"/>
            <a:chExt cx="3505200" cy="3505200"/>
          </a:xfrm>
        </p:grpSpPr>
        <p:sp>
          <p:nvSpPr>
            <p:cNvPr id="55303" name="Rectangle 9"/>
            <p:cNvSpPr>
              <a:spLocks noChangeArrowheads="1"/>
            </p:cNvSpPr>
            <p:nvPr/>
          </p:nvSpPr>
          <p:spPr bwMode="auto">
            <a:xfrm>
              <a:off x="4800600" y="3276600"/>
              <a:ext cx="3429000" cy="3429000"/>
            </a:xfrm>
            <a:prstGeom prst="rect">
              <a:avLst/>
            </a:prstGeom>
            <a:solidFill>
              <a:schemeClr val="tx1"/>
            </a:solidFill>
            <a:ln w="9525">
              <a:solidFill>
                <a:schemeClr val="tx1"/>
              </a:solidFill>
              <a:round/>
              <a:headEnd/>
              <a:tailEnd/>
            </a:ln>
          </p:spPr>
          <p:txBody>
            <a:bodyPr wrap="none" anchor="ctr"/>
            <a:lstStyle/>
            <a:p>
              <a:endParaRPr lang="en-US"/>
            </a:p>
          </p:txBody>
        </p:sp>
        <p:pic>
          <p:nvPicPr>
            <p:cNvPr id="55304" name="Picture 6" descr="Copernican_heliocentrism_theory_diagram.sv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2004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302" name="Picture 11" descr="Nikolaus_Koperniku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295400"/>
            <a:ext cx="21336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81200" y="2514600"/>
            <a:ext cx="1715934" cy="338554"/>
          </a:xfrm>
          <a:prstGeom prst="rect">
            <a:avLst/>
          </a:prstGeom>
          <a:noFill/>
        </p:spPr>
        <p:txBody>
          <a:bodyPr wrap="none" rtlCol="0">
            <a:spAutoFit/>
          </a:bodyPr>
          <a:lstStyle/>
          <a:p>
            <a:r>
              <a:rPr lang="en-US" dirty="0" smtClean="0"/>
              <a:t>Sir Isaac Newton</a:t>
            </a:r>
            <a:endParaRPr lang="en-US" dirty="0"/>
          </a:p>
        </p:txBody>
      </p:sp>
      <p:sp>
        <p:nvSpPr>
          <p:cNvPr id="4" name="TextBox 3"/>
          <p:cNvSpPr txBox="1"/>
          <p:nvPr/>
        </p:nvSpPr>
        <p:spPr>
          <a:xfrm>
            <a:off x="6172200" y="2362200"/>
            <a:ext cx="1991250" cy="338554"/>
          </a:xfrm>
          <a:prstGeom prst="rect">
            <a:avLst/>
          </a:prstGeom>
          <a:noFill/>
        </p:spPr>
        <p:txBody>
          <a:bodyPr wrap="none" rtlCol="0">
            <a:spAutoFit/>
          </a:bodyPr>
          <a:lstStyle/>
          <a:p>
            <a:r>
              <a:rPr lang="en-US" dirty="0" smtClean="0"/>
              <a:t>Nicholas Copernicus</a:t>
            </a:r>
            <a:endParaRPr lang="en-US" dirty="0"/>
          </a:p>
        </p:txBody>
      </p:sp>
      <p:sp>
        <p:nvSpPr>
          <p:cNvPr id="5" name="TextBox 4"/>
          <p:cNvSpPr txBox="1"/>
          <p:nvPr/>
        </p:nvSpPr>
        <p:spPr>
          <a:xfrm>
            <a:off x="3581400" y="4876800"/>
            <a:ext cx="1501433" cy="338554"/>
          </a:xfrm>
          <a:prstGeom prst="rect">
            <a:avLst/>
          </a:prstGeom>
          <a:noFill/>
        </p:spPr>
        <p:txBody>
          <a:bodyPr wrap="none" rtlCol="0">
            <a:spAutoFit/>
          </a:bodyPr>
          <a:lstStyle/>
          <a:p>
            <a:r>
              <a:rPr lang="en-US" dirty="0" smtClean="0"/>
              <a:t>Albert Einstein</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5799640-7AD7-5847-BE05-8330111F92FA}" type="slidenum">
              <a:rPr lang="en-US" smtClean="0"/>
              <a:pPr>
                <a:defRPr/>
              </a:pPr>
              <a:t>8</a:t>
            </a:fld>
            <a:endParaRPr lang="en-US"/>
          </a:p>
        </p:txBody>
      </p:sp>
      <p:sp>
        <p:nvSpPr>
          <p:cNvPr id="5" name="Slide Number Placeholder 6"/>
          <p:cNvSpPr txBox="1">
            <a:spLocks/>
          </p:cNvSpPr>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defPPr>
              <a:defRPr lang="en-US"/>
            </a:defPPr>
            <a:lvl1pPr algn="r" rtl="0" eaLnBrk="1" fontAlgn="base" hangingPunct="1">
              <a:spcBef>
                <a:spcPct val="0"/>
              </a:spcBef>
              <a:spcAft>
                <a:spcPct val="0"/>
              </a:spcAft>
              <a:defRPr sz="1000" kern="1200">
                <a:solidFill>
                  <a:schemeClr val="tx1"/>
                </a:solidFill>
                <a:effectLst>
                  <a:outerShdw blurRad="38100" dist="38100" dir="2700000" algn="tl">
                    <a:srgbClr val="000000"/>
                  </a:outerShdw>
                </a:effectLst>
                <a:latin typeface="Tahoma" charset="0"/>
                <a:ea typeface="ＭＳ Ｐゴシック" charset="0"/>
                <a:cs typeface="+mn-cs"/>
              </a:defRPr>
            </a:lvl1pPr>
            <a:lvl2pPr marL="4572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2pPr>
            <a:lvl3pPr marL="9144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3pPr>
            <a:lvl4pPr marL="13716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4pPr>
            <a:lvl5pPr marL="18288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16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16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16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1600" kern="1200">
                <a:solidFill>
                  <a:schemeClr val="tx1"/>
                </a:solidFill>
                <a:latin typeface="Tahoma" charset="0"/>
                <a:ea typeface="ＭＳ Ｐゴシック" charset="0"/>
                <a:cs typeface="ＭＳ Ｐゴシック" charset="0"/>
              </a:defRPr>
            </a:lvl9pPr>
          </a:lstStyle>
          <a:p>
            <a:pPr>
              <a:defRPr/>
            </a:pPr>
            <a:fld id="{C0AF9EC1-F54E-7D4A-AA57-DE859F178896}" type="slidenum">
              <a:rPr lang="en-US" smtClean="0"/>
              <a:pPr>
                <a:defRPr/>
              </a:pPr>
              <a:t>8</a:t>
            </a:fld>
            <a:endParaRPr lang="en-US"/>
          </a:p>
        </p:txBody>
      </p:sp>
      <p:pic>
        <p:nvPicPr>
          <p:cNvPr id="2" name="Picture 1" descr="Hydrophytic_Leaf_Cross_Section_Stained_Microscope_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8737600" cy="6553200"/>
          </a:xfrm>
          <a:prstGeom prst="rect">
            <a:avLst/>
          </a:prstGeom>
        </p:spPr>
      </p:pic>
      <p:sp>
        <p:nvSpPr>
          <p:cNvPr id="6" name="Rectangle 2"/>
          <p:cNvSpPr>
            <a:spLocks noGrp="1" noChangeArrowheads="1"/>
          </p:cNvSpPr>
          <p:nvPr>
            <p:ph type="title"/>
          </p:nvPr>
        </p:nvSpPr>
        <p:spPr>
          <a:xfrm>
            <a:off x="1066800" y="304800"/>
            <a:ext cx="7543800" cy="2667000"/>
          </a:xfrm>
        </p:spPr>
        <p:txBody>
          <a:bodyPr/>
          <a:lstStyle/>
          <a:p>
            <a:pPr eaLnBrk="1" hangingPunct="1"/>
            <a:r>
              <a:rPr lang="en-US" sz="3200" dirty="0">
                <a:latin typeface="Tahoma" charset="0"/>
                <a:ea typeface="ＭＳ Ｐゴシック" charset="0"/>
              </a:rPr>
              <a:t>To Daniel </a:t>
            </a:r>
            <a:r>
              <a:rPr lang="en-US" sz="3200" dirty="0" err="1">
                <a:latin typeface="Tahoma" charset="0"/>
                <a:ea typeface="ＭＳ Ｐゴシック" charset="0"/>
              </a:rPr>
              <a:t>Schechtman</a:t>
            </a:r>
            <a:r>
              <a:rPr lang="en-US" sz="3200" dirty="0">
                <a:latin typeface="Tahoma" charset="0"/>
                <a:ea typeface="ＭＳ Ｐゴシック" charset="0"/>
              </a:rPr>
              <a:t>, 2011 Nobel Laureate in Chemistry, the factor which initiated his curiosity was “looking into a small leaf using a microscope and deriving joy…”</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5257800" cy="838200"/>
          </a:xfrm>
        </p:spPr>
        <p:txBody>
          <a:bodyPr/>
          <a:lstStyle/>
          <a:p>
            <a:pPr>
              <a:defRPr/>
            </a:pPr>
            <a:r>
              <a:rPr lang="en-US" dirty="0" smtClean="0"/>
              <a:t>The Road to Truth</a:t>
            </a:r>
            <a:endParaRPr lang="en-US" dirty="0"/>
          </a:p>
        </p:txBody>
      </p:sp>
      <p:sp>
        <p:nvSpPr>
          <p:cNvPr id="5" name="Slide Number Placeholder 4"/>
          <p:cNvSpPr>
            <a:spLocks noGrp="1"/>
          </p:cNvSpPr>
          <p:nvPr>
            <p:ph type="sldNum" sz="quarter" idx="12"/>
          </p:nvPr>
        </p:nvSpPr>
        <p:spPr/>
        <p:txBody>
          <a:bodyPr/>
          <a:lstStyle/>
          <a:p>
            <a:pPr>
              <a:defRPr/>
            </a:pPr>
            <a:fld id="{24CBD68C-A425-C243-B2ED-F29A02860107}" type="slidenum">
              <a:rPr lang="en-US" smtClean="0"/>
              <a:pPr>
                <a:defRPr/>
              </a:pPr>
              <a:t>9</a:t>
            </a:fld>
            <a:endParaRPr lang="en-US"/>
          </a:p>
        </p:txBody>
      </p:sp>
      <p:pic>
        <p:nvPicPr>
          <p:cNvPr id="28675" name="Picture 2" descr="tumblr_lxxg7yEauP1qb2weso1_5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087438"/>
            <a:ext cx="9110663"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3"/>
          <p:cNvSpPr txBox="1">
            <a:spLocks noChangeArrowheads="1"/>
          </p:cNvSpPr>
          <p:nvPr/>
        </p:nvSpPr>
        <p:spPr bwMode="auto">
          <a:xfrm>
            <a:off x="609600" y="2667000"/>
            <a:ext cx="7924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ahoma" charset="0"/>
                <a:ea typeface="ＭＳ Ｐゴシック" charset="0"/>
                <a:cs typeface="ＭＳ Ｐゴシック" charset="0"/>
              </a:defRPr>
            </a:lvl1pPr>
            <a:lvl2pPr marL="742950" indent="-285750">
              <a:defRPr sz="1600">
                <a:solidFill>
                  <a:schemeClr val="tx1"/>
                </a:solidFill>
                <a:latin typeface="Tahoma" charset="0"/>
                <a:ea typeface="ＭＳ Ｐゴシック" charset="0"/>
              </a:defRPr>
            </a:lvl2pPr>
            <a:lvl3pPr marL="1143000" indent="-228600">
              <a:defRPr sz="1600">
                <a:solidFill>
                  <a:schemeClr val="tx1"/>
                </a:solidFill>
                <a:latin typeface="Tahoma" charset="0"/>
                <a:ea typeface="ＭＳ Ｐゴシック" charset="0"/>
              </a:defRPr>
            </a:lvl3pPr>
            <a:lvl4pPr marL="1600200" indent="-228600">
              <a:defRPr sz="1600">
                <a:solidFill>
                  <a:schemeClr val="tx1"/>
                </a:solidFill>
                <a:latin typeface="Tahoma" charset="0"/>
                <a:ea typeface="ＭＳ Ｐゴシック" charset="0"/>
              </a:defRPr>
            </a:lvl4pPr>
            <a:lvl5pPr marL="2057400" indent="-228600">
              <a:defRPr sz="1600">
                <a:solidFill>
                  <a:schemeClr val="tx1"/>
                </a:solidFill>
                <a:latin typeface="Tahoma" charset="0"/>
                <a:ea typeface="ＭＳ Ｐゴシック" charset="0"/>
              </a:defRPr>
            </a:lvl5pPr>
            <a:lvl6pPr marL="2514600" indent="-228600" algn="ctr" eaLnBrk="0" fontAlgn="base" hangingPunct="0">
              <a:spcBef>
                <a:spcPct val="0"/>
              </a:spcBef>
              <a:spcAft>
                <a:spcPct val="0"/>
              </a:spcAft>
              <a:defRPr sz="1600">
                <a:solidFill>
                  <a:schemeClr val="tx1"/>
                </a:solidFill>
                <a:latin typeface="Tahoma" charset="0"/>
                <a:ea typeface="ＭＳ Ｐゴシック" charset="0"/>
              </a:defRPr>
            </a:lvl6pPr>
            <a:lvl7pPr marL="2971800" indent="-228600" algn="ctr" eaLnBrk="0" fontAlgn="base" hangingPunct="0">
              <a:spcBef>
                <a:spcPct val="0"/>
              </a:spcBef>
              <a:spcAft>
                <a:spcPct val="0"/>
              </a:spcAft>
              <a:defRPr sz="1600">
                <a:solidFill>
                  <a:schemeClr val="tx1"/>
                </a:solidFill>
                <a:latin typeface="Tahoma" charset="0"/>
                <a:ea typeface="ＭＳ Ｐゴシック" charset="0"/>
              </a:defRPr>
            </a:lvl7pPr>
            <a:lvl8pPr marL="3429000" indent="-228600" algn="ctr" eaLnBrk="0" fontAlgn="base" hangingPunct="0">
              <a:spcBef>
                <a:spcPct val="0"/>
              </a:spcBef>
              <a:spcAft>
                <a:spcPct val="0"/>
              </a:spcAft>
              <a:defRPr sz="1600">
                <a:solidFill>
                  <a:schemeClr val="tx1"/>
                </a:solidFill>
                <a:latin typeface="Tahoma" charset="0"/>
                <a:ea typeface="ＭＳ Ｐゴシック" charset="0"/>
              </a:defRPr>
            </a:lvl8pPr>
            <a:lvl9pPr marL="3886200" indent="-228600" algn="ctr" eaLnBrk="0" fontAlgn="base" hangingPunct="0">
              <a:spcBef>
                <a:spcPct val="0"/>
              </a:spcBef>
              <a:spcAft>
                <a:spcPct val="0"/>
              </a:spcAft>
              <a:defRPr sz="1600">
                <a:solidFill>
                  <a:schemeClr val="tx1"/>
                </a:solidFill>
                <a:latin typeface="Tahoma" charset="0"/>
                <a:ea typeface="ＭＳ Ｐゴシック" charset="0"/>
              </a:defRPr>
            </a:lvl9pPr>
          </a:lstStyle>
          <a:p>
            <a:r>
              <a:rPr lang="en-US" sz="3200"/>
              <a:t>There are only 2 mistakes one can make along the road to truth, </a:t>
            </a:r>
          </a:p>
          <a:p>
            <a:r>
              <a:rPr lang="en-US" sz="3200"/>
              <a:t>not going all the way and not starting.</a:t>
            </a:r>
          </a:p>
          <a:p>
            <a:r>
              <a:rPr lang="en-US" sz="3200"/>
              <a:t>- </a:t>
            </a:r>
            <a:r>
              <a:rPr lang="en-US" sz="2800"/>
              <a:t>Buddha</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4529</TotalTime>
  <Words>1614</Words>
  <Application>Microsoft Macintosh PowerPoint</Application>
  <PresentationFormat>On-screen Show (4:3)</PresentationFormat>
  <Paragraphs>186</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Shimmer</vt:lpstr>
      <vt:lpstr>Science  a world of great truth</vt:lpstr>
      <vt:lpstr>Science is definitely NOT about making money or publishing in journals, nor obtaining fame in international circles, as many think.</vt:lpstr>
      <vt:lpstr>Science is about….</vt:lpstr>
      <vt:lpstr>Truth, the key part of science</vt:lpstr>
      <vt:lpstr>Methods of  Doing Science</vt:lpstr>
      <vt:lpstr>Curiosity arises from observing nature and asking questions</vt:lpstr>
      <vt:lpstr>Great Examples of Curiosity</vt:lpstr>
      <vt:lpstr>To Daniel Schechtman, 2011 Nobel Laureate in Chemistry, the factor which initiated his curiosity was “looking into a small leaf using a microscope and deriving joy…”</vt:lpstr>
      <vt:lpstr>The Road to Truth</vt:lpstr>
      <vt:lpstr>Different roads  to truth</vt:lpstr>
      <vt:lpstr>Questions</vt:lpstr>
      <vt:lpstr>There is so much beauty in nature…to be curious about…</vt:lpstr>
      <vt:lpstr>To every brain that evolves, beauty means different things</vt:lpstr>
      <vt:lpstr>Light is an element of beauty</vt:lpstr>
      <vt:lpstr>Science is a human philosphy</vt:lpstr>
      <vt:lpstr>Scientists do not accept anything in the universe without strongly questioning, although we are all constantly bombarded with lies. </vt:lpstr>
      <vt:lpstr>Ancients once believed that the Sun was a god or a ghostly spirit.</vt:lpstr>
      <vt:lpstr>Curious scientists have learned a great deal about the Sun</vt:lpstr>
      <vt:lpstr>Science is a tool to counter misconceptions with evidence</vt:lpstr>
      <vt:lpstr>Evidence?</vt:lpstr>
      <vt:lpstr>PowerPoint Presentation</vt:lpstr>
      <vt:lpstr>PowerPoint Presentation</vt:lpstr>
    </vt:vector>
  </TitlesOfParts>
  <Company> 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Fingerprints in Sunlight</dc:title>
  <dc:creator>Deborah Scherrer</dc:creator>
  <cp:lastModifiedBy>Deborah Scherrer</cp:lastModifiedBy>
  <cp:revision>232</cp:revision>
  <dcterms:created xsi:type="dcterms:W3CDTF">2009-05-11T22:30:21Z</dcterms:created>
  <dcterms:modified xsi:type="dcterms:W3CDTF">2014-03-28T18:31:09Z</dcterms:modified>
</cp:coreProperties>
</file>