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tif" ContentType="image/tif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204" r:id="rId1"/>
  </p:sldMasterIdLst>
  <p:notesMasterIdLst>
    <p:notesMasterId r:id="rId30"/>
  </p:notesMasterIdLst>
  <p:handoutMasterIdLst>
    <p:handoutMasterId r:id="rId31"/>
  </p:handoutMasterIdLst>
  <p:sldIdLst>
    <p:sldId id="256" r:id="rId2"/>
    <p:sldId id="274" r:id="rId3"/>
    <p:sldId id="258" r:id="rId4"/>
    <p:sldId id="287" r:id="rId5"/>
    <p:sldId id="266" r:id="rId6"/>
    <p:sldId id="275" r:id="rId7"/>
    <p:sldId id="267" r:id="rId8"/>
    <p:sldId id="288" r:id="rId9"/>
    <p:sldId id="285" r:id="rId10"/>
    <p:sldId id="289" r:id="rId11"/>
    <p:sldId id="271" r:id="rId12"/>
    <p:sldId id="286" r:id="rId13"/>
    <p:sldId id="290" r:id="rId14"/>
    <p:sldId id="260" r:id="rId15"/>
    <p:sldId id="268" r:id="rId16"/>
    <p:sldId id="291" r:id="rId17"/>
    <p:sldId id="292" r:id="rId18"/>
    <p:sldId id="280" r:id="rId19"/>
    <p:sldId id="281" r:id="rId20"/>
    <p:sldId id="282" r:id="rId21"/>
    <p:sldId id="284" r:id="rId22"/>
    <p:sldId id="263" r:id="rId23"/>
    <p:sldId id="272" r:id="rId24"/>
    <p:sldId id="283" r:id="rId25"/>
    <p:sldId id="276" r:id="rId26"/>
    <p:sldId id="278" r:id="rId27"/>
    <p:sldId id="277" r:id="rId28"/>
    <p:sldId id="279" r:id="rId2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Garamond"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Garamond"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Garamond"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Garamond"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Garamond" charset="0"/>
        <a:ea typeface="ＭＳ Ｐゴシック" charset="0"/>
        <a:cs typeface="ＭＳ Ｐゴシック" charset="0"/>
      </a:defRPr>
    </a:lvl5pPr>
    <a:lvl6pPr marL="2286000" algn="l" defTabSz="457200" rtl="0" eaLnBrk="1" latinLnBrk="0" hangingPunct="1">
      <a:defRPr kern="1200">
        <a:solidFill>
          <a:schemeClr val="tx1"/>
        </a:solidFill>
        <a:latin typeface="Garamond" charset="0"/>
        <a:ea typeface="ＭＳ Ｐゴシック" charset="0"/>
        <a:cs typeface="ＭＳ Ｐゴシック" charset="0"/>
      </a:defRPr>
    </a:lvl6pPr>
    <a:lvl7pPr marL="2743200" algn="l" defTabSz="457200" rtl="0" eaLnBrk="1" latinLnBrk="0" hangingPunct="1">
      <a:defRPr kern="1200">
        <a:solidFill>
          <a:schemeClr val="tx1"/>
        </a:solidFill>
        <a:latin typeface="Garamond" charset="0"/>
        <a:ea typeface="ＭＳ Ｐゴシック" charset="0"/>
        <a:cs typeface="ＭＳ Ｐゴシック" charset="0"/>
      </a:defRPr>
    </a:lvl7pPr>
    <a:lvl8pPr marL="3200400" algn="l" defTabSz="457200" rtl="0" eaLnBrk="1" latinLnBrk="0" hangingPunct="1">
      <a:defRPr kern="1200">
        <a:solidFill>
          <a:schemeClr val="tx1"/>
        </a:solidFill>
        <a:latin typeface="Garamond" charset="0"/>
        <a:ea typeface="ＭＳ Ｐゴシック" charset="0"/>
        <a:cs typeface="ＭＳ Ｐゴシック" charset="0"/>
      </a:defRPr>
    </a:lvl8pPr>
    <a:lvl9pPr marL="3657600" algn="l" defTabSz="457200" rtl="0" eaLnBrk="1" latinLnBrk="0" hangingPunct="1">
      <a:defRPr kern="1200">
        <a:solidFill>
          <a:schemeClr val="tx1"/>
        </a:solidFill>
        <a:latin typeface="Garamond"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59555" autoAdjust="0"/>
  </p:normalViewPr>
  <p:slideViewPr>
    <p:cSldViewPr>
      <p:cViewPr varScale="1">
        <p:scale>
          <a:sx n="82" d="100"/>
          <a:sy n="82" d="100"/>
        </p:scale>
        <p:origin x="-135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F6E8018-0712-2449-9078-3CE1243C7378}" type="datetimeFigureOut">
              <a:rPr lang="en-US"/>
              <a:pPr>
                <a:defRPr/>
              </a:pPr>
              <a:t>9/19/15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3BFAE3C-5253-F246-83F8-D1452018E25E}" type="slidenum">
              <a:rPr lang="en-US"/>
              <a:pPr>
                <a:defRPr/>
              </a:pPr>
              <a:t>‹#›</a:t>
            </a:fld>
            <a:endParaRPr lang="en-US"/>
          </a:p>
        </p:txBody>
      </p:sp>
    </p:spTree>
    <p:extLst>
      <p:ext uri="{BB962C8B-B14F-4D97-AF65-F5344CB8AC3E}">
        <p14:creationId xmlns:p14="http://schemas.microsoft.com/office/powerpoint/2010/main" val="14503862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7510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1751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7510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511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7511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358DD144-2E50-2D41-BE52-1D3C01DB63A6}" type="slidenum">
              <a:rPr lang="en-US"/>
              <a:pPr>
                <a:defRPr/>
              </a:pPr>
              <a:t>‹#›</a:t>
            </a:fld>
            <a:endParaRPr lang="en-US"/>
          </a:p>
        </p:txBody>
      </p:sp>
    </p:spTree>
    <p:extLst>
      <p:ext uri="{BB962C8B-B14F-4D97-AF65-F5344CB8AC3E}">
        <p14:creationId xmlns:p14="http://schemas.microsoft.com/office/powerpoint/2010/main" val="1911278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www.nap.edu/openbook.php?isbn=0309070368"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www.readingrockets.org/strategies/think-pair-share"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cft.vanderbilt.edu/guides-sub-pages/clicker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astrosociety.org/education/the-universe-at-your-fingertips-2-0/" TargetMode="External"/><Relationship Id="rId4" Type="http://schemas.openxmlformats.org/officeDocument/2006/relationships/hyperlink" Target="https://www.google.com/url?sa=t&amp;rct=j&amp;q=&amp;esrc=s&amp;source=web&amp;cd=1&amp;ved=0CB4QFjAAahUKEwiTrZ3qlrvHAhVQKYgKHSDkBBM&amp;url=https://www.pacificsciencecenter.org/wp-content/uploads/astro_adventures_order.pdf&amp;ei=AqDXVZOkA9DSoASgyJOYAQ&amp;usg=AFQjCNGqb_1F-qvHqt0jXCNdBpuR3uDoGA&amp;sig2=EukJnLFQIgyZB-DRn27UYA"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olar-center.stanford.edu/activities/SunColor/" TargetMode="External"/><Relationship Id="rId4" Type="http://schemas.openxmlformats.org/officeDocument/2006/relationships/hyperlink" Target="http://solar-center.stanford.edu/activities/SunColor/What-Color-is-the-Sun.pdf" TargetMode="External"/><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google.com/url?sa=t&amp;rct=j&amp;q=&amp;esrc=s&amp;source=web&amp;cd=1&amp;ved=0CB4QFjAAahUKEwiTrZ3qlrvHAhVQKYgKHSDkBBM&amp;url=https://www.pacificsciencecenter.org/wp-content/uploads/astro_adventures_order.pdf&amp;ei=AqDXVZOkA9DSoASgyJOYAQ&amp;usg=AFQjCNGqb_1F-qvHqt0jXCNdBpuR3uDoGA&amp;sig2=EukJnLFQIgyZB-DRn27UYA" TargetMode="External"/><Relationship Id="rId4" Type="http://schemas.openxmlformats.org/officeDocument/2006/relationships/hyperlink" Target="http://www.astrosociety.org/education/the-universe-at-your-fingertips-2-0/" TargetMode="External"/><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astrobob.areavoices.com/2013/09/24/place-your-bets-on-falls-high-rollin-moon/%23sthash.WHx7ukyW.dpuf"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en.wikipedia.org/wiki/Active_learning%23CITEREFBonwellEison1991"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www.readingrockets.org/strategies/think-pair-shar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Arial" charset="0"/>
                <a:ea typeface="ＭＳ Ｐゴシック" charset="0"/>
                <a:cs typeface="ＭＳ Ｐゴシック" charset="0"/>
              </a:rPr>
              <a:t>Introduction</a:t>
            </a:r>
            <a:endParaRPr lang="en-US" sz="1200" b="1"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This workshop is designed to introduce teachers to the concept of teaching through Active Engagement.  Teachers will learn new techniques to engage students as well as how to apply them by participating in a hands-on, interactive model of understanding and teaching the phases of the Moon and eclipses. </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This workshop was developed as part of a program to bring modern science teaching techniques and activities to high school educators in Developing Countries, though the lessons are relevant to other locations and grade levels.</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This workshop is also heavily inspired by the research of Dr. Edward E. Prather, of the University of Arizona, particularly his presentation “How Research into Student Beliefs and Reasoning Difficulties are Used to Create Effective Educational Environments”, a presentation given at a NASA Forum Educational Workshop.  See also </a:t>
            </a:r>
            <a:r>
              <a:rPr lang="en-US" sz="1200" i="1" kern="1200" dirty="0" smtClean="0">
                <a:solidFill>
                  <a:schemeClr val="tx1"/>
                </a:solidFill>
                <a:effectLst/>
                <a:latin typeface="Arial" charset="0"/>
                <a:ea typeface="ＭＳ Ｐゴシック" charset="0"/>
                <a:cs typeface="ＭＳ Ｐゴシック" charset="0"/>
              </a:rPr>
              <a:t>Research on a Lecture-Tutorial Approach to Teaching Introductory Astronomy for Non–Science Majors</a:t>
            </a:r>
            <a:r>
              <a:rPr lang="en-US" sz="1200" kern="1200" dirty="0" smtClean="0">
                <a:solidFill>
                  <a:schemeClr val="tx1"/>
                </a:solidFill>
                <a:effectLst/>
                <a:latin typeface="Arial" charset="0"/>
                <a:ea typeface="ＭＳ Ｐゴシック" charset="0"/>
                <a:cs typeface="ＭＳ Ｐゴシック" charset="0"/>
              </a:rPr>
              <a:t>, Prather, E. E.; Slater, T. F.; Adams, J. P.; Bailey, J. M.; Jones, L. V.; </a:t>
            </a:r>
            <a:r>
              <a:rPr lang="en-US" sz="1200" kern="1200" dirty="0" err="1" smtClean="0">
                <a:solidFill>
                  <a:schemeClr val="tx1"/>
                </a:solidFill>
                <a:effectLst/>
                <a:latin typeface="Arial" charset="0"/>
                <a:ea typeface="ＭＳ Ｐゴシック" charset="0"/>
                <a:cs typeface="ＭＳ Ｐゴシック" charset="0"/>
              </a:rPr>
              <a:t>Dostal</a:t>
            </a:r>
            <a:r>
              <a:rPr lang="en-US" sz="1200" kern="1200" dirty="0" smtClean="0">
                <a:solidFill>
                  <a:schemeClr val="tx1"/>
                </a:solidFill>
                <a:effectLst/>
                <a:latin typeface="Arial" charset="0"/>
                <a:ea typeface="ＭＳ Ｐゴシック" charset="0"/>
                <a:cs typeface="ＭＳ Ｐゴシック" charset="0"/>
              </a:rPr>
              <a:t>, J. A., Astronomy Education Review, 3(2) 2005.</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A good deal of the information in this presentation comes from “</a:t>
            </a:r>
            <a:r>
              <a:rPr lang="en-US" sz="1200" i="1" kern="1200" dirty="0" smtClean="0">
                <a:solidFill>
                  <a:schemeClr val="tx1"/>
                </a:solidFill>
                <a:effectLst/>
                <a:latin typeface="Arial" charset="0"/>
                <a:ea typeface="ＭＳ Ｐゴシック" charset="0"/>
                <a:cs typeface="ＭＳ Ｐゴシック" charset="0"/>
              </a:rPr>
              <a:t>How People Learn – Brain, Mind, Experience, and School</a:t>
            </a:r>
            <a:r>
              <a:rPr lang="en-US" sz="1200" kern="1200" dirty="0" smtClean="0">
                <a:solidFill>
                  <a:schemeClr val="tx1"/>
                </a:solidFill>
                <a:effectLst/>
                <a:latin typeface="Arial" charset="0"/>
                <a:ea typeface="ＭＳ Ｐゴシック" charset="0"/>
                <a:cs typeface="ＭＳ Ｐゴシック" charset="0"/>
              </a:rPr>
              <a:t>” by the Committee on Developments in the Science of Learning, John D. </a:t>
            </a:r>
            <a:r>
              <a:rPr lang="en-US" sz="1200" kern="1200" dirty="0" err="1" smtClean="0">
                <a:solidFill>
                  <a:schemeClr val="tx1"/>
                </a:solidFill>
                <a:effectLst/>
                <a:latin typeface="Arial" charset="0"/>
                <a:ea typeface="ＭＳ Ｐゴシック" charset="0"/>
                <a:cs typeface="ＭＳ Ｐゴシック" charset="0"/>
              </a:rPr>
              <a:t>Bransford</a:t>
            </a:r>
            <a:r>
              <a:rPr lang="en-US" sz="1200" kern="1200" dirty="0" smtClean="0">
                <a:solidFill>
                  <a:schemeClr val="tx1"/>
                </a:solidFill>
                <a:effectLst/>
                <a:latin typeface="Arial" charset="0"/>
                <a:ea typeface="ＭＳ Ｐゴシック" charset="0"/>
                <a:cs typeface="ＭＳ Ｐゴシック" charset="0"/>
              </a:rPr>
              <a:t>, Ann L. Brown, and Rodney R. Cocking, editors with additional material from the Committee on Learning Research and Educational Practice, M. Suzanne Donovan, John D. </a:t>
            </a:r>
            <a:r>
              <a:rPr lang="en-US" sz="1200" kern="1200" dirty="0" err="1" smtClean="0">
                <a:solidFill>
                  <a:schemeClr val="tx1"/>
                </a:solidFill>
                <a:effectLst/>
                <a:latin typeface="Arial" charset="0"/>
                <a:ea typeface="ＭＳ Ｐゴシック" charset="0"/>
                <a:cs typeface="ＭＳ Ｐゴシック" charset="0"/>
              </a:rPr>
              <a:t>Bransford</a:t>
            </a:r>
            <a:r>
              <a:rPr lang="en-US" sz="1200" kern="1200" dirty="0" smtClean="0">
                <a:solidFill>
                  <a:schemeClr val="tx1"/>
                </a:solidFill>
                <a:effectLst/>
                <a:latin typeface="Arial" charset="0"/>
                <a:ea typeface="ＭＳ Ｐゴシック" charset="0"/>
                <a:cs typeface="ＭＳ Ｐゴシック" charset="0"/>
              </a:rPr>
              <a:t>, and James W. Pellegrino, editors.  Commission on Behavioral and Society Sciences and Education, US National Research Council, National Academy Press, Washington, D.C.</a:t>
            </a:r>
          </a:p>
          <a:p>
            <a:r>
              <a:rPr lang="en-US" sz="1200" b="1" u="sng" kern="1200" dirty="0" smtClean="0">
                <a:solidFill>
                  <a:schemeClr val="tx1"/>
                </a:solidFill>
                <a:effectLst/>
                <a:latin typeface="Arial" charset="0"/>
                <a:ea typeface="ＭＳ Ｐゴシック" charset="0"/>
                <a:cs typeface="ＭＳ Ｐゴシック" charset="0"/>
                <a:hlinkClick r:id="rId3"/>
              </a:rPr>
              <a:t>http://www.nap.edu/openbook.php?isbn=0309070368</a:t>
            </a: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This is one of the best books on teaching and learning available.  It is highly recommended that participants obtain and read the book.  It is downloadable for free.</a:t>
            </a:r>
          </a:p>
          <a:p>
            <a:r>
              <a:rPr lang="en-US" sz="1200" kern="1200" dirty="0" smtClean="0">
                <a:solidFill>
                  <a:schemeClr val="tx1"/>
                </a:solidFill>
                <a:effectLst/>
                <a:latin typeface="Arial" charset="0"/>
                <a:ea typeface="ＭＳ Ｐゴシック" charset="0"/>
                <a:cs typeface="ＭＳ Ｐゴシック" charset="0"/>
              </a:rPr>
              <a:t> </a:t>
            </a:r>
          </a:p>
        </p:txBody>
      </p:sp>
      <p:sp>
        <p:nvSpPr>
          <p:cNvPr id="4" name="Slide Number Placeholder 3"/>
          <p:cNvSpPr>
            <a:spLocks noGrp="1"/>
          </p:cNvSpPr>
          <p:nvPr>
            <p:ph type="sldNum" sz="quarter" idx="10"/>
          </p:nvPr>
        </p:nvSpPr>
        <p:spPr/>
        <p:txBody>
          <a:bodyPr/>
          <a:lstStyle/>
          <a:p>
            <a:pPr>
              <a:defRPr/>
            </a:pPr>
            <a:fld id="{358DD144-2E50-2D41-BE52-1D3C01DB63A6}" type="slidenum">
              <a:rPr lang="en-US" smtClean="0"/>
              <a:pPr>
                <a:defRPr/>
              </a:pPr>
              <a:t>1</a:t>
            </a:fld>
            <a:endParaRPr lang="en-US"/>
          </a:p>
        </p:txBody>
      </p:sp>
    </p:spTree>
    <p:extLst>
      <p:ext uri="{BB962C8B-B14F-4D97-AF65-F5344CB8AC3E}">
        <p14:creationId xmlns:p14="http://schemas.microsoft.com/office/powerpoint/2010/main" val="3550286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charset="0"/>
                <a:ea typeface="ＭＳ Ｐゴシック" charset="0"/>
                <a:cs typeface="ＭＳ Ｐゴシック" charset="0"/>
              </a:rPr>
              <a:t>Decide upon the text to be read, a brief lecture to be given, or a topic to discuss.  Then develop a set of questions or prompts that target key content concepts.</a:t>
            </a:r>
          </a:p>
          <a:p>
            <a:pPr lvl="0"/>
            <a:r>
              <a:rPr lang="en-US" sz="1200" kern="1200" dirty="0" smtClean="0">
                <a:solidFill>
                  <a:schemeClr val="tx1"/>
                </a:solidFill>
                <a:effectLst/>
                <a:latin typeface="Arial" charset="0"/>
                <a:ea typeface="ＭＳ Ｐゴシック" charset="0"/>
                <a:cs typeface="ＭＳ Ｐゴシック" charset="0"/>
              </a:rPr>
              <a:t>Describe the purpose of the strategy and provide guidelines for discussions.</a:t>
            </a:r>
          </a:p>
          <a:p>
            <a:pPr lvl="0"/>
            <a:r>
              <a:rPr lang="en-US" sz="1200" kern="1200" dirty="0" smtClean="0">
                <a:solidFill>
                  <a:schemeClr val="tx1"/>
                </a:solidFill>
                <a:effectLst/>
                <a:latin typeface="Arial" charset="0"/>
                <a:ea typeface="ＭＳ Ｐゴシック" charset="0"/>
                <a:cs typeface="ＭＳ Ｐゴシック" charset="0"/>
              </a:rPr>
              <a:t>Model the procedure to ensure that students understand how to use the strategy.</a:t>
            </a:r>
          </a:p>
          <a:p>
            <a:pPr lvl="0"/>
            <a:r>
              <a:rPr lang="en-US" sz="1200" kern="1200" dirty="0" smtClean="0">
                <a:solidFill>
                  <a:schemeClr val="tx1"/>
                </a:solidFill>
                <a:effectLst/>
                <a:latin typeface="Arial" charset="0"/>
                <a:ea typeface="ＭＳ Ｐゴシック" charset="0"/>
                <a:cs typeface="ＭＳ Ｐゴシック" charset="0"/>
              </a:rPr>
              <a:t>Monitor and support students as they work through the following:</a:t>
            </a:r>
            <a:br>
              <a:rPr lang="en-US" sz="1200" kern="1200" dirty="0" smtClean="0">
                <a:solidFill>
                  <a:schemeClr val="tx1"/>
                </a:solidFill>
                <a:effectLst/>
                <a:latin typeface="Arial" charset="0"/>
                <a:ea typeface="ＭＳ Ｐゴシック" charset="0"/>
                <a:cs typeface="ＭＳ Ｐゴシック" charset="0"/>
              </a:rPr>
            </a:br>
            <a:r>
              <a:rPr lang="en-US" sz="1200" kern="1200" dirty="0" smtClean="0">
                <a:solidFill>
                  <a:schemeClr val="tx1"/>
                </a:solidFill>
                <a:effectLst/>
                <a:latin typeface="Arial" charset="0"/>
                <a:ea typeface="ＭＳ Ｐゴシック" charset="0"/>
                <a:cs typeface="ＭＳ Ｐゴシック" charset="0"/>
              </a:rPr>
              <a:t/>
            </a:r>
            <a:br>
              <a:rPr lang="en-US" sz="1200" kern="1200" dirty="0" smtClean="0">
                <a:solidFill>
                  <a:schemeClr val="tx1"/>
                </a:solidFill>
                <a:effectLst/>
                <a:latin typeface="Arial" charset="0"/>
                <a:ea typeface="ＭＳ Ｐゴシック" charset="0"/>
                <a:cs typeface="ＭＳ Ｐゴシック" charset="0"/>
              </a:rPr>
            </a:br>
            <a:r>
              <a:rPr lang="en-US" sz="1200" b="1" kern="1200" dirty="0" smtClean="0">
                <a:solidFill>
                  <a:schemeClr val="tx1"/>
                </a:solidFill>
                <a:effectLst/>
                <a:latin typeface="Arial" charset="0"/>
                <a:ea typeface="ＭＳ Ｐゴシック" charset="0"/>
                <a:cs typeface="ＭＳ Ｐゴシック" charset="0"/>
              </a:rPr>
              <a:t>T</a:t>
            </a:r>
            <a:r>
              <a:rPr lang="en-US" sz="1200" kern="1200" dirty="0" smtClean="0">
                <a:solidFill>
                  <a:schemeClr val="tx1"/>
                </a:solidFill>
                <a:effectLst/>
                <a:latin typeface="Arial" charset="0"/>
                <a:ea typeface="ＭＳ Ｐゴシック" charset="0"/>
                <a:cs typeface="ＭＳ Ｐゴシック" charset="0"/>
              </a:rPr>
              <a:t>: (Think) Teachers begin by asking a specific question about the topic. Students "think" about what they already know or have learned about the topic.</a:t>
            </a:r>
            <a:br>
              <a:rPr lang="en-US" sz="1200" kern="1200" dirty="0" smtClean="0">
                <a:solidFill>
                  <a:schemeClr val="tx1"/>
                </a:solidFill>
                <a:effectLst/>
                <a:latin typeface="Arial" charset="0"/>
                <a:ea typeface="ＭＳ Ｐゴシック" charset="0"/>
                <a:cs typeface="ＭＳ Ｐゴシック" charset="0"/>
              </a:rPr>
            </a:br>
            <a:r>
              <a:rPr lang="en-US" sz="1200" kern="1200" dirty="0" smtClean="0">
                <a:solidFill>
                  <a:schemeClr val="tx1"/>
                </a:solidFill>
                <a:effectLst/>
                <a:latin typeface="Arial" charset="0"/>
                <a:ea typeface="ＭＳ Ｐゴシック" charset="0"/>
                <a:cs typeface="ＭＳ Ｐゴシック" charset="0"/>
              </a:rPr>
              <a:t/>
            </a:r>
            <a:br>
              <a:rPr lang="en-US" sz="1200" kern="1200" dirty="0" smtClean="0">
                <a:solidFill>
                  <a:schemeClr val="tx1"/>
                </a:solidFill>
                <a:effectLst/>
                <a:latin typeface="Arial" charset="0"/>
                <a:ea typeface="ＭＳ Ｐゴシック" charset="0"/>
                <a:cs typeface="ＭＳ Ｐゴシック" charset="0"/>
              </a:rPr>
            </a:br>
            <a:r>
              <a:rPr lang="en-US" sz="1200" b="1" kern="1200" dirty="0" smtClean="0">
                <a:solidFill>
                  <a:schemeClr val="tx1"/>
                </a:solidFill>
                <a:effectLst/>
                <a:latin typeface="Arial" charset="0"/>
                <a:ea typeface="ＭＳ Ｐゴシック" charset="0"/>
                <a:cs typeface="ＭＳ Ｐゴシック" charset="0"/>
              </a:rPr>
              <a:t>P</a:t>
            </a:r>
            <a:r>
              <a:rPr lang="en-US" sz="1200" kern="1200" dirty="0" smtClean="0">
                <a:solidFill>
                  <a:schemeClr val="tx1"/>
                </a:solidFill>
                <a:effectLst/>
                <a:latin typeface="Arial" charset="0"/>
                <a:ea typeface="ＭＳ Ｐゴシック" charset="0"/>
                <a:cs typeface="ＭＳ Ｐゴシック" charset="0"/>
              </a:rPr>
              <a:t>: (Pair) Each student should be paired with another student or a small group. In large lecture halls, they can turn to the person beside them.</a:t>
            </a:r>
            <a:br>
              <a:rPr lang="en-US" sz="1200" kern="1200" dirty="0" smtClean="0">
                <a:solidFill>
                  <a:schemeClr val="tx1"/>
                </a:solidFill>
                <a:effectLst/>
                <a:latin typeface="Arial" charset="0"/>
                <a:ea typeface="ＭＳ Ｐゴシック" charset="0"/>
                <a:cs typeface="ＭＳ Ｐゴシック" charset="0"/>
              </a:rPr>
            </a:br>
            <a:r>
              <a:rPr lang="en-US" sz="1200" kern="1200" dirty="0" smtClean="0">
                <a:solidFill>
                  <a:schemeClr val="tx1"/>
                </a:solidFill>
                <a:effectLst/>
                <a:latin typeface="Arial" charset="0"/>
                <a:ea typeface="ＭＳ Ｐゴシック" charset="0"/>
                <a:cs typeface="ＭＳ Ｐゴシック" charset="0"/>
              </a:rPr>
              <a:t/>
            </a:r>
            <a:br>
              <a:rPr lang="en-US" sz="1200" kern="1200" dirty="0" smtClean="0">
                <a:solidFill>
                  <a:schemeClr val="tx1"/>
                </a:solidFill>
                <a:effectLst/>
                <a:latin typeface="Arial" charset="0"/>
                <a:ea typeface="ＭＳ Ｐゴシック" charset="0"/>
                <a:cs typeface="ＭＳ Ｐゴシック" charset="0"/>
              </a:rPr>
            </a:br>
            <a:r>
              <a:rPr lang="en-US" sz="1200" b="1" kern="1200" dirty="0" smtClean="0">
                <a:solidFill>
                  <a:schemeClr val="tx1"/>
                </a:solidFill>
                <a:effectLst/>
                <a:latin typeface="Arial" charset="0"/>
                <a:ea typeface="ＭＳ Ｐゴシック" charset="0"/>
                <a:cs typeface="ＭＳ Ｐゴシック" charset="0"/>
              </a:rPr>
              <a:t>S</a:t>
            </a:r>
            <a:r>
              <a:rPr lang="en-US" sz="1200" kern="1200" dirty="0" smtClean="0">
                <a:solidFill>
                  <a:schemeClr val="tx1"/>
                </a:solidFill>
                <a:effectLst/>
                <a:latin typeface="Arial" charset="0"/>
                <a:ea typeface="ＭＳ Ｐゴシック" charset="0"/>
                <a:cs typeface="ＭＳ Ｐゴシック" charset="0"/>
              </a:rPr>
              <a:t>: (Share) Students share their thinking with their partner.  Encourage each student to attempt to persuade their partner why they chose their particular answer. </a:t>
            </a:r>
          </a:p>
          <a:p>
            <a:r>
              <a:rPr lang="en-US" sz="1200" kern="1200" dirty="0" smtClean="0">
                <a:solidFill>
                  <a:schemeClr val="tx1"/>
                </a:solidFill>
                <a:effectLst/>
                <a:latin typeface="Arial" charset="0"/>
                <a:ea typeface="ＭＳ Ｐゴシック" charset="0"/>
                <a:cs typeface="ＭＳ Ｐゴシック" charset="0"/>
              </a:rPr>
              <a:t> </a:t>
            </a:r>
          </a:p>
          <a:p>
            <a:pPr lvl="0"/>
            <a:r>
              <a:rPr lang="en-US" sz="1200" kern="1200" dirty="0" smtClean="0">
                <a:solidFill>
                  <a:schemeClr val="tx1"/>
                </a:solidFill>
                <a:effectLst/>
                <a:latin typeface="Arial" charset="0"/>
                <a:ea typeface="ＭＳ Ｐゴシック" charset="0"/>
                <a:cs typeface="ＭＳ Ｐゴシック" charset="0"/>
              </a:rPr>
              <a:t>Teachers expand the "share" into a whole-class discussion.</a:t>
            </a:r>
          </a:p>
          <a:p>
            <a:r>
              <a:rPr lang="en-US" sz="1200" kern="1200" dirty="0" smtClean="0">
                <a:solidFill>
                  <a:schemeClr val="tx1"/>
                </a:solidFill>
                <a:effectLst/>
                <a:latin typeface="Arial" charset="0"/>
                <a:ea typeface="ＭＳ Ｐゴシック" charset="0"/>
                <a:cs typeface="ＭＳ Ｐゴシック" charset="0"/>
              </a:rPr>
              <a:t>The Think-Pair-Share method is suitable for students from grades 2 though college and is commonly used in large lecture courses.  For more information and examples, see </a:t>
            </a:r>
            <a:r>
              <a:rPr lang="en-US" sz="1200" u="sng" kern="1200" dirty="0" smtClean="0">
                <a:solidFill>
                  <a:schemeClr val="tx1"/>
                </a:solidFill>
                <a:effectLst/>
                <a:latin typeface="Arial" charset="0"/>
                <a:ea typeface="ＭＳ Ｐゴシック" charset="0"/>
                <a:cs typeface="ＭＳ Ｐゴシック" charset="0"/>
                <a:hlinkClick r:id="rId3"/>
              </a:rPr>
              <a:t>http://www.readingrockets.org/strategies/think-pair-share</a:t>
            </a:r>
            <a:endParaRPr lang="en-US" sz="1200" kern="1200" dirty="0" smtClean="0">
              <a:solidFill>
                <a:schemeClr val="tx1"/>
              </a:solidFill>
              <a:effectLst/>
              <a:latin typeface="Arial" charset="0"/>
              <a:ea typeface="ＭＳ Ｐゴシック" charset="0"/>
              <a:cs typeface="ＭＳ Ｐゴシック" charset="0"/>
            </a:endParaRPr>
          </a:p>
          <a:p>
            <a:endParaRPr lang="en-US" sz="1200" kern="1200" dirty="0" smtClean="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358DD144-2E50-2D41-BE52-1D3C01DB63A6}" type="slidenum">
              <a:rPr lang="en-US" smtClean="0"/>
              <a:pPr>
                <a:defRPr/>
              </a:pPr>
              <a:t>10</a:t>
            </a:fld>
            <a:endParaRPr lang="en-US"/>
          </a:p>
        </p:txBody>
      </p:sp>
    </p:spTree>
    <p:extLst>
      <p:ext uri="{BB962C8B-B14F-4D97-AF65-F5344CB8AC3E}">
        <p14:creationId xmlns:p14="http://schemas.microsoft.com/office/powerpoint/2010/main" val="2925030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Use the Think-Pair-Share technique to determine the answer, which is C-Gemini.   Help participants come to the conclusion that it is the Earth moving, not the Moon or constellations.</a:t>
            </a:r>
          </a:p>
          <a:p>
            <a:r>
              <a:rPr lang="en-US" sz="1200" kern="1200" dirty="0" smtClean="0">
                <a:solidFill>
                  <a:schemeClr val="tx1"/>
                </a:solidFill>
                <a:effectLst/>
                <a:latin typeface="Arial" charset="0"/>
                <a:ea typeface="ＭＳ Ｐゴシック" charset="0"/>
                <a:cs typeface="ＭＳ Ｐゴシック" charset="0"/>
              </a:rPr>
              <a:t> </a:t>
            </a:r>
          </a:p>
          <a:p>
            <a:r>
              <a:rPr lang="en-US" sz="1200" i="1" kern="1200" dirty="0" smtClean="0">
                <a:solidFill>
                  <a:schemeClr val="tx1"/>
                </a:solidFill>
                <a:effectLst/>
                <a:latin typeface="Arial" charset="0"/>
                <a:ea typeface="ＭＳ Ｐゴシック" charset="0"/>
                <a:cs typeface="ＭＳ Ｐゴシック" charset="0"/>
              </a:rPr>
              <a:t>Activity developed by Ed Prather and show-cased in his lecture (see introduction)</a:t>
            </a:r>
            <a:endParaRPr lang="en-US" sz="1200" kern="1200" dirty="0" smtClean="0">
              <a:solidFill>
                <a:schemeClr val="tx1"/>
              </a:solidFill>
              <a:effectLst/>
              <a:latin typeface="Arial" charset="0"/>
              <a:ea typeface="ＭＳ Ｐゴシック" charset="0"/>
              <a:cs typeface="ＭＳ Ｐゴシック" charset="0"/>
            </a:endParaRPr>
          </a:p>
          <a:p>
            <a:pPr>
              <a:defRPr/>
            </a:pPr>
            <a:endParaRPr lang="en-US" dirty="0"/>
          </a:p>
        </p:txBody>
      </p:sp>
      <p:sp>
        <p:nvSpPr>
          <p:cNvPr id="4" name="Slide Number Placeholder 3"/>
          <p:cNvSpPr>
            <a:spLocks noGrp="1"/>
          </p:cNvSpPr>
          <p:nvPr>
            <p:ph type="sldNum" sz="quarter" idx="5"/>
          </p:nvPr>
        </p:nvSpPr>
        <p:spPr/>
        <p:txBody>
          <a:bodyPr/>
          <a:lstStyle/>
          <a:p>
            <a:pPr>
              <a:defRPr/>
            </a:pPr>
            <a:fld id="{3140799F-AE80-5542-BA33-2F521C111A4D}"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Signal Cards provide a classroom response system similar to clickers (though much less expensive).    They provide a good way to identify preconceptions and misconceptions, assess student’s higher-order thinking skills, assure students have picked up the main points, engage a class, recall facts, whatever.  </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Sample Signal Cards are available in Appendix B.</a:t>
            </a:r>
            <a:endParaRPr lang="en-US" sz="120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358DD144-2E50-2D41-BE52-1D3C01DB63A6}" type="slidenum">
              <a:rPr lang="en-US" smtClean="0"/>
              <a:pPr>
                <a:defRPr/>
              </a:pPr>
              <a:t>12</a:t>
            </a:fld>
            <a:endParaRPr lang="en-US"/>
          </a:p>
        </p:txBody>
      </p:sp>
    </p:spTree>
    <p:extLst>
      <p:ext uri="{BB962C8B-B14F-4D97-AF65-F5344CB8AC3E}">
        <p14:creationId xmlns:p14="http://schemas.microsoft.com/office/powerpoint/2010/main" val="1393644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Arial" charset="0"/>
                <a:ea typeface="ＭＳ Ｐゴシック" charset="0"/>
                <a:cs typeface="ＭＳ Ｐゴシック" charset="0"/>
              </a:rPr>
              <a:t>1. Pass out the signal cards.  Have participants fold them in quarters, with the colors showing.  </a:t>
            </a:r>
          </a:p>
          <a:p>
            <a:pPr lvl="0"/>
            <a:r>
              <a:rPr lang="en-US" sz="1200" kern="1200" dirty="0" smtClean="0">
                <a:solidFill>
                  <a:schemeClr val="tx1"/>
                </a:solidFill>
                <a:effectLst/>
                <a:latin typeface="Arial" charset="0"/>
                <a:ea typeface="ＭＳ Ｐゴシック" charset="0"/>
                <a:cs typeface="ＭＳ Ｐゴシック" charset="0"/>
              </a:rPr>
              <a:t>2. Explain that, after you ask a multiple-choice question, and when an answer is called for, they should hold up the color and letter of their answer.  </a:t>
            </a:r>
            <a:r>
              <a:rPr lang="en-US" sz="1200" b="1" kern="1200" dirty="0" smtClean="0">
                <a:solidFill>
                  <a:schemeClr val="tx1"/>
                </a:solidFill>
                <a:effectLst/>
                <a:latin typeface="Arial" charset="0"/>
                <a:ea typeface="ＭＳ Ｐゴシック" charset="0"/>
                <a:cs typeface="ＭＳ Ｐゴシック" charset="0"/>
              </a:rPr>
              <a:t>The card should be held against their chest so that others do not see it. </a:t>
            </a:r>
            <a:r>
              <a:rPr lang="en-US" sz="1200" kern="1200" dirty="0" smtClean="0">
                <a:solidFill>
                  <a:schemeClr val="tx1"/>
                </a:solidFill>
                <a:effectLst/>
                <a:latin typeface="Arial" charset="0"/>
                <a:ea typeface="ＭＳ Ｐゴシック" charset="0"/>
                <a:cs typeface="ＭＳ Ｐゴシック" charset="0"/>
              </a:rPr>
              <a:t> This both minimizes embarrassment and gets you, the presenter, information you need to proceed.</a:t>
            </a:r>
          </a:p>
          <a:p>
            <a:pPr lvl="0"/>
            <a:r>
              <a:rPr lang="en-US" sz="1200" kern="1200" dirty="0" smtClean="0">
                <a:solidFill>
                  <a:schemeClr val="tx1"/>
                </a:solidFill>
                <a:effectLst/>
                <a:latin typeface="Arial" charset="0"/>
                <a:ea typeface="ＭＳ Ｐゴシック" charset="0"/>
                <a:cs typeface="ＭＳ Ｐゴシック" charset="0"/>
              </a:rPr>
              <a:t>3. If a question has 5 possible answers, tell participants to hold up the opened sheet to signify “e”.</a:t>
            </a:r>
          </a:p>
          <a:p>
            <a:pPr lvl="0"/>
            <a:r>
              <a:rPr lang="en-US" sz="1200" kern="1200" dirty="0" smtClean="0">
                <a:solidFill>
                  <a:schemeClr val="tx1"/>
                </a:solidFill>
                <a:effectLst/>
                <a:latin typeface="Arial" charset="0"/>
                <a:ea typeface="ＭＳ Ｐゴシック" charset="0"/>
                <a:cs typeface="ＭＳ Ｐゴシック" charset="0"/>
              </a:rPr>
              <a:t>4.</a:t>
            </a:r>
            <a:r>
              <a:rPr lang="en-US" sz="1200" kern="1200" baseline="0" dirty="0" smtClean="0">
                <a:solidFill>
                  <a:schemeClr val="tx1"/>
                </a:solidFill>
                <a:effectLst/>
                <a:latin typeface="Arial" charset="0"/>
                <a:ea typeface="ＭＳ Ｐゴシック" charset="0"/>
                <a:cs typeface="ＭＳ Ｐゴシック" charset="0"/>
              </a:rPr>
              <a:t> </a:t>
            </a:r>
            <a:r>
              <a:rPr lang="en-US" sz="1200" kern="1200" dirty="0" smtClean="0">
                <a:solidFill>
                  <a:schemeClr val="tx1"/>
                </a:solidFill>
                <a:effectLst/>
                <a:latin typeface="Arial" charset="0"/>
                <a:ea typeface="ＭＳ Ｐゴシック" charset="0"/>
                <a:cs typeface="ＭＳ Ｐゴシック" charset="0"/>
              </a:rPr>
              <a:t>If the participant doesn’t have a clue what the answer is, they should hold up the blank side of the opened sheet.</a:t>
            </a:r>
          </a:p>
          <a:p>
            <a:pPr lvl="0"/>
            <a:r>
              <a:rPr lang="en-US" sz="1200" kern="1200" dirty="0" smtClean="0">
                <a:solidFill>
                  <a:schemeClr val="tx1"/>
                </a:solidFill>
                <a:effectLst/>
                <a:latin typeface="Arial" charset="0"/>
                <a:ea typeface="ＭＳ Ｐゴシック" charset="0"/>
                <a:cs typeface="ＭＳ Ｐゴシック" charset="0"/>
              </a:rPr>
              <a:t>5. Practice this once or twice by asking simple questions.</a:t>
            </a:r>
          </a:p>
          <a:p>
            <a:pPr lvl="0"/>
            <a:r>
              <a:rPr lang="en-US" sz="1200" kern="1200" dirty="0" smtClean="0">
                <a:solidFill>
                  <a:schemeClr val="tx1"/>
                </a:solidFill>
                <a:effectLst/>
                <a:latin typeface="Arial" charset="0"/>
                <a:ea typeface="ＭＳ Ｐゴシック" charset="0"/>
                <a:cs typeface="ＭＳ Ｐゴシック" charset="0"/>
              </a:rPr>
              <a:t>6. The next slide will pose a multiple-choice question to your participants.  In your classroom, you might pose your question via an overhead or computer projector.</a:t>
            </a:r>
          </a:p>
          <a:p>
            <a:pPr lvl="0"/>
            <a:r>
              <a:rPr lang="en-US" sz="1200" kern="1200" dirty="0" smtClean="0">
                <a:solidFill>
                  <a:schemeClr val="tx1"/>
                </a:solidFill>
                <a:effectLst/>
                <a:latin typeface="Arial" charset="0"/>
                <a:ea typeface="ＭＳ Ｐゴシック" charset="0"/>
                <a:cs typeface="ＭＳ Ｐゴシック" charset="0"/>
              </a:rPr>
              <a:t>7. Each participant submits an answer to the question using their signal card, again held close to the chest so others cannot see their answer.</a:t>
            </a:r>
          </a:p>
          <a:p>
            <a:pPr lvl="0"/>
            <a:r>
              <a:rPr lang="en-US" sz="1200" kern="1200" dirty="0" smtClean="0">
                <a:solidFill>
                  <a:schemeClr val="tx1"/>
                </a:solidFill>
                <a:effectLst/>
                <a:latin typeface="Arial" charset="0"/>
                <a:ea typeface="ＭＳ Ｐゴシック" charset="0"/>
                <a:cs typeface="ＭＳ Ｐゴシック" charset="0"/>
              </a:rPr>
              <a:t>8. The presenter makes “on the fly” instructional choices in response to the cards; for example, leading students in a discussion of the merits of each answer choice or asking students to discuss the question in small groups.</a:t>
            </a:r>
          </a:p>
          <a:p>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Vanderbilt University Center for Teaching has an excellent website describing additional details.  Though based on clickers, the information is applicable to signal cards as well: </a:t>
            </a:r>
            <a:r>
              <a:rPr lang="en-US" sz="1200" u="sng" kern="1200" dirty="0" smtClean="0">
                <a:solidFill>
                  <a:schemeClr val="tx1"/>
                </a:solidFill>
                <a:effectLst/>
                <a:latin typeface="Arial" charset="0"/>
                <a:ea typeface="ＭＳ Ｐゴシック" charset="0"/>
                <a:cs typeface="ＭＳ Ｐゴシック" charset="0"/>
                <a:hlinkClick r:id="rId3"/>
              </a:rPr>
              <a:t>http://cft.vanderbilt.edu/guides-sub-pages/clickers/</a:t>
            </a:r>
            <a:r>
              <a:rPr lang="en-US" sz="1200" u="sng" kern="1200" dirty="0" smtClean="0">
                <a:solidFill>
                  <a:schemeClr val="tx1"/>
                </a:solidFill>
                <a:effectLst/>
                <a:latin typeface="Arial" charset="0"/>
                <a:ea typeface="ＭＳ Ｐゴシック" charset="0"/>
                <a:cs typeface="ＭＳ Ｐゴシック" charset="0"/>
              </a:rPr>
              <a:t/>
            </a:r>
            <a:br>
              <a:rPr lang="en-US" sz="1200" u="sng" kern="1200" dirty="0" smtClean="0">
                <a:solidFill>
                  <a:schemeClr val="tx1"/>
                </a:solidFill>
                <a:effectLst/>
                <a:latin typeface="Arial" charset="0"/>
                <a:ea typeface="ＭＳ Ｐゴシック" charset="0"/>
                <a:cs typeface="ＭＳ Ｐゴシック" charset="0"/>
              </a:rPr>
            </a:br>
            <a:endParaRPr lang="en-US" sz="1200" kern="1200" dirty="0" smtClean="0">
              <a:solidFill>
                <a:schemeClr val="tx1"/>
              </a:solidFill>
              <a:effectLst/>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358DD144-2E50-2D41-BE52-1D3C01DB63A6}" type="slidenum">
              <a:rPr lang="en-US" smtClean="0"/>
              <a:pPr>
                <a:defRPr/>
              </a:pPr>
              <a:t>13</a:t>
            </a:fld>
            <a:endParaRPr lang="en-US"/>
          </a:p>
        </p:txBody>
      </p:sp>
    </p:spTree>
    <p:extLst>
      <p:ext uri="{BB962C8B-B14F-4D97-AF65-F5344CB8AC3E}">
        <p14:creationId xmlns:p14="http://schemas.microsoft.com/office/powerpoint/2010/main" val="2925030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Pass out the signal cards.  Have participants fold them in quarters, with the colors showing.  Explain that, after a question is asked, and when an answer is called for, they should hold up the color and letter of their answer.  To minimize embarrassment, </a:t>
            </a:r>
            <a:r>
              <a:rPr lang="en-US" sz="1200" b="1" kern="1200" dirty="0" smtClean="0">
                <a:solidFill>
                  <a:schemeClr val="tx1"/>
                </a:solidFill>
                <a:effectLst/>
                <a:latin typeface="Arial" charset="0"/>
                <a:ea typeface="ＭＳ Ｐゴシック" charset="0"/>
                <a:cs typeface="ＭＳ Ｐゴシック" charset="0"/>
              </a:rPr>
              <a:t>the card should be held against their chest so that others do not see it.</a:t>
            </a:r>
            <a:r>
              <a:rPr lang="en-US" sz="1200" kern="1200" dirty="0" smtClean="0">
                <a:solidFill>
                  <a:schemeClr val="tx1"/>
                </a:solidFill>
                <a:effectLst/>
                <a:latin typeface="Arial" charset="0"/>
                <a:ea typeface="ＭＳ Ｐゴシック" charset="0"/>
                <a:cs typeface="ＭＳ Ｐゴシック" charset="0"/>
              </a:rPr>
              <a:t>  In this case, pre-conceptions and ideas about the causes of moon phases should help the Presenter address these issues in the teaching exercise.</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Ask participants to answer the question above with their signal cards.   Do </a:t>
            </a:r>
            <a:r>
              <a:rPr lang="en-US" sz="1200" b="1" kern="1200" dirty="0" smtClean="0">
                <a:solidFill>
                  <a:schemeClr val="tx1"/>
                </a:solidFill>
                <a:effectLst/>
                <a:latin typeface="Arial" charset="0"/>
                <a:ea typeface="ＭＳ Ｐゴシック" charset="0"/>
                <a:cs typeface="ＭＳ Ｐゴシック" charset="0"/>
              </a:rPr>
              <a:t>not </a:t>
            </a:r>
            <a:r>
              <a:rPr lang="en-US" sz="1200" kern="1200" dirty="0" smtClean="0">
                <a:solidFill>
                  <a:schemeClr val="tx1"/>
                </a:solidFill>
                <a:effectLst/>
                <a:latin typeface="Arial" charset="0"/>
                <a:ea typeface="ＭＳ Ｐゴシック" charset="0"/>
                <a:cs typeface="ＭＳ Ｐゴシック" charset="0"/>
              </a:rPr>
              <a:t>tell them the correct answer, no matter how much they beg.   They will soon discover it for themselves in the next activity.</a:t>
            </a:r>
          </a:p>
          <a:p>
            <a:r>
              <a:rPr lang="en-US" sz="1200" kern="1200" dirty="0" smtClean="0">
                <a:solidFill>
                  <a:schemeClr val="tx1"/>
                </a:solidFill>
                <a:effectLst/>
                <a:latin typeface="Arial" charset="0"/>
                <a:ea typeface="ＭＳ Ｐゴシック" charset="0"/>
                <a:cs typeface="ＭＳ Ｐゴシック" charset="0"/>
              </a:rPr>
              <a:t> </a:t>
            </a:r>
          </a:p>
          <a:p>
            <a:r>
              <a:rPr lang="en-US" sz="1200" i="1" kern="1200" dirty="0" smtClean="0">
                <a:solidFill>
                  <a:schemeClr val="tx1"/>
                </a:solidFill>
                <a:effectLst/>
                <a:latin typeface="Arial" charset="0"/>
                <a:ea typeface="ＭＳ Ｐゴシック" charset="0"/>
                <a:cs typeface="ＭＳ Ｐゴシック" charset="0"/>
              </a:rPr>
              <a:t>Activity developed by Ed Prather, in his presentation to NASA Forum (see introduction)</a:t>
            </a:r>
            <a:endParaRPr lang="en-US" sz="1200" kern="1200" dirty="0" smtClean="0">
              <a:solidFill>
                <a:schemeClr val="tx1"/>
              </a:solidFill>
              <a:effectLst/>
              <a:latin typeface="Arial" charset="0"/>
              <a:ea typeface="ＭＳ Ｐゴシック" charset="0"/>
              <a:cs typeface="ＭＳ Ｐゴシック" charset="0"/>
            </a:endParaRPr>
          </a:p>
          <a:p>
            <a:pPr>
              <a:defRPr/>
            </a:pPr>
            <a:endParaRPr lang="en-US" dirty="0" smtClean="0"/>
          </a:p>
        </p:txBody>
      </p:sp>
      <p:sp>
        <p:nvSpPr>
          <p:cNvPr id="4" name="Slide Number Placeholder 3"/>
          <p:cNvSpPr>
            <a:spLocks noGrp="1"/>
          </p:cNvSpPr>
          <p:nvPr>
            <p:ph type="sldNum" sz="quarter" idx="5"/>
          </p:nvPr>
        </p:nvSpPr>
        <p:spPr/>
        <p:txBody>
          <a:bodyPr/>
          <a:lstStyle/>
          <a:p>
            <a:pPr>
              <a:defRPr/>
            </a:pPr>
            <a:fld id="{2BD83FC2-EAD8-F647-A8BD-DD6793EB88D8}"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Arial" charset="0"/>
                <a:ea typeface="ＭＳ Ｐゴシック" charset="0"/>
                <a:cs typeface="ＭＳ Ｐゴシック" charset="0"/>
              </a:rPr>
              <a:t>Teaching Moon Phases</a:t>
            </a:r>
            <a:endParaRPr lang="en-US" sz="1200" b="1"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Refer to the detailed procedures for doing the activity in Appendix A.  </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Start by having your participants stand around the light bulb in a circle, about 1-2 meters from the bulb and an arm’s width apart.   The bulb will model the Sun, participants’ heads the Earth, and eventually they will receive a ball to model the Moon.   If you choose to use the East/West cards, have participants tape or pin </a:t>
            </a:r>
            <a:r>
              <a:rPr lang="en-US" sz="1200" b="1" kern="1200" dirty="0" smtClean="0">
                <a:solidFill>
                  <a:schemeClr val="tx1"/>
                </a:solidFill>
                <a:effectLst/>
                <a:latin typeface="Arial" charset="0"/>
                <a:ea typeface="ＭＳ Ｐゴシック" charset="0"/>
                <a:cs typeface="ＭＳ Ｐゴシック" charset="0"/>
              </a:rPr>
              <a:t>East onto their left shoulder,</a:t>
            </a:r>
            <a:r>
              <a:rPr lang="en-US" sz="1200" kern="1200" dirty="0" smtClean="0">
                <a:solidFill>
                  <a:schemeClr val="tx1"/>
                </a:solidFill>
                <a:effectLst/>
                <a:latin typeface="Arial" charset="0"/>
                <a:ea typeface="ＭＳ Ｐゴシック" charset="0"/>
                <a:cs typeface="ＭＳ Ｐゴシック" charset="0"/>
              </a:rPr>
              <a:t> and </a:t>
            </a:r>
            <a:r>
              <a:rPr lang="en-US" sz="1200" b="1" kern="1200" dirty="0" smtClean="0">
                <a:solidFill>
                  <a:schemeClr val="tx1"/>
                </a:solidFill>
                <a:effectLst/>
                <a:latin typeface="Arial" charset="0"/>
                <a:ea typeface="ＭＳ Ｐゴシック" charset="0"/>
                <a:cs typeface="ＭＳ Ｐゴシック" charset="0"/>
              </a:rPr>
              <a:t>West onto their right shoulder</a:t>
            </a:r>
            <a:r>
              <a:rPr lang="en-US" sz="1200" kern="1200" dirty="0" smtClean="0">
                <a:solidFill>
                  <a:schemeClr val="tx1"/>
                </a:solidFill>
                <a:effectLst/>
                <a:latin typeface="Arial" charset="0"/>
                <a:ea typeface="ＭＳ Ｐゴシック" charset="0"/>
                <a:cs typeface="ＭＳ Ｐゴシック" charset="0"/>
              </a:rPr>
              <a:t>.  Tell them when they turn they should turn towards the East/left.</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This activity is inspired by one originally taught by Dennis Schatz to Project Astro participants.  The full activity is described in “Astro Adventures”,  a publication of the Pacific Science Center. It is also available through the Astronomical Society of the Pacific shop, as part of their </a:t>
            </a:r>
            <a:r>
              <a:rPr lang="en-US" sz="1200" i="1" kern="1200" dirty="0" smtClean="0">
                <a:solidFill>
                  <a:schemeClr val="tx1"/>
                </a:solidFill>
                <a:effectLst/>
                <a:latin typeface="Arial" charset="0"/>
                <a:ea typeface="ＭＳ Ｐゴシック" charset="0"/>
                <a:cs typeface="ＭＳ Ｐゴシック" charset="0"/>
              </a:rPr>
              <a:t>Universe at Your Fingertips</a:t>
            </a:r>
            <a:r>
              <a:rPr lang="en-US" sz="1200" kern="1200" dirty="0" smtClean="0">
                <a:solidFill>
                  <a:schemeClr val="tx1"/>
                </a:solidFill>
                <a:effectLst/>
                <a:latin typeface="Arial" charset="0"/>
                <a:ea typeface="ＭＳ Ｐゴシック" charset="0"/>
                <a:cs typeface="ＭＳ Ｐゴシック" charset="0"/>
              </a:rPr>
              <a:t> DVD.   It is highly recommended that teachers purchase one of these write-ups for doing a more extensive unit on moon phases and eclipses:</a:t>
            </a:r>
          </a:p>
          <a:p>
            <a:r>
              <a:rPr lang="en-US" sz="1200" u="sng" kern="1200" dirty="0" smtClean="0">
                <a:solidFill>
                  <a:schemeClr val="tx1"/>
                </a:solidFill>
                <a:effectLst/>
                <a:latin typeface="Arial" charset="0"/>
                <a:ea typeface="ＭＳ Ｐゴシック" charset="0"/>
                <a:cs typeface="ＭＳ Ｐゴシック" charset="0"/>
                <a:hlinkClick r:id="rId3"/>
              </a:rPr>
              <a:t>http://www.astrosociety.org/education/the-universe-at-your-fingertips-2-0/</a:t>
            </a: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and</a:t>
            </a:r>
          </a:p>
          <a:p>
            <a:r>
              <a:rPr lang="en-US" sz="1200" u="sng" kern="1200" dirty="0" smtClean="0">
                <a:solidFill>
                  <a:schemeClr val="tx1"/>
                </a:solidFill>
                <a:effectLst/>
                <a:latin typeface="Arial" charset="0"/>
                <a:ea typeface="ＭＳ Ｐゴシック" charset="0"/>
                <a:cs typeface="ＭＳ Ｐゴシック" charset="0"/>
                <a:hlinkClick r:id="rId4"/>
              </a:rPr>
              <a:t>https://www.google.com/url?sa=t&amp;rct=j&amp;q=&amp;esrc=s&amp;source=web&amp;cd=1&amp;ved=0CB4QFjAAahUKEwiTrZ3qlrvHAhVQKYgKHSDkBBM&amp;url=https%3A%2F%2Fwww.pacificsciencecenter.org%2Fwp-content%2Fuploads%2Fastro_adventures_order.pdf&amp;ei=AqDXVZOkA9DSoASgyJOYAQ&amp;usg=AFQjCNGqb_1F-qvHqt0jXCNdBpuR3uDoGA&amp;sig2=EukJnLFQIgyZB-DRn27UYA</a:t>
            </a:r>
            <a:endParaRPr lang="en-US" sz="1200" kern="1200" dirty="0" smtClean="0">
              <a:solidFill>
                <a:schemeClr val="tx1"/>
              </a:solidFill>
              <a:effectLst/>
              <a:latin typeface="Arial" charset="0"/>
              <a:ea typeface="ＭＳ Ｐゴシック" charset="0"/>
              <a:cs typeface="ＭＳ Ｐゴシック" charset="0"/>
            </a:endParaRPr>
          </a:p>
          <a:p>
            <a:r>
              <a:rPr lang="en-US" sz="1200" u="none" strike="noStrike" kern="1200" dirty="0" smtClean="0">
                <a:solidFill>
                  <a:schemeClr val="tx1"/>
                </a:solidFill>
                <a:effectLst/>
                <a:latin typeface="Arial" charset="0"/>
                <a:ea typeface="ＭＳ Ｐゴシック" charset="0"/>
                <a:cs typeface="ＭＳ Ｐゴシック" charset="0"/>
              </a:rPr>
              <a:t> </a:t>
            </a:r>
            <a:endParaRPr lang="en-US" sz="1200" kern="1200" dirty="0" smtClean="0">
              <a:solidFill>
                <a:schemeClr val="tx1"/>
              </a:solidFill>
              <a:effectLst/>
              <a:latin typeface="Arial" charset="0"/>
              <a:ea typeface="ＭＳ Ｐゴシック" charset="0"/>
              <a:cs typeface="ＭＳ Ｐゴシック" charset="0"/>
            </a:endParaRPr>
          </a:p>
          <a:p>
            <a:pPr>
              <a:defRPr/>
            </a:pPr>
            <a:endParaRPr lang="en-US" dirty="0" smtClean="0"/>
          </a:p>
        </p:txBody>
      </p:sp>
      <p:sp>
        <p:nvSpPr>
          <p:cNvPr id="4" name="Slide Number Placeholder 3"/>
          <p:cNvSpPr>
            <a:spLocks noGrp="1"/>
          </p:cNvSpPr>
          <p:nvPr>
            <p:ph type="sldNum" sz="quarter" idx="5"/>
          </p:nvPr>
        </p:nvSpPr>
        <p:spPr/>
        <p:txBody>
          <a:bodyPr/>
          <a:lstStyle/>
          <a:p>
            <a:pPr>
              <a:defRPr/>
            </a:pPr>
            <a:fld id="{3EF0BA24-D493-8048-A0A8-62659ACDB9A4}"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ＭＳ Ｐゴシック" charset="0"/>
                <a:cs typeface="ＭＳ Ｐゴシック" charset="0"/>
              </a:rPr>
              <a:t>Modeling of Moon Phases Activity</a:t>
            </a:r>
          </a:p>
          <a:p>
            <a:pPr lvl="0"/>
            <a:r>
              <a:rPr lang="en-US" sz="1200" kern="1200" dirty="0" smtClean="0">
                <a:solidFill>
                  <a:schemeClr val="tx1"/>
                </a:solidFill>
                <a:effectLst/>
                <a:latin typeface="Arial" charset="0"/>
                <a:ea typeface="ＭＳ Ｐゴシック" charset="0"/>
                <a:cs typeface="ＭＳ Ｐゴシック" charset="0"/>
              </a:rPr>
              <a:t>1.  Darken the room after participants have gathered around the light bulb, but do not pass out the Moon balls yet. Tell participants that:</a:t>
            </a:r>
          </a:p>
          <a:p>
            <a:pPr lvl="0"/>
            <a:r>
              <a:rPr lang="en-US" sz="1200" kern="1200" dirty="0" smtClean="0">
                <a:solidFill>
                  <a:schemeClr val="tx1"/>
                </a:solidFill>
                <a:effectLst/>
                <a:latin typeface="Arial" charset="0"/>
                <a:ea typeface="ＭＳ Ｐゴシック" charset="0"/>
                <a:cs typeface="ＭＳ Ｐゴシック" charset="0"/>
              </a:rPr>
              <a:t>The light bulb = Sun</a:t>
            </a:r>
          </a:p>
          <a:p>
            <a:pPr lvl="0"/>
            <a:r>
              <a:rPr lang="en-US" sz="1200" kern="1200" dirty="0" smtClean="0">
                <a:solidFill>
                  <a:schemeClr val="tx1"/>
                </a:solidFill>
                <a:effectLst/>
                <a:latin typeface="Arial" charset="0"/>
                <a:ea typeface="ＭＳ Ｐゴシック" charset="0"/>
                <a:cs typeface="ＭＳ Ｐゴシック" charset="0"/>
              </a:rPr>
              <a:t>Their head = Earth</a:t>
            </a:r>
          </a:p>
          <a:p>
            <a:pPr lvl="0"/>
            <a:r>
              <a:rPr lang="en-US" sz="1200" kern="1200" dirty="0" smtClean="0">
                <a:solidFill>
                  <a:schemeClr val="tx1"/>
                </a:solidFill>
                <a:effectLst/>
                <a:latin typeface="Arial" charset="0"/>
                <a:ea typeface="ＭＳ Ｐゴシック" charset="0"/>
                <a:cs typeface="ＭＳ Ｐゴシック" charset="0"/>
              </a:rPr>
              <a:t>Their nose = current location</a:t>
            </a:r>
          </a:p>
          <a:p>
            <a:pPr lvl="0"/>
            <a:r>
              <a:rPr lang="en-US" sz="1200" kern="1200" dirty="0" smtClean="0">
                <a:solidFill>
                  <a:schemeClr val="tx1"/>
                </a:solidFill>
                <a:effectLst/>
                <a:latin typeface="Arial" charset="0"/>
                <a:ea typeface="ＭＳ Ｐゴシック" charset="0"/>
                <a:cs typeface="ＭＳ Ｐゴシック" charset="0"/>
              </a:rPr>
              <a:t>Their left ear/shoulder = east</a:t>
            </a:r>
          </a:p>
          <a:p>
            <a:pPr lvl="0"/>
            <a:r>
              <a:rPr lang="en-US" sz="1200" kern="1200" dirty="0" smtClean="0">
                <a:solidFill>
                  <a:schemeClr val="tx1"/>
                </a:solidFill>
                <a:effectLst/>
                <a:latin typeface="Arial" charset="0"/>
                <a:ea typeface="ＭＳ Ｐゴシック" charset="0"/>
                <a:cs typeface="ＭＳ Ｐゴシック" charset="0"/>
              </a:rPr>
              <a:t>Their right ear/shoulder = west</a:t>
            </a:r>
          </a:p>
          <a:p>
            <a:pPr lvl="0"/>
            <a:r>
              <a:rPr lang="en-US" sz="1200" kern="1200" dirty="0" smtClean="0">
                <a:solidFill>
                  <a:schemeClr val="tx1"/>
                </a:solidFill>
                <a:effectLst/>
                <a:latin typeface="Arial" charset="0"/>
                <a:ea typeface="ＭＳ Ｐゴシック" charset="0"/>
                <a:cs typeface="ＭＳ Ｐゴシック" charset="0"/>
              </a:rPr>
              <a:t>The ball on a stick will eventually represent the Moon  (but don’t pass out the balls yet)</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mn-cs"/>
              </a:rPr>
              <a:t>Ask participants to stand where it is “noon”, then midnight, sunrise, sunset.  Remember, they should turn towards their left shoulders.  When all participants get this right, have them</a:t>
            </a:r>
          </a:p>
          <a:p>
            <a:pPr lvl="0"/>
            <a:r>
              <a:rPr lang="en-US" sz="1200" kern="1200" dirty="0" smtClean="0">
                <a:solidFill>
                  <a:schemeClr val="tx1"/>
                </a:solidFill>
                <a:effectLst/>
                <a:latin typeface="Arial" charset="0"/>
                <a:ea typeface="ＭＳ Ｐゴシック" charset="0"/>
                <a:cs typeface="ＭＳ Ｐゴシック" charset="0"/>
              </a:rPr>
              <a:t>Turn around fully = 1 day</a:t>
            </a:r>
          </a:p>
          <a:p>
            <a:pPr lvl="0"/>
            <a:r>
              <a:rPr lang="en-US" sz="1200" kern="1200" dirty="0" smtClean="0">
                <a:solidFill>
                  <a:schemeClr val="tx1"/>
                </a:solidFill>
                <a:effectLst/>
                <a:latin typeface="Arial" charset="0"/>
                <a:ea typeface="ＭＳ Ｐゴシック" charset="0"/>
                <a:cs typeface="ＭＳ Ｐゴシック" charset="0"/>
              </a:rPr>
              <a:t>Walk around the Sun  (counterclockwise) = 1 year</a:t>
            </a:r>
          </a:p>
          <a:p>
            <a:pPr lvl="0"/>
            <a:r>
              <a:rPr lang="en-US" sz="1200" kern="1200" dirty="0" smtClean="0">
                <a:solidFill>
                  <a:schemeClr val="tx1"/>
                </a:solidFill>
                <a:effectLst/>
                <a:latin typeface="Arial" charset="0"/>
                <a:ea typeface="ＭＳ Ｐゴシック" charset="0"/>
                <a:cs typeface="ＭＳ Ｐゴシック" charset="0"/>
              </a:rPr>
              <a:t>Repeat the daily cycle to make sure they “get it”</a:t>
            </a:r>
          </a:p>
          <a:p>
            <a:r>
              <a:rPr lang="en-US" sz="1200" kern="1200" dirty="0" smtClean="0">
                <a:solidFill>
                  <a:schemeClr val="tx1"/>
                </a:solidFill>
                <a:effectLst/>
                <a:latin typeface="Arial" charset="0"/>
                <a:ea typeface="ＭＳ Ｐゴシック" charset="0"/>
                <a:cs typeface="ＭＳ Ｐゴシック" charset="0"/>
              </a:rPr>
              <a:t> </a:t>
            </a:r>
          </a:p>
          <a:p>
            <a:pPr lvl="0"/>
            <a:r>
              <a:rPr lang="en-US" sz="1200" kern="1200" dirty="0" smtClean="0">
                <a:solidFill>
                  <a:schemeClr val="tx1"/>
                </a:solidFill>
                <a:effectLst/>
                <a:latin typeface="Arial" charset="0"/>
                <a:ea typeface="ＭＳ Ｐゴシック" charset="0"/>
                <a:cs typeface="ＭＳ Ｐゴシック" charset="0"/>
              </a:rPr>
              <a:t>2.  Pass out the ball Moons.  Tell participants that the ball models represent the Earth’s moon.  Remind them that the Moon orbits the Earth (their head) in about 1 month (“</a:t>
            </a:r>
            <a:r>
              <a:rPr lang="en-US" sz="1200" kern="1200" dirty="0" err="1" smtClean="0">
                <a:solidFill>
                  <a:schemeClr val="tx1"/>
                </a:solidFill>
                <a:effectLst/>
                <a:latin typeface="Arial" charset="0"/>
                <a:ea typeface="ＭＳ Ｐゴシック" charset="0"/>
                <a:cs typeface="ＭＳ Ｐゴシック" charset="0"/>
              </a:rPr>
              <a:t>moonth</a:t>
            </a:r>
            <a:r>
              <a:rPr lang="en-US" sz="1200" kern="1200" dirty="0" smtClean="0">
                <a:solidFill>
                  <a:schemeClr val="tx1"/>
                </a:solidFill>
                <a:effectLst/>
                <a:latin typeface="Arial" charset="0"/>
                <a:ea typeface="ＭＳ Ｐゴシック" charset="0"/>
                <a:cs typeface="ＭＳ Ｐゴシック" charset="0"/>
              </a:rPr>
              <a:t>”).</a:t>
            </a:r>
          </a:p>
          <a:p>
            <a:r>
              <a:rPr lang="en-US" sz="1200" kern="1200" dirty="0" smtClean="0">
                <a:solidFill>
                  <a:schemeClr val="tx1"/>
                </a:solidFill>
                <a:effectLst/>
                <a:latin typeface="Arial" charset="0"/>
                <a:ea typeface="ＭＳ Ｐゴシック" charset="0"/>
                <a:cs typeface="ＭＳ Ｐゴシック" charset="0"/>
              </a:rPr>
              <a:t> </a:t>
            </a:r>
          </a:p>
          <a:p>
            <a:pPr lvl="0"/>
            <a:r>
              <a:rPr lang="en-US" sz="1200" kern="1200" dirty="0" smtClean="0">
                <a:solidFill>
                  <a:schemeClr val="tx1"/>
                </a:solidFill>
                <a:effectLst/>
                <a:latin typeface="Arial" charset="0"/>
                <a:ea typeface="ＭＳ Ｐゴシック" charset="0"/>
                <a:cs typeface="ＭＳ Ｐゴシック" charset="0"/>
              </a:rPr>
              <a:t>3. Ask participants where the light on the Moon comes from [the Sun]</a:t>
            </a:r>
          </a:p>
          <a:p>
            <a:r>
              <a:rPr lang="en-US" sz="1200" kern="1200" dirty="0" smtClean="0">
                <a:solidFill>
                  <a:schemeClr val="tx1"/>
                </a:solidFill>
                <a:effectLst/>
                <a:latin typeface="Arial" charset="0"/>
                <a:ea typeface="ＭＳ Ｐゴシック" charset="0"/>
                <a:cs typeface="ＭＳ Ｐゴシック" charset="0"/>
              </a:rPr>
              <a:t>  </a:t>
            </a:r>
          </a:p>
          <a:p>
            <a:pPr lvl="0"/>
            <a:r>
              <a:rPr lang="en-US" sz="1200" kern="1200" dirty="0" smtClean="0">
                <a:solidFill>
                  <a:schemeClr val="tx1"/>
                </a:solidFill>
                <a:effectLst/>
                <a:latin typeface="Arial" charset="0"/>
                <a:ea typeface="ＭＳ Ｐゴシック" charset="0"/>
                <a:cs typeface="ＭＳ Ｐゴシック" charset="0"/>
              </a:rPr>
              <a:t>4. Have them stand facing the Sun/lamp at “noon” and hold up the Moon between them/Earth and the Sun.  What do they see?  [New Moon or No Moon or a dark moon]</a:t>
            </a:r>
          </a:p>
          <a:p>
            <a:r>
              <a:rPr lang="en-US" sz="1200" kern="1200" dirty="0" smtClean="0">
                <a:solidFill>
                  <a:schemeClr val="tx1"/>
                </a:solidFill>
                <a:effectLst/>
                <a:latin typeface="Arial" charset="0"/>
                <a:ea typeface="ＭＳ Ｐゴシック" charset="0"/>
                <a:cs typeface="ＭＳ Ｐゴシック" charset="0"/>
              </a:rPr>
              <a:t> </a:t>
            </a:r>
          </a:p>
          <a:p>
            <a:pPr lvl="0"/>
            <a:r>
              <a:rPr lang="en-US" sz="1200" kern="1200" dirty="0" smtClean="0">
                <a:solidFill>
                  <a:schemeClr val="tx1"/>
                </a:solidFill>
                <a:effectLst/>
                <a:latin typeface="Arial" charset="0"/>
                <a:ea typeface="ＭＳ Ｐゴシック" charset="0"/>
                <a:cs typeface="ＭＳ Ｐゴシック" charset="0"/>
              </a:rPr>
              <a:t>5. Have them stand at midnight, with the Moon opposite the Sun.  Make sure people hold their Moon high enough for it to catch the light.  What do they see?  [Full Moon] </a:t>
            </a:r>
          </a:p>
          <a:p>
            <a:r>
              <a:rPr lang="en-US" sz="1200" kern="1200" dirty="0" smtClean="0">
                <a:solidFill>
                  <a:schemeClr val="tx1"/>
                </a:solidFill>
                <a:effectLst/>
                <a:latin typeface="Arial" charset="0"/>
                <a:ea typeface="ＭＳ Ｐゴシック" charset="0"/>
                <a:cs typeface="ＭＳ Ｐゴシック" charset="0"/>
              </a:rPr>
              <a:t> </a:t>
            </a:r>
          </a:p>
          <a:p>
            <a:pPr lvl="0"/>
            <a:r>
              <a:rPr lang="en-US" sz="1200" kern="1200" dirty="0" smtClean="0">
                <a:solidFill>
                  <a:schemeClr val="tx1"/>
                </a:solidFill>
                <a:effectLst/>
                <a:latin typeface="Arial" charset="0"/>
                <a:ea typeface="ＭＳ Ｐゴシック" charset="0"/>
                <a:cs typeface="ＭＳ Ｐゴシック" charset="0"/>
              </a:rPr>
              <a:t>6. Go back to noon (New/No Moon) and move their Moon a bit to the left.  What do they see?  [small, waxing crescent ]</a:t>
            </a:r>
          </a:p>
          <a:p>
            <a:r>
              <a:rPr lang="en-US" sz="1200" kern="1200" dirty="0" smtClean="0">
                <a:solidFill>
                  <a:schemeClr val="tx1"/>
                </a:solidFill>
                <a:effectLst/>
                <a:latin typeface="Arial" charset="0"/>
                <a:ea typeface="ＭＳ Ｐゴシック" charset="0"/>
                <a:cs typeface="ＭＳ Ｐゴシック" charset="0"/>
              </a:rPr>
              <a:t> </a:t>
            </a:r>
          </a:p>
          <a:p>
            <a:pPr lvl="0"/>
            <a:r>
              <a:rPr lang="en-US" sz="1200" kern="1200" dirty="0" smtClean="0">
                <a:solidFill>
                  <a:schemeClr val="tx1"/>
                </a:solidFill>
                <a:effectLst/>
                <a:latin typeface="Arial" charset="0"/>
                <a:ea typeface="ＭＳ Ｐゴシック" charset="0"/>
                <a:cs typeface="ＭＳ Ｐゴシック" charset="0"/>
              </a:rPr>
              <a:t>7. Continue moving the Moon leftward to 1</a:t>
            </a:r>
            <a:r>
              <a:rPr lang="en-US" sz="1200" kern="1200" baseline="30000" dirty="0" smtClean="0">
                <a:solidFill>
                  <a:schemeClr val="tx1"/>
                </a:solidFill>
                <a:effectLst/>
                <a:latin typeface="Arial" charset="0"/>
                <a:ea typeface="ＭＳ Ｐゴシック" charset="0"/>
                <a:cs typeface="ＭＳ Ｐゴシック" charset="0"/>
              </a:rPr>
              <a:t>st</a:t>
            </a:r>
            <a:r>
              <a:rPr lang="en-US" sz="1200" kern="1200" dirty="0" smtClean="0">
                <a:solidFill>
                  <a:schemeClr val="tx1"/>
                </a:solidFill>
                <a:effectLst/>
                <a:latin typeface="Arial" charset="0"/>
                <a:ea typeface="ＭＳ Ｐゴシック" charset="0"/>
                <a:cs typeface="ＭＳ Ｐゴシック" charset="0"/>
              </a:rPr>
              <a:t> quarter, waxing gibbous, full, waning gibbous, last quarter, and back to new.   Give participants time to experiment with their Moons.</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Remind them that, all this time, their head/Earth is spinning through about ~29 day-night cycles during the time it takes for one month/</a:t>
            </a:r>
            <a:r>
              <a:rPr lang="en-US" sz="1200" i="1" kern="1200" dirty="0" err="1" smtClean="0">
                <a:solidFill>
                  <a:schemeClr val="tx1"/>
                </a:solidFill>
                <a:effectLst/>
                <a:latin typeface="Arial" charset="0"/>
                <a:ea typeface="ＭＳ Ｐゴシック" charset="0"/>
                <a:cs typeface="ＭＳ Ｐゴシック" charset="0"/>
              </a:rPr>
              <a:t>moonth</a:t>
            </a:r>
            <a:r>
              <a:rPr lang="en-US" sz="1200" kern="1200" dirty="0" smtClean="0">
                <a:solidFill>
                  <a:schemeClr val="tx1"/>
                </a:solidFill>
                <a:effectLst/>
                <a:latin typeface="Arial" charset="0"/>
                <a:ea typeface="ＭＳ Ｐゴシック" charset="0"/>
                <a:cs typeface="ＭＳ Ｐゴシック" charset="0"/>
              </a:rPr>
              <a:t> to go by.</a:t>
            </a:r>
          </a:p>
          <a:p>
            <a:r>
              <a:rPr lang="en-US" sz="1200" kern="1200" dirty="0" smtClean="0">
                <a:solidFill>
                  <a:schemeClr val="tx1"/>
                </a:solidFill>
                <a:effectLst/>
                <a:latin typeface="Arial" charset="0"/>
                <a:ea typeface="ＭＳ Ｐゴシック" charset="0"/>
                <a:cs typeface="ＭＳ Ｐゴシック" charset="0"/>
              </a:rPr>
              <a:t> </a:t>
            </a:r>
          </a:p>
          <a:p>
            <a:pPr lvl="0"/>
            <a:r>
              <a:rPr lang="en-US" sz="1200" kern="1200" dirty="0" smtClean="0">
                <a:solidFill>
                  <a:schemeClr val="tx1"/>
                </a:solidFill>
                <a:effectLst/>
                <a:latin typeface="Arial" charset="0"/>
                <a:ea typeface="ＭＳ Ｐゴシック" charset="0"/>
                <a:cs typeface="ＭＳ Ｐゴシック" charset="0"/>
              </a:rPr>
              <a:t>8. Have participants figure out </a:t>
            </a:r>
            <a:r>
              <a:rPr lang="en-US" sz="1200" i="1" kern="1200" dirty="0" smtClean="0">
                <a:solidFill>
                  <a:schemeClr val="tx1"/>
                </a:solidFill>
                <a:effectLst/>
                <a:latin typeface="Arial" charset="0"/>
                <a:ea typeface="ＭＳ Ｐゴシック" charset="0"/>
                <a:cs typeface="ＭＳ Ｐゴシック" charset="0"/>
              </a:rPr>
              <a:t>roughly</a:t>
            </a:r>
            <a:r>
              <a:rPr lang="en-US" sz="1200" kern="1200" dirty="0" smtClean="0">
                <a:solidFill>
                  <a:schemeClr val="tx1"/>
                </a:solidFill>
                <a:effectLst/>
                <a:latin typeface="Arial" charset="0"/>
                <a:ea typeface="ＭＳ Ｐゴシック" charset="0"/>
                <a:cs typeface="ＭＳ Ｐゴシック" charset="0"/>
              </a:rPr>
              <a:t> what time of day the New Moon rises. [sunrise]</a:t>
            </a:r>
          </a:p>
          <a:p>
            <a:pPr lvl="0"/>
            <a:r>
              <a:rPr lang="en-US" sz="1200" kern="1200" dirty="0" smtClean="0">
                <a:solidFill>
                  <a:schemeClr val="tx1"/>
                </a:solidFill>
                <a:effectLst/>
                <a:latin typeface="Arial" charset="0"/>
                <a:ea typeface="ＭＳ Ｐゴシック" charset="0"/>
                <a:cs typeface="ＭＳ Ｐゴシック" charset="0"/>
              </a:rPr>
              <a:t>9. What time of day does the Full Moon rise? [sunset]</a:t>
            </a:r>
          </a:p>
          <a:p>
            <a:pPr algn="r"/>
            <a:r>
              <a:rPr lang="en-US" sz="1200" kern="1200" dirty="0" smtClean="0">
                <a:solidFill>
                  <a:schemeClr val="tx1"/>
                </a:solidFill>
                <a:effectLst/>
                <a:latin typeface="Arial" charset="0"/>
                <a:ea typeface="ＭＳ Ｐゴシック" charset="0"/>
                <a:cs typeface="ＭＳ Ｐゴシック" charset="0"/>
              </a:rPr>
              <a:t> </a:t>
            </a:r>
          </a:p>
          <a:p>
            <a:pPr lvl="0"/>
            <a:r>
              <a:rPr lang="en-US" sz="1200" kern="1200" dirty="0" smtClean="0">
                <a:solidFill>
                  <a:schemeClr val="tx1"/>
                </a:solidFill>
                <a:effectLst/>
                <a:latin typeface="Arial" charset="0"/>
                <a:ea typeface="ＭＳ Ｐゴシック" charset="0"/>
                <a:cs typeface="ＭＳ Ｐゴシック" charset="0"/>
              </a:rPr>
              <a:t>10. What time of day do 1</a:t>
            </a:r>
            <a:r>
              <a:rPr lang="en-US" sz="1200" kern="1200" baseline="30000" dirty="0" smtClean="0">
                <a:solidFill>
                  <a:schemeClr val="tx1"/>
                </a:solidFill>
                <a:effectLst/>
                <a:latin typeface="Arial" charset="0"/>
                <a:ea typeface="ＭＳ Ｐゴシック" charset="0"/>
                <a:cs typeface="ＭＳ Ｐゴシック" charset="0"/>
              </a:rPr>
              <a:t>st</a:t>
            </a:r>
            <a:r>
              <a:rPr lang="en-US" sz="1200" kern="1200" dirty="0" smtClean="0">
                <a:solidFill>
                  <a:schemeClr val="tx1"/>
                </a:solidFill>
                <a:effectLst/>
                <a:latin typeface="Arial" charset="0"/>
                <a:ea typeface="ＭＳ Ｐゴシック" charset="0"/>
                <a:cs typeface="ＭＳ Ｐゴシック" charset="0"/>
              </a:rPr>
              <a:t> quarter and last quarter rise?  [1</a:t>
            </a:r>
            <a:r>
              <a:rPr lang="en-US" sz="1200" kern="1200" baseline="30000" dirty="0" smtClean="0">
                <a:solidFill>
                  <a:schemeClr val="tx1"/>
                </a:solidFill>
                <a:effectLst/>
                <a:latin typeface="Arial" charset="0"/>
                <a:ea typeface="ＭＳ Ｐゴシック" charset="0"/>
                <a:cs typeface="ＭＳ Ｐゴシック" charset="0"/>
              </a:rPr>
              <a:t>st</a:t>
            </a:r>
            <a:r>
              <a:rPr lang="en-US" sz="1200" kern="1200" dirty="0" smtClean="0">
                <a:solidFill>
                  <a:schemeClr val="tx1"/>
                </a:solidFill>
                <a:effectLst/>
                <a:latin typeface="Arial" charset="0"/>
                <a:ea typeface="ＭＳ Ｐゴシック" charset="0"/>
                <a:cs typeface="ＭＳ Ｐゴシック" charset="0"/>
              </a:rPr>
              <a:t> quarter=noon, last quarter=midnight)</a:t>
            </a:r>
          </a:p>
          <a:p>
            <a:r>
              <a:rPr lang="en-US" sz="1200" kern="1200" dirty="0" smtClean="0">
                <a:solidFill>
                  <a:schemeClr val="tx1"/>
                </a:solidFill>
                <a:effectLst/>
                <a:latin typeface="Arial" charset="0"/>
                <a:ea typeface="ＭＳ Ｐゴシック" charset="0"/>
                <a:cs typeface="ＭＳ Ｐゴシック" charset="0"/>
              </a:rPr>
              <a:t> </a:t>
            </a:r>
          </a:p>
          <a:p>
            <a:pPr lvl="0"/>
            <a:r>
              <a:rPr lang="en-US" sz="1200" kern="1200" dirty="0" smtClean="0">
                <a:solidFill>
                  <a:schemeClr val="tx1"/>
                </a:solidFill>
                <a:effectLst/>
                <a:latin typeface="Arial" charset="0"/>
                <a:ea typeface="ＭＳ Ｐゴシック" charset="0"/>
                <a:cs typeface="ＭＳ Ｐゴシック" charset="0"/>
              </a:rPr>
              <a:t>11. What percentage of time is the Moon up during the day?  [roughly half the time]</a:t>
            </a:r>
          </a:p>
          <a:p>
            <a:r>
              <a:rPr lang="en-US" sz="1200" kern="1200" dirty="0" smtClean="0">
                <a:solidFill>
                  <a:schemeClr val="tx1"/>
                </a:solidFill>
                <a:effectLst/>
                <a:latin typeface="Arial" charset="0"/>
                <a:ea typeface="ＭＳ Ｐゴシック" charset="0"/>
                <a:cs typeface="ＭＳ Ｐゴシック" charset="0"/>
              </a:rPr>
              <a:t> </a:t>
            </a:r>
          </a:p>
          <a:p>
            <a:pPr lvl="0"/>
            <a:r>
              <a:rPr lang="en-US" sz="1200" kern="1200" dirty="0" smtClean="0">
                <a:solidFill>
                  <a:schemeClr val="tx1"/>
                </a:solidFill>
                <a:effectLst/>
                <a:latin typeface="Arial" charset="0"/>
                <a:ea typeface="ＭＳ Ｐゴシック" charset="0"/>
                <a:cs typeface="ＭＳ Ｐゴシック" charset="0"/>
              </a:rPr>
              <a:t>12. Ask them if all people on Earth see the same phase of the Moon on any given day?  [yes]</a:t>
            </a:r>
          </a:p>
          <a:p>
            <a:r>
              <a:rPr lang="en-US" sz="1200" kern="1200" dirty="0" smtClean="0">
                <a:solidFill>
                  <a:schemeClr val="tx1"/>
                </a:solidFill>
                <a:effectLst/>
                <a:latin typeface="Arial" charset="0"/>
                <a:ea typeface="ＭＳ Ｐゴシック" charset="0"/>
                <a:cs typeface="ＭＳ Ｐゴシック" charset="0"/>
              </a:rPr>
              <a:t> </a:t>
            </a:r>
          </a:p>
          <a:p>
            <a:pPr lvl="0"/>
            <a:r>
              <a:rPr lang="en-US" sz="1200" kern="1200" dirty="0" smtClean="0">
                <a:solidFill>
                  <a:schemeClr val="tx1"/>
                </a:solidFill>
                <a:effectLst/>
                <a:latin typeface="Arial" charset="0"/>
                <a:ea typeface="ＭＳ Ｐゴシック" charset="0"/>
                <a:cs typeface="ＭＳ Ｐゴシック" charset="0"/>
              </a:rPr>
              <a:t>13. Do the people in the southern hemisphere see the Moon in the same way as the northern hemisphere [yes, except that it is “upside down”]</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Allow participants to experiment with all these concepts.  Encourage questions and discussions with neighbors.</a:t>
            </a:r>
          </a:p>
          <a:p>
            <a:endParaRPr lang="en-US" sz="1200" kern="1200" dirty="0" smtClean="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358DD144-2E50-2D41-BE52-1D3C01DB63A6}" type="slidenum">
              <a:rPr lang="en-US" smtClean="0"/>
              <a:pPr>
                <a:defRPr/>
              </a:pPr>
              <a:t>16</a:t>
            </a:fld>
            <a:endParaRPr lang="en-US"/>
          </a:p>
        </p:txBody>
      </p:sp>
    </p:spTree>
    <p:extLst>
      <p:ext uri="{BB962C8B-B14F-4D97-AF65-F5344CB8AC3E}">
        <p14:creationId xmlns:p14="http://schemas.microsoft.com/office/powerpoint/2010/main" val="1524646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Arial" charset="0"/>
                <a:ea typeface="ＭＳ Ｐゴシック" charset="0"/>
                <a:cs typeface="ＭＳ Ｐゴシック" charset="0"/>
              </a:rPr>
              <a:t>Modeling Eclipses Activity</a:t>
            </a:r>
            <a:endParaRPr lang="en-US" sz="1200" b="1"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Once participants are comfortable with moon phases, tell them they are now going to model eclipses.</a:t>
            </a:r>
          </a:p>
          <a:p>
            <a:r>
              <a:rPr lang="en-US" sz="1200" kern="1200" dirty="0" smtClean="0">
                <a:solidFill>
                  <a:schemeClr val="tx1"/>
                </a:solidFill>
                <a:effectLst/>
                <a:latin typeface="Arial" charset="0"/>
                <a:ea typeface="ＭＳ Ｐゴシック" charset="0"/>
                <a:cs typeface="ＭＳ Ｐゴシック" charset="0"/>
              </a:rPr>
              <a:t> </a:t>
            </a:r>
          </a:p>
          <a:p>
            <a:pPr lvl="0"/>
            <a:r>
              <a:rPr lang="en-US" sz="1200" kern="1200" dirty="0" smtClean="0">
                <a:solidFill>
                  <a:schemeClr val="tx1"/>
                </a:solidFill>
                <a:effectLst/>
                <a:latin typeface="Arial" charset="0"/>
                <a:ea typeface="ＭＳ Ｐゴシック" charset="0"/>
                <a:cs typeface="ＭＳ Ｐゴシック" charset="0"/>
              </a:rPr>
              <a:t>Have participants model a solar eclipse by placing the Moon, at noon, between the Earth &amp; Sun.  In what phase is the Moon? [new]</a:t>
            </a:r>
          </a:p>
          <a:p>
            <a:pPr lvl="0"/>
            <a:r>
              <a:rPr lang="en-US" sz="1200" kern="1200" dirty="0" smtClean="0">
                <a:solidFill>
                  <a:schemeClr val="tx1"/>
                </a:solidFill>
                <a:effectLst/>
                <a:latin typeface="Arial" charset="0"/>
                <a:ea typeface="ＭＳ Ｐゴシック" charset="0"/>
                <a:cs typeface="ＭＳ Ｐゴシック" charset="0"/>
              </a:rPr>
              <a:t>Model a lunar eclipse by placing the Earth between the Moon and Sun at midnight.  In what phase is the Moon? [full]</a:t>
            </a:r>
          </a:p>
          <a:p>
            <a:pPr lvl="0"/>
            <a:r>
              <a:rPr lang="en-US" sz="1200" kern="1200" dirty="0" smtClean="0">
                <a:solidFill>
                  <a:schemeClr val="tx1"/>
                </a:solidFill>
                <a:effectLst/>
                <a:latin typeface="Arial" charset="0"/>
                <a:ea typeface="ＭＳ Ｐゴシック" charset="0"/>
                <a:cs typeface="ＭＳ Ｐゴシック" charset="0"/>
              </a:rPr>
              <a:t>How many people on Earth can see a total solar eclipse?  Refer to the small shadow that falls on peoples’ faces.  [Only a few can see the total solar eclipse.]</a:t>
            </a:r>
          </a:p>
          <a:p>
            <a:pPr lvl="0"/>
            <a:r>
              <a:rPr lang="en-US" sz="1200" kern="1200" dirty="0" smtClean="0">
                <a:solidFill>
                  <a:schemeClr val="tx1"/>
                </a:solidFill>
                <a:effectLst/>
                <a:latin typeface="Arial" charset="0"/>
                <a:ea typeface="ＭＳ Ｐゴシック" charset="0"/>
                <a:cs typeface="ＭＳ Ｐゴシック" charset="0"/>
              </a:rPr>
              <a:t>How many people can see a total lunar eclipse?  [everyone on the night side]</a:t>
            </a:r>
          </a:p>
          <a:p>
            <a:pPr lvl="0"/>
            <a:r>
              <a:rPr lang="en-US" sz="1200" kern="1200" dirty="0" smtClean="0">
                <a:solidFill>
                  <a:schemeClr val="tx1"/>
                </a:solidFill>
                <a:effectLst/>
                <a:latin typeface="Arial" charset="0"/>
                <a:ea typeface="ＭＳ Ｐゴシック" charset="0"/>
                <a:cs typeface="ＭＳ Ｐゴシック" charset="0"/>
              </a:rPr>
              <a:t>Why don’t we have solar eclipses and lunar eclipses every month?  [the Moon’s orbit is tilted so it rarely falls exactly in line with the Sun] </a:t>
            </a:r>
          </a:p>
          <a:p>
            <a:pPr lvl="0"/>
            <a:r>
              <a:rPr lang="en-US" sz="1200" kern="1200" dirty="0" smtClean="0">
                <a:solidFill>
                  <a:schemeClr val="tx1"/>
                </a:solidFill>
                <a:effectLst/>
                <a:latin typeface="Arial" charset="0"/>
                <a:ea typeface="ＭＳ Ｐゴシック" charset="0"/>
                <a:cs typeface="ＭＳ Ｐゴシック" charset="0"/>
              </a:rPr>
              <a:t>During a solar eclipse, what color is the corona?  Refer to the image above. [white, assuming your light bulb is white].  Hence what color is the Sun? [white – see </a:t>
            </a:r>
            <a:r>
              <a:rPr lang="en-US" sz="1200" u="sng" kern="1200" dirty="0" smtClean="0">
                <a:solidFill>
                  <a:schemeClr val="tx1"/>
                </a:solidFill>
                <a:effectLst/>
                <a:latin typeface="Arial" charset="0"/>
                <a:ea typeface="ＭＳ Ｐゴシック" charset="0"/>
                <a:cs typeface="ＭＳ Ｐゴシック" charset="0"/>
                <a:hlinkClick r:id="rId3"/>
              </a:rPr>
              <a:t>http://solar-center.stanford.edu/activities/SunColor/</a:t>
            </a:r>
            <a:r>
              <a:rPr lang="en-US" sz="1200" kern="1200" dirty="0" smtClean="0">
                <a:solidFill>
                  <a:schemeClr val="tx1"/>
                </a:solidFill>
                <a:effectLst/>
                <a:latin typeface="Arial" charset="0"/>
                <a:ea typeface="ＭＳ Ｐゴシック" charset="0"/>
                <a:cs typeface="ＭＳ Ｐゴシック" charset="0"/>
              </a:rPr>
              <a:t>]</a:t>
            </a:r>
          </a:p>
          <a:p>
            <a:pPr lvl="0"/>
            <a:r>
              <a:rPr lang="en-US" sz="1200" kern="1200" dirty="0" smtClean="0">
                <a:solidFill>
                  <a:schemeClr val="tx1"/>
                </a:solidFill>
                <a:effectLst/>
                <a:latin typeface="Arial" charset="0"/>
                <a:ea typeface="ＭＳ Ｐゴシック" charset="0"/>
                <a:cs typeface="ＭＳ Ｐゴシック" charset="0"/>
              </a:rPr>
              <a:t>During a lunar eclipse, the Moon is often reddish.  Again, refer to the picture above. Do your participants know why?  [light is scattered through the Earth’s atmosphere and only the long red &amp; orange waves get through to illuminate the Moon – see </a:t>
            </a:r>
          </a:p>
          <a:p>
            <a:r>
              <a:rPr lang="en-US" sz="1200" u="sng" kern="1200" dirty="0" smtClean="0">
                <a:solidFill>
                  <a:schemeClr val="tx1"/>
                </a:solidFill>
                <a:effectLst/>
                <a:latin typeface="Arial" charset="0"/>
                <a:ea typeface="ＭＳ Ｐゴシック" charset="0"/>
                <a:cs typeface="ＭＳ Ｐゴシック" charset="0"/>
                <a:hlinkClick r:id="rId4"/>
              </a:rPr>
              <a:t>http://solar-center.stanford.edu/activities/SunColor/What-Color-is-the-Sun.pdf</a:t>
            </a:r>
            <a:r>
              <a:rPr lang="en-US" sz="1200" kern="1200" dirty="0" smtClean="0">
                <a:solidFill>
                  <a:schemeClr val="tx1"/>
                </a:solidFill>
                <a:effectLst/>
                <a:latin typeface="Arial" charset="0"/>
                <a:ea typeface="ＭＳ Ｐゴシック" charset="0"/>
                <a:cs typeface="ＭＳ Ｐゴシック" charset="0"/>
              </a:rPr>
              <a:t>]</a:t>
            </a:r>
          </a:p>
          <a:p>
            <a:r>
              <a:rPr lang="en-US" sz="1200" kern="1200" dirty="0" smtClean="0">
                <a:solidFill>
                  <a:schemeClr val="tx1"/>
                </a:solidFill>
                <a:effectLst/>
                <a:latin typeface="Arial" charset="0"/>
                <a:ea typeface="ＭＳ Ｐゴシック" charset="0"/>
                <a:cs typeface="ＭＳ Ｐゴシック" charset="0"/>
              </a:rPr>
              <a:t> </a:t>
            </a:r>
          </a:p>
          <a:p>
            <a:r>
              <a:rPr lang="en-US" sz="1200" i="1" kern="1200" dirty="0" smtClean="0">
                <a:solidFill>
                  <a:schemeClr val="tx1"/>
                </a:solidFill>
                <a:effectLst/>
                <a:latin typeface="Arial" charset="0"/>
                <a:ea typeface="ＭＳ Ｐゴシック" charset="0"/>
                <a:cs typeface="ＭＳ Ｐゴシック" charset="0"/>
              </a:rPr>
              <a:t>Image credit: Solar Eclipse Seen in Baja California This photo mosaic shows a view of the sun from Baja California during an eclipse on July 11, 1991, with the moon sliding in front of the Sun.  Visit </a:t>
            </a:r>
            <a:r>
              <a:rPr lang="en-US" sz="1200" i="1" u="sng" kern="1200" dirty="0" smtClean="0">
                <a:solidFill>
                  <a:schemeClr val="tx1"/>
                </a:solidFill>
                <a:effectLst/>
                <a:latin typeface="Arial" charset="0"/>
                <a:ea typeface="ＭＳ Ｐゴシック" charset="0"/>
                <a:cs typeface="ＭＳ Ｐゴシック" charset="0"/>
              </a:rPr>
              <a:t>http://</a:t>
            </a:r>
            <a:r>
              <a:rPr lang="en-US" sz="1200" i="1" u="sng" kern="1200" dirty="0" err="1" smtClean="0">
                <a:solidFill>
                  <a:schemeClr val="tx1"/>
                </a:solidFill>
                <a:effectLst/>
                <a:latin typeface="Arial" charset="0"/>
                <a:ea typeface="ＭＳ Ｐゴシック" charset="0"/>
                <a:cs typeface="ＭＳ Ｐゴシック" charset="0"/>
              </a:rPr>
              <a:t>laps.noaa.gov</a:t>
            </a:r>
            <a:r>
              <a:rPr lang="en-US" sz="1200" i="1" u="sng" kern="1200" dirty="0" smtClean="0">
                <a:solidFill>
                  <a:schemeClr val="tx1"/>
                </a:solidFill>
                <a:effectLst/>
                <a:latin typeface="Arial" charset="0"/>
                <a:ea typeface="ＭＳ Ｐゴシック" charset="0"/>
                <a:cs typeface="ＭＳ Ｐゴシック" charset="0"/>
              </a:rPr>
              <a:t>/</a:t>
            </a:r>
            <a:r>
              <a:rPr lang="en-US" sz="1200" i="1" u="sng" kern="1200" dirty="0" err="1" smtClean="0">
                <a:solidFill>
                  <a:schemeClr val="tx1"/>
                </a:solidFill>
                <a:effectLst/>
                <a:latin typeface="Arial" charset="0"/>
                <a:ea typeface="ＭＳ Ｐゴシック" charset="0"/>
                <a:cs typeface="ＭＳ Ｐゴシック" charset="0"/>
              </a:rPr>
              <a:t>albers</a:t>
            </a:r>
            <a:r>
              <a:rPr lang="en-US" sz="1200" i="1" u="sng" kern="1200" dirty="0" smtClean="0">
                <a:solidFill>
                  <a:schemeClr val="tx1"/>
                </a:solidFill>
                <a:effectLst/>
                <a:latin typeface="Arial" charset="0"/>
                <a:ea typeface="ＭＳ Ｐゴシック" charset="0"/>
                <a:cs typeface="ＭＳ Ｐゴシック" charset="0"/>
              </a:rPr>
              <a:t>/</a:t>
            </a:r>
            <a:r>
              <a:rPr lang="en-US" sz="1200" i="1" u="sng" kern="1200" dirty="0" err="1" smtClean="0">
                <a:solidFill>
                  <a:schemeClr val="tx1"/>
                </a:solidFill>
                <a:effectLst/>
                <a:latin typeface="Arial" charset="0"/>
                <a:ea typeface="ＭＳ Ｐゴシック" charset="0"/>
                <a:cs typeface="ＭＳ Ｐゴシック" charset="0"/>
              </a:rPr>
              <a:t>onepage.html</a:t>
            </a:r>
            <a:r>
              <a:rPr lang="en-US" sz="1200" i="1" kern="1200" dirty="0" smtClean="0">
                <a:solidFill>
                  <a:schemeClr val="tx1"/>
                </a:solidFill>
                <a:effectLst/>
                <a:latin typeface="Arial" charset="0"/>
                <a:ea typeface="ＭＳ Ｐゴシック" charset="0"/>
                <a:cs typeface="ＭＳ Ｐゴシック" charset="0"/>
              </a:rPr>
              <a:t> for more information on this image. Steve Albers, Boulder, CO; Dennis </a:t>
            </a:r>
            <a:r>
              <a:rPr lang="en-US" sz="1200" i="1" kern="1200" dirty="0" err="1" smtClean="0">
                <a:solidFill>
                  <a:schemeClr val="tx1"/>
                </a:solidFill>
                <a:effectLst/>
                <a:latin typeface="Arial" charset="0"/>
                <a:ea typeface="ＭＳ Ｐゴシック" charset="0"/>
                <a:cs typeface="ＭＳ Ｐゴシック" charset="0"/>
              </a:rPr>
              <a:t>DiCicco</a:t>
            </a:r>
            <a:r>
              <a:rPr lang="en-US" sz="1200" i="1" kern="1200" dirty="0" smtClean="0">
                <a:solidFill>
                  <a:schemeClr val="tx1"/>
                </a:solidFill>
                <a:effectLst/>
                <a:latin typeface="Arial" charset="0"/>
                <a:ea typeface="ＭＳ Ｐゴシック" charset="0"/>
                <a:cs typeface="ＭＳ Ｐゴシック" charset="0"/>
              </a:rPr>
              <a:t>, Sky and Telescope; Gary Emerson, E. E. Barnard Observatory  Lunar eclipse:  HERIBERT PROEPPER / ASSOCIATED PRESS FILE </a:t>
            </a:r>
            <a:endParaRPr lang="en-US" sz="1200" kern="1200" dirty="0" smtClean="0">
              <a:solidFill>
                <a:schemeClr val="tx1"/>
              </a:solidFill>
              <a:effectLst/>
              <a:latin typeface="Arial" charset="0"/>
              <a:ea typeface="ＭＳ Ｐゴシック" charset="0"/>
              <a:cs typeface="ＭＳ Ｐゴシック" charset="0"/>
            </a:endParaRPr>
          </a:p>
          <a:p>
            <a:endParaRPr lang="en-US" sz="1200" kern="1200" dirty="0" smtClean="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358DD144-2E50-2D41-BE52-1D3C01DB63A6}" type="slidenum">
              <a:rPr lang="en-US" smtClean="0"/>
              <a:pPr>
                <a:defRPr/>
              </a:pPr>
              <a:t>17</a:t>
            </a:fld>
            <a:endParaRPr lang="en-US"/>
          </a:p>
        </p:txBody>
      </p:sp>
    </p:spTree>
    <p:extLst>
      <p:ext uri="{BB962C8B-B14F-4D97-AF65-F5344CB8AC3E}">
        <p14:creationId xmlns:p14="http://schemas.microsoft.com/office/powerpoint/2010/main" val="3995730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After allowing  time for participants to experiment with moon phases and eclipses, encourage them to report findings and ask more questions.</a:t>
            </a:r>
          </a:p>
          <a:p>
            <a:r>
              <a:rPr lang="en-US" sz="1200" kern="1200" dirty="0" smtClean="0">
                <a:solidFill>
                  <a:schemeClr val="tx1"/>
                </a:solidFill>
                <a:effectLst/>
                <a:latin typeface="Arial" charset="0"/>
                <a:ea typeface="ＭＳ Ｐゴシック" charset="0"/>
                <a:cs typeface="ＭＳ Ｐゴシック" charset="0"/>
              </a:rPr>
              <a:t> </a:t>
            </a:r>
          </a:p>
          <a:p>
            <a:r>
              <a:rPr lang="en-US" sz="1200" i="1" kern="1200" dirty="0" smtClean="0">
                <a:solidFill>
                  <a:schemeClr val="tx1"/>
                </a:solidFill>
                <a:effectLst/>
                <a:latin typeface="Arial" charset="0"/>
                <a:ea typeface="ＭＳ Ｐゴシック" charset="0"/>
                <a:cs typeface="ＭＳ Ｐゴシック" charset="0"/>
              </a:rPr>
              <a:t>Image credit:  NASA</a:t>
            </a:r>
            <a:endParaRPr lang="en-US" sz="1200" kern="1200" dirty="0" smtClean="0">
              <a:solidFill>
                <a:schemeClr val="tx1"/>
              </a:solidFill>
              <a:effectLst/>
              <a:latin typeface="Arial" charset="0"/>
              <a:ea typeface="ＭＳ Ｐゴシック" charset="0"/>
              <a:cs typeface="ＭＳ Ｐゴシック" charset="0"/>
            </a:endParaRPr>
          </a:p>
          <a:p>
            <a:endParaRPr lang="en-US" sz="1200" kern="1200" dirty="0" smtClean="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6399EA8E-0900-834D-95C6-3E46EC4621F8}"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Arial" charset="0"/>
                <a:ea typeface="ＭＳ Ｐゴシック" charset="0"/>
                <a:cs typeface="ＭＳ Ｐゴシック" charset="0"/>
              </a:rPr>
              <a:t>Ordering Moon Phases Activity</a:t>
            </a:r>
            <a:endParaRPr lang="en-US" sz="1200" b="1" kern="1200" dirty="0" smtClean="0">
              <a:solidFill>
                <a:schemeClr val="tx1"/>
              </a:solidFill>
              <a:effectLst/>
              <a:latin typeface="Arial" charset="0"/>
              <a:ea typeface="ＭＳ Ｐゴシック" charset="0"/>
              <a:cs typeface="ＭＳ Ｐゴシック" charset="0"/>
            </a:endParaRPr>
          </a:p>
          <a:p>
            <a:r>
              <a:rPr lang="en-US" sz="1200" b="1" kern="1200" dirty="0" smtClean="0">
                <a:solidFill>
                  <a:schemeClr val="tx1"/>
                </a:solidFill>
                <a:effectLst/>
                <a:latin typeface="Arial" charset="0"/>
                <a:ea typeface="ＭＳ Ｐゴシック" charset="0"/>
                <a:cs typeface="ＭＳ Ｐゴシック" charset="0"/>
              </a:rPr>
              <a:t>More complete procedures are described in Appendix A.</a:t>
            </a: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 </a:t>
            </a:r>
          </a:p>
          <a:p>
            <a:pPr lvl="0"/>
            <a:r>
              <a:rPr lang="en-US" sz="1200" kern="1200" dirty="0" smtClean="0">
                <a:solidFill>
                  <a:schemeClr val="tx1"/>
                </a:solidFill>
                <a:effectLst/>
                <a:latin typeface="Arial" charset="0"/>
                <a:ea typeface="ＭＳ Ｐゴシック" charset="0"/>
                <a:cs typeface="ＭＳ Ｐゴシック" charset="0"/>
              </a:rPr>
              <a:t>Divide participants into pairs.</a:t>
            </a:r>
          </a:p>
          <a:p>
            <a:r>
              <a:rPr lang="en-US" sz="1200" kern="1200" dirty="0" smtClean="0">
                <a:solidFill>
                  <a:schemeClr val="tx1"/>
                </a:solidFill>
                <a:effectLst/>
                <a:latin typeface="Arial" charset="0"/>
                <a:ea typeface="ＭＳ Ｐゴシック" charset="0"/>
                <a:cs typeface="ＭＳ Ｐゴシック" charset="0"/>
              </a:rPr>
              <a:t> </a:t>
            </a:r>
          </a:p>
          <a:p>
            <a:pPr lvl="0"/>
            <a:r>
              <a:rPr lang="en-US" sz="1200" kern="1200" dirty="0" smtClean="0">
                <a:solidFill>
                  <a:schemeClr val="tx1"/>
                </a:solidFill>
                <a:effectLst/>
                <a:latin typeface="Arial" charset="0"/>
                <a:ea typeface="ＭＳ Ｐゴシック" charset="0"/>
                <a:cs typeface="ＭＳ Ｐゴシック" charset="0"/>
              </a:rPr>
              <a:t>Copy a sheet of the Ordering Moon Phases imagery (Appendix A) for each pair. Either cut out the images beforehand, or have participants cut them out.   If you wish to reuse the imagery, laminate the sheet before you cut it.</a:t>
            </a:r>
          </a:p>
          <a:p>
            <a:r>
              <a:rPr lang="en-US" sz="1200" kern="1200" dirty="0" smtClean="0">
                <a:solidFill>
                  <a:schemeClr val="tx1"/>
                </a:solidFill>
                <a:effectLst/>
                <a:latin typeface="Arial" charset="0"/>
                <a:ea typeface="ＭＳ Ｐゴシック" charset="0"/>
                <a:cs typeface="ＭＳ Ｐゴシック" charset="0"/>
              </a:rPr>
              <a:t> </a:t>
            </a:r>
          </a:p>
          <a:p>
            <a:pPr lvl="0"/>
            <a:r>
              <a:rPr lang="en-US" sz="1200" kern="1200" dirty="0" smtClean="0">
                <a:solidFill>
                  <a:schemeClr val="tx1"/>
                </a:solidFill>
                <a:effectLst/>
                <a:latin typeface="Arial" charset="0"/>
                <a:ea typeface="ＭＳ Ｐゴシック" charset="0"/>
                <a:cs typeface="ＭＳ Ｐゴシック" charset="0"/>
              </a:rPr>
              <a:t>Ask participants to arrange the imagery in the order of the Moon phase cycle.  They may start with any phase they want. It might help if they arrange the imagery in a circle.</a:t>
            </a:r>
          </a:p>
          <a:p>
            <a:r>
              <a:rPr lang="en-US" sz="1200" kern="1200" dirty="0" smtClean="0">
                <a:solidFill>
                  <a:schemeClr val="tx1"/>
                </a:solidFill>
                <a:effectLst/>
                <a:latin typeface="Arial" charset="0"/>
                <a:ea typeface="ＭＳ Ｐゴシック" charset="0"/>
                <a:cs typeface="ＭＳ Ｐゴシック" charset="0"/>
              </a:rPr>
              <a:t> </a:t>
            </a:r>
          </a:p>
          <a:p>
            <a:pPr lvl="0"/>
            <a:r>
              <a:rPr lang="en-US" sz="1200" kern="1200" dirty="0" smtClean="0">
                <a:solidFill>
                  <a:schemeClr val="tx1"/>
                </a:solidFill>
                <a:effectLst/>
                <a:latin typeface="Arial" charset="0"/>
                <a:ea typeface="ＭＳ Ｐゴシック" charset="0"/>
                <a:cs typeface="ＭＳ Ｐゴシック" charset="0"/>
              </a:rPr>
              <a:t>Have participants discuss order with their pairs and come to a consensus.</a:t>
            </a:r>
          </a:p>
          <a:p>
            <a:r>
              <a:rPr lang="en-US" sz="1200" kern="1200" dirty="0" smtClean="0">
                <a:solidFill>
                  <a:schemeClr val="tx1"/>
                </a:solidFill>
                <a:effectLst/>
                <a:latin typeface="Arial" charset="0"/>
                <a:ea typeface="ＭＳ Ｐゴシック" charset="0"/>
                <a:cs typeface="ＭＳ Ｐゴシック" charset="0"/>
              </a:rPr>
              <a:t> </a:t>
            </a:r>
          </a:p>
          <a:p>
            <a:pPr lvl="0"/>
            <a:r>
              <a:rPr lang="en-US" sz="1200" kern="1200" dirty="0" smtClean="0">
                <a:solidFill>
                  <a:schemeClr val="tx1"/>
                </a:solidFill>
                <a:effectLst/>
                <a:latin typeface="Arial" charset="0"/>
                <a:ea typeface="ＭＳ Ｐゴシック" charset="0"/>
                <a:cs typeface="ＭＳ Ｐゴシック" charset="0"/>
              </a:rPr>
              <a:t>Have pairs report to the group.   Are there different interpretations?   Encourage discussion.</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This activity was also inspired by one originally taught by Dennis Schatz to Project Astro participants.  The full activity is described in “Astro Adventures”, a publication of the Pacific Science Center. It is also available through the Astronomical Society of the Pacific shop, as part of their </a:t>
            </a:r>
            <a:r>
              <a:rPr lang="en-US" sz="1200" i="1" kern="1200" dirty="0" smtClean="0">
                <a:solidFill>
                  <a:schemeClr val="tx1"/>
                </a:solidFill>
                <a:effectLst/>
                <a:latin typeface="Arial" charset="0"/>
                <a:ea typeface="ＭＳ Ｐゴシック" charset="0"/>
                <a:cs typeface="ＭＳ Ｐゴシック" charset="0"/>
              </a:rPr>
              <a:t>Universe at Your Fingertips</a:t>
            </a:r>
            <a:r>
              <a:rPr lang="en-US" sz="1200" kern="1200" dirty="0" smtClean="0">
                <a:solidFill>
                  <a:schemeClr val="tx1"/>
                </a:solidFill>
                <a:effectLst/>
                <a:latin typeface="Arial" charset="0"/>
                <a:ea typeface="ＭＳ Ｐゴシック" charset="0"/>
                <a:cs typeface="ＭＳ Ｐゴシック" charset="0"/>
              </a:rPr>
              <a:t> DVD.   It is highly recommended that teachers purchase these write-ups for doing the complete activities:</a:t>
            </a:r>
          </a:p>
          <a:p>
            <a:r>
              <a:rPr lang="en-US" sz="1200" kern="1200" dirty="0" smtClean="0">
                <a:solidFill>
                  <a:schemeClr val="tx1"/>
                </a:solidFill>
                <a:effectLst/>
                <a:latin typeface="Arial" charset="0"/>
                <a:ea typeface="ＭＳ Ｐゴシック" charset="0"/>
                <a:cs typeface="ＭＳ Ｐゴシック" charset="0"/>
              </a:rPr>
              <a:t> </a:t>
            </a:r>
          </a:p>
          <a:p>
            <a:r>
              <a:rPr lang="en-US" sz="1200" u="sng" kern="1200" dirty="0" smtClean="0">
                <a:solidFill>
                  <a:schemeClr val="tx1"/>
                </a:solidFill>
                <a:effectLst/>
                <a:latin typeface="Arial" charset="0"/>
                <a:ea typeface="ＭＳ Ｐゴシック" charset="0"/>
                <a:cs typeface="ＭＳ Ｐゴシック" charset="0"/>
                <a:hlinkClick r:id="rId3"/>
              </a:rPr>
              <a:t>https://www.google.com/url?sa=t&amp;rct=j&amp;q=&amp;esrc=s&amp;source=web&amp;cd=1&amp;ved=0CB4QFjAAahUKEwiTrZ3qlrvHAhVQKYgKHSDkBBM&amp;url=https%3A%2F%2Fwww.pacificsciencecenter.org%2Fwp-content%2Fuploads%2Fastro_adventures_order.pdf&amp;ei=AqDXVZOkA9DSoASgyJOYAQ&amp;usg=AFQjCNGqb_1F-qvHqt0jXCNdBpuR3uDoGA&amp;sig2=EukJnLFQIgyZB-DRn27UYA</a:t>
            </a: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and</a:t>
            </a:r>
          </a:p>
          <a:p>
            <a:r>
              <a:rPr lang="en-US" sz="1200" u="sng" kern="1200" dirty="0" smtClean="0">
                <a:solidFill>
                  <a:schemeClr val="tx1"/>
                </a:solidFill>
                <a:effectLst/>
                <a:latin typeface="Arial" charset="0"/>
                <a:ea typeface="ＭＳ Ｐゴシック" charset="0"/>
                <a:cs typeface="ＭＳ Ｐゴシック" charset="0"/>
                <a:hlinkClick r:id="rId4"/>
              </a:rPr>
              <a:t>http://www.astrosociety.org/education/the-universe-at-your-fingertips-2-0/</a:t>
            </a: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 </a:t>
            </a:r>
          </a:p>
          <a:p>
            <a:r>
              <a:rPr lang="en-US" sz="1200" i="1" kern="1200" dirty="0" smtClean="0">
                <a:solidFill>
                  <a:schemeClr val="tx1"/>
                </a:solidFill>
                <a:effectLst/>
                <a:latin typeface="Arial" charset="0"/>
                <a:ea typeface="ＭＳ Ｐゴシック" charset="0"/>
                <a:cs typeface="ＭＳ Ｐゴシック" charset="0"/>
              </a:rPr>
              <a:t>Image credits:  NASA</a:t>
            </a:r>
            <a:endParaRPr lang="en-US" sz="1200" kern="1200" dirty="0" smtClean="0">
              <a:solidFill>
                <a:schemeClr val="tx1"/>
              </a:solidFill>
              <a:effectLst/>
              <a:latin typeface="Arial" charset="0"/>
              <a:ea typeface="ＭＳ Ｐゴシック" charset="0"/>
              <a:cs typeface="ＭＳ Ｐゴシック" charset="0"/>
            </a:endParaRPr>
          </a:p>
          <a:p>
            <a:r>
              <a:rPr lang="en-US" sz="1200" i="1" kern="1200" dirty="0" smtClean="0">
                <a:solidFill>
                  <a:schemeClr val="tx1"/>
                </a:solidFill>
                <a:effectLst/>
                <a:latin typeface="Arial" charset="0"/>
                <a:ea typeface="ＭＳ Ｐゴシック" charset="0"/>
                <a:cs typeface="ＭＳ Ｐゴシック" charset="0"/>
              </a:rPr>
              <a:t/>
            </a:r>
            <a:br>
              <a:rPr lang="en-US" sz="1200" i="1" kern="1200" dirty="0" smtClean="0">
                <a:solidFill>
                  <a:schemeClr val="tx1"/>
                </a:solidFill>
                <a:effectLst/>
                <a:latin typeface="Arial" charset="0"/>
                <a:ea typeface="ＭＳ Ｐゴシック" charset="0"/>
                <a:cs typeface="ＭＳ Ｐゴシック" charset="0"/>
              </a:rPr>
            </a:br>
            <a:r>
              <a:rPr lang="en-US" sz="1200" i="1" kern="1200" dirty="0" smtClean="0">
                <a:solidFill>
                  <a:schemeClr val="tx1"/>
                </a:solidFill>
                <a:effectLst/>
                <a:latin typeface="Arial" charset="0"/>
                <a:ea typeface="ＭＳ Ｐゴシック" charset="0"/>
                <a:cs typeface="ＭＳ Ｐゴシック" charset="0"/>
              </a:rPr>
              <a:t> </a:t>
            </a:r>
            <a:endParaRPr lang="en-US" sz="1200" kern="1200" dirty="0" smtClean="0">
              <a:solidFill>
                <a:schemeClr val="tx1"/>
              </a:solidFill>
              <a:effectLst/>
              <a:latin typeface="Arial" charset="0"/>
              <a:ea typeface="ＭＳ Ｐゴシック" charset="0"/>
              <a:cs typeface="ＭＳ Ｐゴシック" charset="0"/>
            </a:endParaRPr>
          </a:p>
          <a:p>
            <a:pPr lvl="0"/>
            <a:endParaRPr lang="en-US" sz="1200" kern="1200" dirty="0" smtClean="0">
              <a:solidFill>
                <a:schemeClr val="tx1"/>
              </a:solidFill>
              <a:effectLst/>
              <a:latin typeface="Arial" charset="0"/>
              <a:ea typeface="ＭＳ Ｐゴシック" charset="0"/>
              <a:cs typeface="ＭＳ Ｐゴシック" charset="0"/>
            </a:endParaRPr>
          </a:p>
          <a:p>
            <a:pPr>
              <a:defRPr/>
            </a:pPr>
            <a:endParaRPr lang="en-US" dirty="0"/>
          </a:p>
        </p:txBody>
      </p:sp>
      <p:sp>
        <p:nvSpPr>
          <p:cNvPr id="4" name="Slide Number Placeholder 3"/>
          <p:cNvSpPr>
            <a:spLocks noGrp="1"/>
          </p:cNvSpPr>
          <p:nvPr>
            <p:ph type="sldNum" sz="quarter" idx="5"/>
          </p:nvPr>
        </p:nvSpPr>
        <p:spPr/>
        <p:txBody>
          <a:bodyPr/>
          <a:lstStyle/>
          <a:p>
            <a:pPr>
              <a:defRPr/>
            </a:pPr>
            <a:fld id="{608FC9A4-175B-A242-81BA-E3B7762CCE5E}"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ＭＳ Ｐゴシック" charset="0"/>
                <a:cs typeface="ＭＳ Ｐゴシック" charset="0"/>
              </a:rPr>
              <a:t>How Effective is Lecturing?</a:t>
            </a:r>
          </a:p>
          <a:p>
            <a:r>
              <a:rPr lang="en-US" sz="1200" kern="1200" dirty="0" smtClean="0">
                <a:solidFill>
                  <a:schemeClr val="tx1"/>
                </a:solidFill>
                <a:effectLst/>
                <a:latin typeface="Arial" charset="0"/>
                <a:ea typeface="ＭＳ Ｐゴシック" charset="0"/>
                <a:cs typeface="ＭＳ Ｐゴシック" charset="0"/>
              </a:rPr>
              <a:t>Ask the teachers how many learned in school primarily through the lecture technique.  Did they like it?    Then ask them how many primarily rely on lecture technique to teach.</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Lecturing is mainly a one-way method of communication that does not involve significant audience participation. Therefore, lecturing is often contrasted to active learning, which we will discuss later.  The practice of lecturing evolved in the medieval university, before the invention of the printing press, where the instructor read from an original source to a class of students who took notes since they didn’t have books. </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Studies have shown there is more new vocabulary in an introductory science class than in a foreign language course.   And teachers sometimes forget that the human brain can effectively hold only ~7 items in short-term memory.  So if students receive 7 new vocabulary words at the beginning, there is little “space” left for other details and concepts. Focusing on concepts and in-depth understanding, rather than on vocabulary and unnecessary details, improves learning and retention in teaching astronomy.</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According to research, the lecture method is a very difficult way to learn.  Just by listening, students pick up only about 10% of what is heard.</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However, some lecture is almost always necessary.  If it is kept to brief periods (7-10 minutes) at a time, and interspersed with Active Engagement, then retention and understanding can be significantly improved.</a:t>
            </a:r>
          </a:p>
          <a:p>
            <a:r>
              <a:rPr lang="en-US" sz="1200" kern="1200" dirty="0" smtClean="0">
                <a:solidFill>
                  <a:schemeClr val="tx1"/>
                </a:solidFill>
                <a:effectLst/>
                <a:latin typeface="Arial" charset="0"/>
                <a:ea typeface="ＭＳ Ｐゴシック" charset="0"/>
                <a:cs typeface="ＭＳ Ｐゴシック" charset="0"/>
              </a:rPr>
              <a:t> </a:t>
            </a:r>
          </a:p>
          <a:p>
            <a:r>
              <a:rPr lang="en-US" sz="1200" i="1" kern="1200" dirty="0" smtClean="0">
                <a:solidFill>
                  <a:schemeClr val="tx1"/>
                </a:solidFill>
                <a:effectLst/>
                <a:latin typeface="Arial" charset="0"/>
                <a:ea typeface="ＭＳ Ｐゴシック" charset="0"/>
                <a:cs typeface="ＭＳ Ｐゴシック" charset="0"/>
              </a:rPr>
              <a:t>Source of the quote is unknown. It was taken from Ed Prather’s presentation  (see intro). The image is in the public domain.</a:t>
            </a:r>
            <a:br>
              <a:rPr lang="en-US" sz="1200" i="1" kern="1200" dirty="0" smtClean="0">
                <a:solidFill>
                  <a:schemeClr val="tx1"/>
                </a:solidFill>
                <a:effectLst/>
                <a:latin typeface="Arial" charset="0"/>
                <a:ea typeface="ＭＳ Ｐゴシック" charset="0"/>
                <a:cs typeface="ＭＳ Ｐゴシック" charset="0"/>
              </a:rPr>
            </a:br>
            <a:endParaRPr lang="en-US" sz="1200" kern="1200" dirty="0" smtClean="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09CC3734-657B-F24C-96E7-F280B997A025}"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ＭＳ Ｐゴシック" charset="0"/>
                <a:cs typeface="ＭＳ Ｐゴシック" charset="0"/>
              </a:rPr>
              <a:t>Report on Ordering Moon Phases Activity</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Participants should eventually discover that not only must they correctly identify the Moon phase, but also use features on the Moon to determine which way is “up”.  Rather than indicating a right-or-wrong response, try to encourage participants to make discoveries on how they should arrange the imagery.</a:t>
            </a:r>
          </a:p>
          <a:p>
            <a:r>
              <a:rPr lang="en-US" sz="1200" kern="1200" dirty="0" smtClean="0">
                <a:solidFill>
                  <a:schemeClr val="tx1"/>
                </a:solidFill>
                <a:effectLst/>
                <a:latin typeface="Arial" charset="0"/>
                <a:ea typeface="ＭＳ Ｐゴシック" charset="0"/>
                <a:cs typeface="ＭＳ Ｐゴシック" charset="0"/>
              </a:rPr>
              <a:t> </a:t>
            </a:r>
          </a:p>
          <a:p>
            <a:r>
              <a:rPr lang="en-US" sz="1200" i="1" kern="1200" dirty="0" smtClean="0">
                <a:solidFill>
                  <a:schemeClr val="tx1"/>
                </a:solidFill>
                <a:effectLst/>
                <a:latin typeface="Arial" charset="0"/>
                <a:ea typeface="ＭＳ Ｐゴシック" charset="0"/>
                <a:cs typeface="ＭＳ Ｐゴシック" charset="0"/>
              </a:rPr>
              <a:t>Image on left:  Students in India aligning their imagery. Submitted by a teacher who took the workshop.</a:t>
            </a:r>
            <a:br>
              <a:rPr lang="en-US" sz="1200" i="1" kern="1200" dirty="0" smtClean="0">
                <a:solidFill>
                  <a:schemeClr val="tx1"/>
                </a:solidFill>
                <a:effectLst/>
                <a:latin typeface="Arial" charset="0"/>
                <a:ea typeface="ＭＳ Ｐゴシック" charset="0"/>
                <a:cs typeface="ＭＳ Ｐゴシック" charset="0"/>
              </a:rPr>
            </a:br>
            <a:endParaRPr lang="en-US" sz="1200" kern="1200" dirty="0" smtClean="0">
              <a:solidFill>
                <a:schemeClr val="tx1"/>
              </a:solidFill>
              <a:effectLst/>
              <a:latin typeface="Arial" charset="0"/>
              <a:ea typeface="ＭＳ Ｐゴシック" charset="0"/>
              <a:cs typeface="ＭＳ Ｐゴシック" charset="0"/>
            </a:endParaRPr>
          </a:p>
          <a:p>
            <a:pPr>
              <a:defRPr/>
            </a:pPr>
            <a:endParaRPr lang="en-US" dirty="0"/>
          </a:p>
        </p:txBody>
      </p:sp>
      <p:sp>
        <p:nvSpPr>
          <p:cNvPr id="4" name="Slide Number Placeholder 3"/>
          <p:cNvSpPr>
            <a:spLocks noGrp="1"/>
          </p:cNvSpPr>
          <p:nvPr>
            <p:ph type="sldNum" sz="quarter" idx="5"/>
          </p:nvPr>
        </p:nvSpPr>
        <p:spPr/>
        <p:txBody>
          <a:bodyPr/>
          <a:lstStyle/>
          <a:p>
            <a:pPr>
              <a:defRPr/>
            </a:pPr>
            <a:fld id="{C2976885-773E-C54E-9D43-47C76F108FFC}"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ＭＳ Ｐゴシック" charset="0"/>
              </a:rPr>
              <a:t>Discuss with your teachers the pros and cons of the Active Engagement approach.   Was anything confusing, difficult?   What problems might they have taking the lessons into their classrooms?  How might the techniques be improved?  </a:t>
            </a:r>
          </a:p>
          <a:p>
            <a:endParaRPr lang="en-US" dirty="0"/>
          </a:p>
        </p:txBody>
      </p:sp>
      <p:sp>
        <p:nvSpPr>
          <p:cNvPr id="4" name="Slide Number Placeholder 3"/>
          <p:cNvSpPr>
            <a:spLocks noGrp="1"/>
          </p:cNvSpPr>
          <p:nvPr>
            <p:ph type="sldNum" sz="quarter" idx="10"/>
          </p:nvPr>
        </p:nvSpPr>
        <p:spPr/>
        <p:txBody>
          <a:bodyPr/>
          <a:lstStyle/>
          <a:p>
            <a:pPr>
              <a:defRPr/>
            </a:pPr>
            <a:fld id="{358DD144-2E50-2D41-BE52-1D3C01DB63A6}" type="slidenum">
              <a:rPr lang="en-US" smtClean="0"/>
              <a:pPr>
                <a:defRPr/>
              </a:pPr>
              <a:t>21</a:t>
            </a:fld>
            <a:endParaRPr lang="en-US"/>
          </a:p>
        </p:txBody>
      </p:sp>
    </p:spTree>
    <p:extLst>
      <p:ext uri="{BB962C8B-B14F-4D97-AF65-F5344CB8AC3E}">
        <p14:creationId xmlns:p14="http://schemas.microsoft.com/office/powerpoint/2010/main" val="3159779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Wrap up.</a:t>
            </a:r>
          </a:p>
          <a:p>
            <a:r>
              <a:rPr lang="en-US" sz="1200" kern="1200" dirty="0" smtClean="0">
                <a:solidFill>
                  <a:schemeClr val="tx1"/>
                </a:solidFill>
                <a:effectLst/>
                <a:latin typeface="Arial" charset="0"/>
                <a:ea typeface="ＭＳ Ｐゴシック" charset="0"/>
                <a:cs typeface="ＭＳ Ｐゴシック" charset="0"/>
              </a:rPr>
              <a:t> </a:t>
            </a:r>
          </a:p>
          <a:p>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The following slides give additional activities.  They can be used in the workshop or given to teachers to take back to their students.</a:t>
            </a:r>
            <a:endParaRPr lang="en-US" sz="120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D068C2D2-64D7-744E-81A5-0CFD0725AAD7}"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ＭＳ Ｐゴシック" charset="0"/>
                <a:cs typeface="ＭＳ Ｐゴシック" charset="0"/>
              </a:rPr>
              <a:t>Challenge 1</a:t>
            </a:r>
          </a:p>
          <a:p>
            <a:r>
              <a:rPr lang="en-US" sz="1200" kern="1200" dirty="0" smtClean="0">
                <a:solidFill>
                  <a:schemeClr val="tx1"/>
                </a:solidFill>
                <a:effectLst/>
                <a:latin typeface="Arial" charset="0"/>
                <a:ea typeface="ＭＳ Ｐゴシック" charset="0"/>
                <a:cs typeface="ＭＳ Ｐゴシック" charset="0"/>
              </a:rPr>
              <a:t>Use Think-Pair-Share or signal cards to answer the question.</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The answer is D.</a:t>
            </a:r>
          </a:p>
          <a:p>
            <a:r>
              <a:rPr lang="en-US" sz="1200" kern="1200" dirty="0" smtClean="0">
                <a:solidFill>
                  <a:schemeClr val="tx1"/>
                </a:solidFill>
                <a:effectLst/>
                <a:latin typeface="Arial" charset="0"/>
                <a:ea typeface="ＭＳ Ｐゴシック" charset="0"/>
                <a:cs typeface="ＭＳ Ｐゴシック" charset="0"/>
              </a:rPr>
              <a:t> </a:t>
            </a:r>
          </a:p>
          <a:p>
            <a:r>
              <a:rPr lang="en-US" sz="1200" i="1" kern="1200" dirty="0" smtClean="0">
                <a:solidFill>
                  <a:schemeClr val="tx1"/>
                </a:solidFill>
                <a:effectLst/>
                <a:latin typeface="Arial" charset="0"/>
                <a:ea typeface="ＭＳ Ｐゴシック" charset="0"/>
                <a:cs typeface="ＭＳ Ｐゴシック" charset="0"/>
              </a:rPr>
              <a:t>Activity developed by Ed Prather, in his presentation to NASA Forum (see introduction)</a:t>
            </a:r>
            <a:endParaRPr lang="en-US" sz="120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92BD9420-9E21-3840-BBA9-AF3C387947D7}"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ＭＳ Ｐゴシック" charset="0"/>
                <a:cs typeface="ＭＳ Ｐゴシック" charset="0"/>
              </a:rPr>
              <a:t>Challenge 2</a:t>
            </a:r>
          </a:p>
          <a:p>
            <a:r>
              <a:rPr lang="en-US" sz="1200" kern="1200" dirty="0" smtClean="0">
                <a:solidFill>
                  <a:schemeClr val="tx1"/>
                </a:solidFill>
                <a:effectLst/>
                <a:latin typeface="Arial" charset="0"/>
                <a:ea typeface="ＭＳ Ｐゴシック" charset="0"/>
                <a:cs typeface="ＭＳ Ｐゴシック" charset="0"/>
              </a:rPr>
              <a:t>Moon phases timing is relative to latitude, longitude, and season.  However, in a generalized world (e.g. at the equator): </a:t>
            </a:r>
          </a:p>
          <a:p>
            <a:pPr lvl="0"/>
            <a:r>
              <a:rPr lang="en-US" sz="1200" kern="1200" dirty="0" smtClean="0">
                <a:solidFill>
                  <a:schemeClr val="tx1"/>
                </a:solidFill>
                <a:effectLst/>
                <a:latin typeface="Arial" charset="0"/>
                <a:ea typeface="ＭＳ Ｐゴシック" charset="0"/>
                <a:cs typeface="ＭＳ Ｐゴシック" charset="0"/>
              </a:rPr>
              <a:t>First quarter rises around noon &amp; is highest at sunset.</a:t>
            </a:r>
          </a:p>
          <a:p>
            <a:pPr lvl="0"/>
            <a:r>
              <a:rPr lang="en-US" sz="1200" kern="1200" dirty="0" smtClean="0">
                <a:solidFill>
                  <a:schemeClr val="tx1"/>
                </a:solidFill>
                <a:effectLst/>
                <a:latin typeface="Arial" charset="0"/>
                <a:ea typeface="ＭＳ Ｐゴシック" charset="0"/>
                <a:cs typeface="ＭＳ Ｐゴシック" charset="0"/>
              </a:rPr>
              <a:t>Waxing gibbous rises around the middle of the afternoon &amp; is highest ~9 PM.</a:t>
            </a:r>
          </a:p>
          <a:p>
            <a:pPr lvl="0"/>
            <a:r>
              <a:rPr lang="en-US" sz="1200" kern="1200" dirty="0" smtClean="0">
                <a:solidFill>
                  <a:schemeClr val="tx1"/>
                </a:solidFill>
                <a:effectLst/>
                <a:latin typeface="Arial" charset="0"/>
                <a:ea typeface="ＭＳ Ｐゴシック" charset="0"/>
                <a:cs typeface="ＭＳ Ｐゴシック" charset="0"/>
              </a:rPr>
              <a:t>Full moon rises around sunset &amp; is highest at midnight.</a:t>
            </a:r>
          </a:p>
          <a:p>
            <a:pPr lvl="0"/>
            <a:r>
              <a:rPr lang="en-US" sz="1200" kern="1200" dirty="0" smtClean="0">
                <a:solidFill>
                  <a:schemeClr val="tx1"/>
                </a:solidFill>
                <a:effectLst/>
                <a:latin typeface="Arial" charset="0"/>
                <a:ea typeface="ＭＳ Ｐゴシック" charset="0"/>
                <a:cs typeface="ＭＳ Ｐゴシック" charset="0"/>
              </a:rPr>
              <a:t>Last quarter rises around midnight and is highest around sunrise.</a:t>
            </a:r>
          </a:p>
          <a:p>
            <a:pPr lvl="0"/>
            <a:r>
              <a:rPr lang="en-US" sz="1200" kern="1200" dirty="0" smtClean="0">
                <a:solidFill>
                  <a:schemeClr val="tx1"/>
                </a:solidFill>
                <a:effectLst/>
                <a:latin typeface="Arial" charset="0"/>
                <a:ea typeface="ＭＳ Ｐゴシック" charset="0"/>
                <a:cs typeface="ＭＳ Ｐゴシック" charset="0"/>
              </a:rPr>
              <a:t>(New moon rises at sunrise but is never visible.)</a:t>
            </a:r>
          </a:p>
          <a:p>
            <a:r>
              <a:rPr lang="en-US" sz="1200" kern="1200" dirty="0" smtClean="0">
                <a:solidFill>
                  <a:schemeClr val="tx1"/>
                </a:solidFill>
                <a:effectLst/>
                <a:latin typeface="Arial" charset="0"/>
                <a:ea typeface="ＭＳ Ｐゴシック" charset="0"/>
                <a:cs typeface="ＭＳ Ｐゴシック" charset="0"/>
              </a:rPr>
              <a:t>You can find a </a:t>
            </a:r>
            <a:r>
              <a:rPr lang="en-US" sz="1200" b="1" kern="1200" dirty="0" smtClean="0">
                <a:solidFill>
                  <a:schemeClr val="tx1"/>
                </a:solidFill>
                <a:effectLst/>
                <a:latin typeface="Arial" charset="0"/>
                <a:ea typeface="ＭＳ Ｐゴシック" charset="0"/>
                <a:cs typeface="ＭＳ Ｐゴシック" charset="0"/>
              </a:rPr>
              <a:t>Moon Phase Rise/Set time chart in Appendix C.</a:t>
            </a: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 </a:t>
            </a:r>
          </a:p>
          <a:p>
            <a:pPr lvl="0"/>
            <a:r>
              <a:rPr lang="en-US" sz="1200" kern="1200" dirty="0" smtClean="0">
                <a:solidFill>
                  <a:schemeClr val="tx1"/>
                </a:solidFill>
                <a:effectLst/>
                <a:latin typeface="Arial" charset="0"/>
                <a:ea typeface="ＭＳ Ｐゴシック" charset="0"/>
                <a:cs typeface="ＭＳ Ｐゴシック" charset="0"/>
              </a:rPr>
              <a:t>The best time to observe the Moon, or any astronomical object, with a telescope is when it is high in the sky.  </a:t>
            </a:r>
          </a:p>
          <a:p>
            <a:pPr lvl="0"/>
            <a:r>
              <a:rPr lang="en-US" sz="1200" kern="1200" dirty="0" smtClean="0">
                <a:solidFill>
                  <a:schemeClr val="tx1"/>
                </a:solidFill>
                <a:effectLst/>
                <a:latin typeface="Arial" charset="0"/>
                <a:ea typeface="ＭＳ Ｐゴシック" charset="0"/>
                <a:cs typeface="ＭＳ Ｐゴシック" charset="0"/>
              </a:rPr>
              <a:t>The</a:t>
            </a:r>
            <a:r>
              <a:rPr lang="en-US" sz="1200" i="1" kern="1200" dirty="0" smtClean="0">
                <a:solidFill>
                  <a:schemeClr val="tx1"/>
                </a:solidFill>
                <a:effectLst/>
                <a:latin typeface="Arial" charset="0"/>
                <a:ea typeface="ＭＳ Ｐゴシック" charset="0"/>
                <a:cs typeface="ＭＳ Ｐゴシック" charset="0"/>
              </a:rPr>
              <a:t> full</a:t>
            </a:r>
            <a:r>
              <a:rPr lang="en-US" sz="1200" kern="1200" dirty="0" smtClean="0">
                <a:solidFill>
                  <a:schemeClr val="tx1"/>
                </a:solidFill>
                <a:effectLst/>
                <a:latin typeface="Arial" charset="0"/>
                <a:ea typeface="ＭＳ Ｐゴシック" charset="0"/>
                <a:cs typeface="ＭＳ Ｐゴシック" charset="0"/>
              </a:rPr>
              <a:t> Moon is difficult to observe in a telescope because it is too bright.  Even with a moon filter to cut down the light, there are no shadows so the craters and mountain ranges are difficult to see and appear washed out.</a:t>
            </a:r>
          </a:p>
          <a:p>
            <a:pPr lvl="0"/>
            <a:r>
              <a:rPr lang="en-US" sz="1200" kern="1200" dirty="0" smtClean="0">
                <a:solidFill>
                  <a:schemeClr val="tx1"/>
                </a:solidFill>
                <a:effectLst/>
                <a:latin typeface="Arial" charset="0"/>
                <a:ea typeface="ＭＳ Ｐゴシック" charset="0"/>
                <a:cs typeface="ＭＳ Ｐゴシック" charset="0"/>
              </a:rPr>
              <a:t>Best time to observe the Moon is when it is only partially lit.   When you focus a telescope on the terminator (line between dark and light), you can see dramatic shadows.</a:t>
            </a:r>
          </a:p>
          <a:p>
            <a:pPr lvl="0"/>
            <a:r>
              <a:rPr lang="en-US" sz="1200" kern="1200" dirty="0" smtClean="0">
                <a:solidFill>
                  <a:schemeClr val="tx1"/>
                </a:solidFill>
                <a:effectLst/>
                <a:latin typeface="Arial" charset="0"/>
                <a:ea typeface="ＭＳ Ｐゴシック" charset="0"/>
                <a:cs typeface="ＭＳ Ｐゴシック" charset="0"/>
              </a:rPr>
              <a:t>Since the last quarter requires students to arrive in the middle of the night, it is not a particularly good choice for a star party.</a:t>
            </a:r>
          </a:p>
          <a:p>
            <a:r>
              <a:rPr lang="en-US" sz="1200" kern="1200" dirty="0" smtClean="0">
                <a:solidFill>
                  <a:schemeClr val="tx1"/>
                </a:solidFill>
                <a:effectLst/>
                <a:latin typeface="Arial" charset="0"/>
                <a:ea typeface="ＭＳ Ｐゴシック" charset="0"/>
                <a:cs typeface="ＭＳ Ｐゴシック" charset="0"/>
              </a:rPr>
              <a:t> </a:t>
            </a:r>
          </a:p>
          <a:p>
            <a:r>
              <a:rPr lang="en-US" sz="1200" b="1" kern="1200" dirty="0" smtClean="0">
                <a:solidFill>
                  <a:schemeClr val="tx1"/>
                </a:solidFill>
                <a:effectLst/>
                <a:latin typeface="Arial" charset="0"/>
                <a:ea typeface="ＭＳ Ｐゴシック" charset="0"/>
                <a:cs typeface="ＭＳ Ｐゴシック" charset="0"/>
              </a:rPr>
              <a:t>So, around the first quarter or waxing gibbous phases are the best phases for observing and for public events.</a:t>
            </a:r>
            <a:endParaRPr lang="en-US" sz="1200" kern="1200" dirty="0" smtClean="0">
              <a:solidFill>
                <a:schemeClr val="tx1"/>
              </a:solidFill>
              <a:effectLst/>
              <a:latin typeface="Arial" charset="0"/>
              <a:ea typeface="ＭＳ Ｐゴシック" charset="0"/>
              <a:cs typeface="ＭＳ Ｐゴシック" charset="0"/>
            </a:endParaRPr>
          </a:p>
          <a:p>
            <a:r>
              <a:rPr lang="en-US" sz="1200" i="1" kern="1200" dirty="0" smtClean="0">
                <a:solidFill>
                  <a:schemeClr val="tx1"/>
                </a:solidFill>
                <a:effectLst/>
                <a:latin typeface="Arial" charset="0"/>
                <a:ea typeface="ＭＳ Ｐゴシック" charset="0"/>
                <a:cs typeface="ＭＳ Ｐゴシック" charset="0"/>
              </a:rPr>
              <a:t> </a:t>
            </a:r>
            <a:endParaRPr lang="en-US" sz="1200" kern="1200" dirty="0" smtClean="0">
              <a:solidFill>
                <a:schemeClr val="tx1"/>
              </a:solidFill>
              <a:effectLst/>
              <a:latin typeface="Arial" charset="0"/>
              <a:ea typeface="ＭＳ Ｐゴシック" charset="0"/>
              <a:cs typeface="ＭＳ Ｐゴシック" charset="0"/>
            </a:endParaRPr>
          </a:p>
          <a:p>
            <a:r>
              <a:rPr lang="en-US" sz="1200" i="1" kern="1200" dirty="0" smtClean="0">
                <a:solidFill>
                  <a:schemeClr val="tx1"/>
                </a:solidFill>
                <a:effectLst/>
                <a:latin typeface="Arial" charset="0"/>
                <a:ea typeface="ＭＳ Ｐゴシック" charset="0"/>
                <a:cs typeface="ＭＳ Ｐゴシック" charset="0"/>
              </a:rPr>
              <a:t>Activity developed by Deborah Scherrer, based on real-world experience.</a:t>
            </a:r>
            <a:r>
              <a:rPr lang="en-US" sz="1200" b="1" kern="1200" dirty="0" smtClean="0">
                <a:solidFill>
                  <a:schemeClr val="tx1"/>
                </a:solidFill>
                <a:effectLst/>
                <a:latin typeface="Arial" charset="0"/>
                <a:ea typeface="ＭＳ Ｐゴシック" charset="0"/>
                <a:cs typeface="ＭＳ Ｐゴシック" charset="0"/>
              </a:rPr>
              <a:t/>
            </a:r>
            <a:br>
              <a:rPr lang="en-US" sz="1200" b="1" kern="1200" dirty="0" smtClean="0">
                <a:solidFill>
                  <a:schemeClr val="tx1"/>
                </a:solidFill>
                <a:effectLst/>
                <a:latin typeface="Arial" charset="0"/>
                <a:ea typeface="ＭＳ Ｐゴシック" charset="0"/>
                <a:cs typeface="ＭＳ Ｐゴシック" charset="0"/>
              </a:rPr>
            </a:br>
            <a:endParaRPr lang="en-US" sz="1200" kern="1200" dirty="0" smtClean="0">
              <a:solidFill>
                <a:schemeClr val="tx1"/>
              </a:solidFill>
              <a:effectLst/>
              <a:latin typeface="Arial" charset="0"/>
              <a:ea typeface="ＭＳ Ｐゴシック" charset="0"/>
              <a:cs typeface="ＭＳ Ｐゴシック" charset="0"/>
            </a:endParaRPr>
          </a:p>
          <a:p>
            <a:pPr>
              <a:defRPr/>
            </a:pPr>
            <a:endParaRPr lang="en-US" dirty="0"/>
          </a:p>
        </p:txBody>
      </p:sp>
      <p:sp>
        <p:nvSpPr>
          <p:cNvPr id="4" name="Slide Number Placeholder 3"/>
          <p:cNvSpPr>
            <a:spLocks noGrp="1"/>
          </p:cNvSpPr>
          <p:nvPr>
            <p:ph type="sldNum" sz="quarter" idx="5"/>
          </p:nvPr>
        </p:nvSpPr>
        <p:spPr/>
        <p:txBody>
          <a:bodyPr/>
          <a:lstStyle/>
          <a:p>
            <a:pPr>
              <a:defRPr/>
            </a:pPr>
            <a:fld id="{75AD6D0A-F716-6047-980F-4732CECB7065}"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Arial" charset="0"/>
                <a:ea typeface="ＭＳ Ｐゴシック" charset="0"/>
                <a:cs typeface="ＭＳ Ｐゴシック" charset="0"/>
              </a:rPr>
              <a:t>Challenge 3</a:t>
            </a:r>
            <a:endParaRPr lang="en-US" sz="1200" b="1"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Your principal wants to have a Star Party in 3 weeks.   The best time for observing stars is when there is little or no moonlight to interfere.  You happen to look out the window at 10 AM and see the Moon on the western horizon.  Will a Star Party in 3 weeks work?</a:t>
            </a:r>
          </a:p>
          <a:p>
            <a:r>
              <a:rPr lang="en-US" sz="1200" kern="1200" dirty="0" smtClean="0">
                <a:solidFill>
                  <a:schemeClr val="tx1"/>
                </a:solidFill>
                <a:effectLst/>
                <a:latin typeface="Arial" charset="0"/>
                <a:ea typeface="ＭＳ Ｐゴシック" charset="0"/>
                <a:cs typeface="ＭＳ Ｐゴシック" charset="0"/>
              </a:rPr>
              <a:t> </a:t>
            </a:r>
          </a:p>
          <a:p>
            <a:r>
              <a:rPr lang="en-US" sz="1200" b="1" kern="1200" dirty="0" smtClean="0">
                <a:solidFill>
                  <a:schemeClr val="tx1"/>
                </a:solidFill>
                <a:effectLst/>
                <a:latin typeface="Arial" charset="0"/>
                <a:ea typeface="ＭＳ Ｐゴシック" charset="0"/>
                <a:cs typeface="ＭＳ Ｐゴシック" charset="0"/>
              </a:rPr>
              <a:t>Consult the moon phases timing chart in Appendix C</a:t>
            </a:r>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If the Moon is on the western horizon ~10 AM, it is probably a waning gibbous, or between a waning gibbous and last quarter.</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3 weeks from then, the phases would be waning gibbous-&gt;waning crescent-&gt;new moon-&gt; waxing crescent-&gt;first quarter-&gt;waxing gibbous-&gt;full</a:t>
            </a:r>
          </a:p>
          <a:p>
            <a:r>
              <a:rPr lang="en-US" sz="1200" kern="1200" dirty="0" smtClean="0">
                <a:solidFill>
                  <a:schemeClr val="tx1"/>
                </a:solidFill>
                <a:effectLst/>
                <a:latin typeface="Arial" charset="0"/>
                <a:ea typeface="ＭＳ Ｐゴシック" charset="0"/>
                <a:cs typeface="ＭＳ Ｐゴシック" charset="0"/>
              </a:rPr>
              <a:t>So, no, in 3 weeks would be a bad time to schedule a Star Party.</a:t>
            </a:r>
          </a:p>
          <a:p>
            <a:r>
              <a:rPr lang="en-US" sz="1200" b="1" kern="1200" dirty="0" smtClean="0">
                <a:solidFill>
                  <a:schemeClr val="tx1"/>
                </a:solidFill>
                <a:effectLst/>
                <a:latin typeface="Arial" charset="0"/>
                <a:ea typeface="ＭＳ Ｐゴシック" charset="0"/>
                <a:cs typeface="ＭＳ Ｐゴシック" charset="0"/>
              </a:rPr>
              <a:t> </a:t>
            </a:r>
            <a:endParaRPr lang="en-US" sz="1200" kern="1200" dirty="0" smtClean="0">
              <a:solidFill>
                <a:schemeClr val="tx1"/>
              </a:solidFill>
              <a:effectLst/>
              <a:latin typeface="Arial" charset="0"/>
              <a:ea typeface="ＭＳ Ｐゴシック" charset="0"/>
              <a:cs typeface="ＭＳ Ｐゴシック" charset="0"/>
            </a:endParaRPr>
          </a:p>
          <a:p>
            <a:r>
              <a:rPr lang="en-US" sz="1200" i="1" kern="1200" dirty="0" smtClean="0">
                <a:solidFill>
                  <a:schemeClr val="tx1"/>
                </a:solidFill>
                <a:effectLst/>
                <a:latin typeface="Arial" charset="0"/>
                <a:ea typeface="ＭＳ Ｐゴシック" charset="0"/>
                <a:cs typeface="ＭＳ Ｐゴシック" charset="0"/>
              </a:rPr>
              <a:t>Activity developed by Deborah Scherrer, again based on real-world experience.</a:t>
            </a:r>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 </a:t>
            </a:r>
          </a:p>
          <a:p>
            <a:r>
              <a:rPr lang="en-US" sz="1200" i="1" kern="1200" dirty="0" smtClean="0">
                <a:solidFill>
                  <a:schemeClr val="tx1"/>
                </a:solidFill>
                <a:effectLst/>
                <a:latin typeface="Arial" charset="0"/>
                <a:ea typeface="ＭＳ Ｐゴシック" charset="0"/>
                <a:cs typeface="ＭＳ Ｐゴシック" charset="0"/>
              </a:rPr>
              <a:t>Image credit: “The waning gibbous moon stands out boldly between the evergreens this morning around 9 o’clock. Credit: Bob King” - See more at: </a:t>
            </a:r>
            <a:r>
              <a:rPr lang="en-US" sz="1200" i="1" u="sng" kern="1200" dirty="0" smtClean="0">
                <a:solidFill>
                  <a:schemeClr val="tx1"/>
                </a:solidFill>
                <a:effectLst/>
                <a:latin typeface="Arial" charset="0"/>
                <a:ea typeface="ＭＳ Ｐゴシック" charset="0"/>
                <a:cs typeface="ＭＳ Ｐゴシック" charset="0"/>
                <a:hlinkClick r:id="rId3"/>
              </a:rPr>
              <a:t>http://astrobob.areavoices.com/2013/09/24/place-your-bets-on-falls-high-rollin-moon/#sthash.WHx7ukyW.dpuf</a:t>
            </a:r>
            <a:r>
              <a:rPr lang="en-US" sz="1200" i="1" kern="1200" dirty="0" smtClean="0">
                <a:solidFill>
                  <a:schemeClr val="tx1"/>
                </a:solidFill>
                <a:effectLst/>
                <a:latin typeface="Arial" charset="0"/>
                <a:ea typeface="ＭＳ Ｐゴシック" charset="0"/>
                <a:cs typeface="ＭＳ Ｐゴシック" charset="0"/>
              </a:rPr>
              <a:t>”</a:t>
            </a: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 </a:t>
            </a:r>
          </a:p>
          <a:p>
            <a:pPr>
              <a:defRPr/>
            </a:pPr>
            <a:endParaRPr lang="en-US" dirty="0"/>
          </a:p>
        </p:txBody>
      </p:sp>
      <p:sp>
        <p:nvSpPr>
          <p:cNvPr id="4" name="Slide Number Placeholder 3"/>
          <p:cNvSpPr>
            <a:spLocks noGrp="1"/>
          </p:cNvSpPr>
          <p:nvPr>
            <p:ph type="sldNum" sz="quarter" idx="5"/>
          </p:nvPr>
        </p:nvSpPr>
        <p:spPr/>
        <p:txBody>
          <a:bodyPr/>
          <a:lstStyle/>
          <a:p>
            <a:pPr>
              <a:defRPr/>
            </a:pPr>
            <a:fld id="{09FEFD17-A523-CE4A-AD9F-DBD60F6DCD0E}"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ＭＳ Ｐゴシック" charset="0"/>
                <a:cs typeface="ＭＳ Ｐゴシック" charset="0"/>
              </a:rPr>
              <a:t>Challenge 4</a:t>
            </a:r>
          </a:p>
          <a:p>
            <a:r>
              <a:rPr lang="en-US" sz="1200" kern="1200" dirty="0" smtClean="0">
                <a:solidFill>
                  <a:schemeClr val="tx1"/>
                </a:solidFill>
                <a:effectLst/>
                <a:latin typeface="Arial" charset="0"/>
                <a:ea typeface="ＭＳ Ｐゴシック" charset="0"/>
                <a:cs typeface="ＭＳ Ｐゴシック" charset="0"/>
              </a:rPr>
              <a:t>Consult the moon phases timing chart in Appendix C.</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B – new moon, 1</a:t>
            </a:r>
            <a:r>
              <a:rPr lang="en-US" sz="1200" kern="1200" baseline="30000" dirty="0" smtClean="0">
                <a:solidFill>
                  <a:schemeClr val="tx1"/>
                </a:solidFill>
                <a:effectLst/>
                <a:latin typeface="Arial" charset="0"/>
                <a:ea typeface="ＭＳ Ｐゴシック" charset="0"/>
                <a:cs typeface="ＭＳ Ｐゴシック" charset="0"/>
              </a:rPr>
              <a:t>st</a:t>
            </a:r>
            <a:r>
              <a:rPr lang="en-US" sz="1200" kern="1200" dirty="0" smtClean="0">
                <a:solidFill>
                  <a:schemeClr val="tx1"/>
                </a:solidFill>
                <a:effectLst/>
                <a:latin typeface="Arial" charset="0"/>
                <a:ea typeface="ＭＳ Ｐゴシック" charset="0"/>
                <a:cs typeface="ＭＳ Ｐゴシック" charset="0"/>
              </a:rPr>
              <a:t> quarter, &amp; waxing gibbous</a:t>
            </a:r>
          </a:p>
          <a:p>
            <a:r>
              <a:rPr lang="en-US" sz="1200" kern="1200" dirty="0" smtClean="0">
                <a:solidFill>
                  <a:schemeClr val="tx1"/>
                </a:solidFill>
                <a:effectLst/>
                <a:latin typeface="Arial" charset="0"/>
                <a:ea typeface="ＭＳ Ｐゴシック" charset="0"/>
                <a:cs typeface="ＭＳ Ｐゴシック" charset="0"/>
              </a:rPr>
              <a:t> </a:t>
            </a:r>
          </a:p>
          <a:p>
            <a:r>
              <a:rPr lang="en-US" sz="1200" i="1" kern="1200" dirty="0" smtClean="0">
                <a:solidFill>
                  <a:schemeClr val="tx1"/>
                </a:solidFill>
                <a:effectLst/>
                <a:latin typeface="Arial" charset="0"/>
                <a:ea typeface="ＭＳ Ｐゴシック" charset="0"/>
                <a:cs typeface="ＭＳ Ｐゴシック" charset="0"/>
              </a:rPr>
              <a:t>Activity developed by Ed Prather, in his presentation to NASA Forum (see introduction)</a:t>
            </a: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 </a:t>
            </a:r>
            <a:endParaRPr lang="en-US" sz="120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A9CBAE6D-8DBE-3A47-AEC4-49A380713912}"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ＭＳ Ｐゴシック" charset="0"/>
                <a:cs typeface="ＭＳ Ｐゴシック" charset="0"/>
              </a:rPr>
              <a:t>Challenge 5</a:t>
            </a:r>
          </a:p>
          <a:p>
            <a:r>
              <a:rPr lang="en-US" sz="1200" kern="1200" dirty="0" smtClean="0">
                <a:solidFill>
                  <a:schemeClr val="tx1"/>
                </a:solidFill>
                <a:effectLst/>
                <a:latin typeface="Arial" charset="0"/>
                <a:ea typeface="ＭＳ Ｐゴシック" charset="0"/>
                <a:cs typeface="ＭＳ Ｐゴシック" charset="0"/>
              </a:rPr>
              <a:t>Consult the moon phase timing chart in Appendix C	.</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A is a waxing crescent</a:t>
            </a:r>
          </a:p>
          <a:p>
            <a:r>
              <a:rPr lang="en-US" sz="1200" kern="1200" dirty="0" smtClean="0">
                <a:solidFill>
                  <a:schemeClr val="tx1"/>
                </a:solidFill>
                <a:effectLst/>
                <a:latin typeface="Arial" charset="0"/>
                <a:ea typeface="ＭＳ Ｐゴシック" charset="0"/>
                <a:cs typeface="ＭＳ Ｐゴシック" charset="0"/>
              </a:rPr>
              <a:t>B is last quarter</a:t>
            </a:r>
          </a:p>
          <a:p>
            <a:r>
              <a:rPr lang="en-US" sz="1200" kern="1200" dirty="0" smtClean="0">
                <a:solidFill>
                  <a:schemeClr val="tx1"/>
                </a:solidFill>
                <a:effectLst/>
                <a:latin typeface="Arial" charset="0"/>
                <a:ea typeface="ＭＳ Ｐゴシック" charset="0"/>
                <a:cs typeface="ＭＳ Ｐゴシック" charset="0"/>
              </a:rPr>
              <a:t>C is first quarter</a:t>
            </a:r>
          </a:p>
          <a:p>
            <a:r>
              <a:rPr lang="en-US" sz="1200" kern="1200" dirty="0" smtClean="0">
                <a:solidFill>
                  <a:schemeClr val="tx1"/>
                </a:solidFill>
                <a:effectLst/>
                <a:latin typeface="Arial" charset="0"/>
                <a:ea typeface="ＭＳ Ｐゴシック" charset="0"/>
                <a:cs typeface="ＭＳ Ｐゴシック" charset="0"/>
              </a:rPr>
              <a:t>D is just past full</a:t>
            </a:r>
          </a:p>
          <a:p>
            <a:r>
              <a:rPr lang="en-US" sz="1200" kern="1200" dirty="0" smtClean="0">
                <a:solidFill>
                  <a:schemeClr val="tx1"/>
                </a:solidFill>
                <a:effectLst/>
                <a:latin typeface="Arial" charset="0"/>
                <a:ea typeface="ＭＳ Ｐゴシック" charset="0"/>
                <a:cs typeface="ＭＳ Ｐゴシック" charset="0"/>
              </a:rPr>
              <a:t>E is a waning crescent</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Waxing gibbous -&gt; past full -&gt; last quarter -&gt; waning crescent</a:t>
            </a:r>
          </a:p>
          <a:p>
            <a:r>
              <a:rPr lang="en-US" sz="1200" kern="1200" dirty="0" smtClean="0">
                <a:solidFill>
                  <a:schemeClr val="tx1"/>
                </a:solidFill>
                <a:effectLst/>
                <a:latin typeface="Arial" charset="0"/>
                <a:ea typeface="ＭＳ Ｐゴシック" charset="0"/>
                <a:cs typeface="ＭＳ Ｐゴシック" charset="0"/>
              </a:rPr>
              <a:t>Days:      0                     4                 11                  </a:t>
            </a:r>
          </a:p>
          <a:p>
            <a:r>
              <a:rPr lang="en-US" sz="1200" kern="1200" dirty="0" smtClean="0">
                <a:solidFill>
                  <a:schemeClr val="tx1"/>
                </a:solidFill>
                <a:effectLst/>
                <a:latin typeface="Arial" charset="0"/>
                <a:ea typeface="ＭＳ Ｐゴシック" charset="0"/>
                <a:cs typeface="ＭＳ Ｐゴシック" charset="0"/>
              </a:rPr>
              <a:t>So the answer is Only 1 (A); though depending upon the exact place in the waxing gibbous phase, one might also argue for 2 (B)</a:t>
            </a:r>
          </a:p>
          <a:p>
            <a:r>
              <a:rPr lang="en-US" sz="1200" kern="1200" dirty="0" smtClean="0">
                <a:solidFill>
                  <a:schemeClr val="tx1"/>
                </a:solidFill>
                <a:effectLst/>
                <a:latin typeface="Arial" charset="0"/>
                <a:ea typeface="ＭＳ Ｐゴシック" charset="0"/>
                <a:cs typeface="ＭＳ Ｐゴシック" charset="0"/>
              </a:rPr>
              <a:t> </a:t>
            </a:r>
          </a:p>
          <a:p>
            <a:r>
              <a:rPr lang="en-US" sz="1200" i="1" kern="1200" dirty="0" smtClean="0">
                <a:solidFill>
                  <a:schemeClr val="tx1"/>
                </a:solidFill>
                <a:effectLst/>
                <a:latin typeface="Arial" charset="0"/>
                <a:ea typeface="ＭＳ Ｐゴシック" charset="0"/>
                <a:cs typeface="ＭＳ Ｐゴシック" charset="0"/>
              </a:rPr>
              <a:t>Activity developed by Ed Prather, in his presentation to NASA Forum (see introduction)</a:t>
            </a:r>
            <a:endParaRPr lang="en-US" sz="1200" kern="1200" dirty="0" smtClean="0">
              <a:solidFill>
                <a:schemeClr val="tx1"/>
              </a:solidFill>
              <a:effectLst/>
              <a:latin typeface="Arial" charset="0"/>
              <a:ea typeface="ＭＳ Ｐゴシック" charset="0"/>
              <a:cs typeface="ＭＳ Ｐゴシック" charset="0"/>
            </a:endParaRPr>
          </a:p>
          <a:p>
            <a:pPr>
              <a:defRPr/>
            </a:pPr>
            <a:endParaRPr lang="en-US" dirty="0"/>
          </a:p>
        </p:txBody>
      </p:sp>
      <p:sp>
        <p:nvSpPr>
          <p:cNvPr id="4" name="Slide Number Placeholder 3"/>
          <p:cNvSpPr>
            <a:spLocks noGrp="1"/>
          </p:cNvSpPr>
          <p:nvPr>
            <p:ph type="sldNum" sz="quarter" idx="5"/>
          </p:nvPr>
        </p:nvSpPr>
        <p:spPr/>
        <p:txBody>
          <a:bodyPr/>
          <a:lstStyle/>
          <a:p>
            <a:pPr>
              <a:defRPr/>
            </a:pPr>
            <a:fld id="{964C99EF-CC36-8F4C-949C-3EF423CF8534}"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ＭＳ Ｐゴシック" charset="0"/>
                <a:cs typeface="ＭＳ Ｐゴシック" charset="0"/>
              </a:rPr>
              <a:t>Challenge 6</a:t>
            </a:r>
          </a:p>
          <a:p>
            <a:r>
              <a:rPr lang="en-US" sz="1200" kern="1200" dirty="0" smtClean="0">
                <a:solidFill>
                  <a:schemeClr val="tx1"/>
                </a:solidFill>
                <a:effectLst/>
                <a:latin typeface="Arial" charset="0"/>
                <a:ea typeface="ＭＳ Ｐゴシック" charset="0"/>
                <a:cs typeface="ＭＳ Ｐゴシック" charset="0"/>
              </a:rPr>
              <a:t>Consult the moon phase timing chart in Appendix C.</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Assuming we are near the equator:</a:t>
            </a:r>
          </a:p>
          <a:p>
            <a:r>
              <a:rPr lang="en-US" sz="1200" kern="1200" dirty="0" smtClean="0">
                <a:solidFill>
                  <a:schemeClr val="tx1"/>
                </a:solidFill>
                <a:effectLst/>
                <a:latin typeface="Arial" charset="0"/>
                <a:ea typeface="ＭＳ Ｐゴシック" charset="0"/>
                <a:cs typeface="ＭＳ Ｐゴシック" charset="0"/>
              </a:rPr>
              <a:t>A = last quarter high in sky ~sunrise</a:t>
            </a:r>
          </a:p>
          <a:p>
            <a:r>
              <a:rPr lang="en-US" sz="1200" kern="1200" dirty="0" smtClean="0">
                <a:solidFill>
                  <a:schemeClr val="tx1"/>
                </a:solidFill>
                <a:effectLst/>
                <a:latin typeface="Arial" charset="0"/>
                <a:ea typeface="ＭＳ Ｐゴシック" charset="0"/>
                <a:cs typeface="ＭＳ Ｐゴシック" charset="0"/>
              </a:rPr>
              <a:t>B = Full moon before sunrise ~4 AM</a:t>
            </a:r>
          </a:p>
          <a:p>
            <a:r>
              <a:rPr lang="en-US" sz="1200" kern="1200" dirty="0" smtClean="0">
                <a:solidFill>
                  <a:schemeClr val="tx1"/>
                </a:solidFill>
                <a:effectLst/>
                <a:latin typeface="Arial" charset="0"/>
                <a:ea typeface="ＭＳ Ｐゴシック" charset="0"/>
                <a:cs typeface="ＭＳ Ｐゴシック" charset="0"/>
              </a:rPr>
              <a:t>C = waxing gibbous ~6 PM</a:t>
            </a:r>
          </a:p>
          <a:p>
            <a:r>
              <a:rPr lang="en-US" sz="1200" kern="1200" dirty="0" smtClean="0">
                <a:solidFill>
                  <a:schemeClr val="tx1"/>
                </a:solidFill>
                <a:effectLst/>
                <a:latin typeface="Arial" charset="0"/>
                <a:ea typeface="ＭＳ Ｐゴシック" charset="0"/>
                <a:cs typeface="ＭＳ Ｐゴシック" charset="0"/>
              </a:rPr>
              <a:t>So the order would be A – C – B </a:t>
            </a:r>
          </a:p>
          <a:p>
            <a:r>
              <a:rPr lang="en-US" sz="1200" kern="1200" dirty="0" smtClean="0">
                <a:solidFill>
                  <a:schemeClr val="tx1"/>
                </a:solidFill>
                <a:effectLst/>
                <a:latin typeface="Arial" charset="0"/>
                <a:ea typeface="ＭＳ Ｐゴシック" charset="0"/>
                <a:cs typeface="ＭＳ Ｐゴシック" charset="0"/>
              </a:rPr>
              <a:t>(or C – B – A if you explicitly ask “after” sunrise)</a:t>
            </a:r>
          </a:p>
          <a:p>
            <a:r>
              <a:rPr lang="en-US" sz="1200" kern="1200" dirty="0" smtClean="0">
                <a:solidFill>
                  <a:schemeClr val="tx1"/>
                </a:solidFill>
                <a:effectLst/>
                <a:latin typeface="Arial" charset="0"/>
                <a:ea typeface="ＭＳ Ｐゴシック" charset="0"/>
                <a:cs typeface="ＭＳ Ｐゴシック" charset="0"/>
              </a:rPr>
              <a:t> </a:t>
            </a:r>
          </a:p>
          <a:p>
            <a:r>
              <a:rPr lang="en-US" sz="1200" i="1" kern="1200" dirty="0" smtClean="0">
                <a:solidFill>
                  <a:schemeClr val="tx1"/>
                </a:solidFill>
                <a:effectLst/>
                <a:latin typeface="Arial" charset="0"/>
                <a:ea typeface="ＭＳ Ｐゴシック" charset="0"/>
                <a:cs typeface="ＭＳ Ｐゴシック" charset="0"/>
              </a:rPr>
              <a:t>Activity developed by Ed Prather, in his presentation to NASA Forum (see introduction)</a:t>
            </a:r>
            <a:endParaRPr lang="en-US" sz="1200" kern="1200" dirty="0" smtClean="0">
              <a:solidFill>
                <a:schemeClr val="tx1"/>
              </a:solidFill>
              <a:effectLst/>
              <a:latin typeface="Arial" charset="0"/>
              <a:ea typeface="ＭＳ Ｐゴシック" charset="0"/>
              <a:cs typeface="ＭＳ Ｐゴシック" charset="0"/>
            </a:endParaRPr>
          </a:p>
          <a:p>
            <a:pPr>
              <a:defRPr/>
            </a:pPr>
            <a:endParaRPr lang="en-US" dirty="0"/>
          </a:p>
        </p:txBody>
      </p:sp>
      <p:sp>
        <p:nvSpPr>
          <p:cNvPr id="4" name="Slide Number Placeholder 3"/>
          <p:cNvSpPr>
            <a:spLocks noGrp="1"/>
          </p:cNvSpPr>
          <p:nvPr>
            <p:ph type="sldNum" sz="quarter" idx="5"/>
          </p:nvPr>
        </p:nvSpPr>
        <p:spPr/>
        <p:txBody>
          <a:bodyPr/>
          <a:lstStyle/>
          <a:p>
            <a:pPr>
              <a:defRPr/>
            </a:pPr>
            <a:fld id="{EEE9F42B-6FF5-7A47-BA33-573EBF8EE648}" type="slidenum">
              <a:rPr lang="en-US" smtClean="0"/>
              <a:pPr>
                <a:defRPr/>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Active engagement, or active learning, is a model of instruction that places more of the responsibility for learning on the learners.  </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According to Wikipedia:  “It [AE] was popularized in the 1990s by its appearance on the Association for the Study of Higher Education (ASHE) report (</a:t>
            </a:r>
            <a:r>
              <a:rPr lang="en-US" sz="1200" u="sng" kern="1200" dirty="0" smtClean="0">
                <a:solidFill>
                  <a:schemeClr val="tx1"/>
                </a:solidFill>
                <a:effectLst/>
                <a:latin typeface="Arial" charset="0"/>
                <a:ea typeface="ＭＳ Ｐゴシック" charset="0"/>
                <a:cs typeface="ＭＳ Ｐゴシック" charset="0"/>
                <a:hlinkClick r:id="rId3"/>
              </a:rPr>
              <a:t>Bonwell &amp; Eison 1991</a:t>
            </a:r>
            <a:r>
              <a:rPr lang="en-US" sz="1200" kern="1200" dirty="0" smtClean="0">
                <a:solidFill>
                  <a:schemeClr val="tx1"/>
                </a:solidFill>
                <a:effectLst/>
                <a:latin typeface="Arial" charset="0"/>
                <a:ea typeface="ＭＳ Ｐゴシック" charset="0"/>
                <a:cs typeface="ＭＳ Ｐゴシック" charset="0"/>
              </a:rPr>
              <a:t>). In this report they discuss a variety of methodologies for promoting "active learning". They cite literature which indicates that to learn, students must do more than just listen: They must read, write, discuss, or be engaged in solving problems. It relates to the three learning domains referred to as knowledge, skills and attitudes, and that this taxonomy of learning behaviors can be thought of as "the goals of the learning process". In particular, students must engage in such higher-order thinking tasks as analysis, synthesis, and evaluation.</a:t>
            </a:r>
            <a:r>
              <a:rPr lang="en-US" sz="1200" kern="1200" baseline="30000" dirty="0" smtClean="0">
                <a:solidFill>
                  <a:schemeClr val="tx1"/>
                </a:solidFill>
                <a:effectLst/>
                <a:latin typeface="Arial" charset="0"/>
                <a:ea typeface="ＭＳ Ｐゴシック" charset="0"/>
                <a:cs typeface="ＭＳ Ｐゴシック" charset="0"/>
              </a:rPr>
              <a:t> </a:t>
            </a:r>
            <a:r>
              <a:rPr lang="en-US" sz="1200" kern="1200" dirty="0" smtClean="0">
                <a:solidFill>
                  <a:schemeClr val="tx1"/>
                </a:solidFill>
                <a:effectLst/>
                <a:latin typeface="Arial" charset="0"/>
                <a:ea typeface="ＭＳ Ｐゴシック" charset="0"/>
                <a:cs typeface="ＭＳ Ｐゴシック" charset="0"/>
              </a:rPr>
              <a:t> Active learning engages students in two aspects – doing things and thinking about the things they are doing.</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58DD144-2E50-2D41-BE52-1D3C01DB63A6}" type="slidenum">
              <a:rPr lang="en-US" smtClean="0"/>
              <a:pPr>
                <a:defRPr/>
              </a:pPr>
              <a:t>3</a:t>
            </a:fld>
            <a:endParaRPr lang="en-US"/>
          </a:p>
        </p:txBody>
      </p:sp>
    </p:spTree>
    <p:extLst>
      <p:ext uri="{BB962C8B-B14F-4D97-AF65-F5344CB8AC3E}">
        <p14:creationId xmlns:p14="http://schemas.microsoft.com/office/powerpoint/2010/main" val="2717126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Numerous studies have shown that introducing active learning activities, especially done before, rather than after, lectures or readings, results in deeper learning, understanding, and transfer.</a:t>
            </a:r>
            <a:r>
              <a:rPr lang="en-US" sz="1200" kern="1200" baseline="30000" dirty="0" smtClean="0">
                <a:solidFill>
                  <a:schemeClr val="tx1"/>
                </a:solidFill>
                <a:effectLst/>
                <a:latin typeface="Arial" charset="0"/>
                <a:ea typeface="ＭＳ Ｐゴシック" charset="0"/>
                <a:cs typeface="ＭＳ Ｐゴシック" charset="0"/>
              </a:rPr>
              <a:t> </a:t>
            </a:r>
            <a:r>
              <a:rPr lang="en-US" sz="1200" kern="1200" dirty="0" smtClean="0">
                <a:solidFill>
                  <a:schemeClr val="tx1"/>
                </a:solidFill>
                <a:effectLst/>
                <a:latin typeface="Arial" charset="0"/>
                <a:ea typeface="ＭＳ Ｐゴシック" charset="0"/>
                <a:cs typeface="ＭＳ Ｐゴシック" charset="0"/>
              </a:rPr>
              <a:t> In an active learning environment learners are immersed in experiences within which they are engaged in meaningful inquiry, action, imagination, invention, interaction, hypothesizing and/or personal reflection.</a:t>
            </a:r>
          </a:p>
          <a:p>
            <a:r>
              <a:rPr lang="en-US" sz="1200" kern="1200" dirty="0" smtClean="0">
                <a:solidFill>
                  <a:schemeClr val="tx1"/>
                </a:solidFill>
                <a:effectLst/>
                <a:latin typeface="Arial" charset="0"/>
                <a:ea typeface="ＭＳ Ｐゴシック" charset="0"/>
                <a:cs typeface="ＭＳ Ｐゴシック" charset="0"/>
              </a:rPr>
              <a:t> </a:t>
            </a:r>
          </a:p>
          <a:p>
            <a:r>
              <a:rPr lang="en-US" sz="1200" i="1" kern="1200" dirty="0" smtClean="0">
                <a:solidFill>
                  <a:schemeClr val="tx1"/>
                </a:solidFill>
                <a:effectLst/>
                <a:latin typeface="Arial" charset="0"/>
                <a:ea typeface="ＭＳ Ｐゴシック" charset="0"/>
                <a:cs typeface="ＭＳ Ｐゴシック" charset="0"/>
              </a:rPr>
              <a:t>Image is in the public domain.</a:t>
            </a:r>
            <a:endParaRPr lang="en-US" sz="120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358DD144-2E50-2D41-BE52-1D3C01DB63A6}" type="slidenum">
              <a:rPr lang="en-US" smtClean="0"/>
              <a:pPr>
                <a:defRPr/>
              </a:pPr>
              <a:t>4</a:t>
            </a:fld>
            <a:endParaRPr lang="en-US"/>
          </a:p>
        </p:txBody>
      </p:sp>
    </p:spTree>
    <p:extLst>
      <p:ext uri="{BB962C8B-B14F-4D97-AF65-F5344CB8AC3E}">
        <p14:creationId xmlns:p14="http://schemas.microsoft.com/office/powerpoint/2010/main" val="4158444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smtClean="0">
                <a:solidFill>
                  <a:schemeClr val="tx1"/>
                </a:solidFill>
                <a:effectLst/>
                <a:latin typeface="Arial" charset="0"/>
                <a:ea typeface="ＭＳ Ｐゴシック" charset="0"/>
                <a:cs typeface="ＭＳ Ｐゴシック" charset="0"/>
              </a:rPr>
              <a:t>Recent research shows that the human brain often discards information after about 30 days when that information hasn’t been accessed.   This reaffirms research that shows students after taking college courses based on memorization usually “forgot” </a:t>
            </a:r>
            <a:endParaRPr lang="en-US" dirty="0" smtClean="0"/>
          </a:p>
          <a:p>
            <a:pPr>
              <a:defRPr/>
            </a:pPr>
            <a:endParaRPr lang="en-US" dirty="0" smtClean="0"/>
          </a:p>
          <a:p>
            <a:pPr>
              <a:defRPr/>
            </a:pPr>
            <a:r>
              <a:rPr lang="en-US" dirty="0" smtClean="0"/>
              <a:t>Image from:  http://</a:t>
            </a:r>
            <a:r>
              <a:rPr lang="en-US" dirty="0" err="1" smtClean="0"/>
              <a:t>laborunionreport.com</a:t>
            </a:r>
            <a:r>
              <a:rPr lang="en-US" dirty="0" smtClean="0"/>
              <a:t>/2015/01/29/nea-insurance-scheme-exposed-a-teacher-explains-why-he-his-fellow-teachers-decertified-the-nea/</a:t>
            </a:r>
            <a:endParaRPr lang="en-US" dirty="0"/>
          </a:p>
        </p:txBody>
      </p:sp>
      <p:sp>
        <p:nvSpPr>
          <p:cNvPr id="4" name="Slide Number Placeholder 3"/>
          <p:cNvSpPr>
            <a:spLocks noGrp="1"/>
          </p:cNvSpPr>
          <p:nvPr>
            <p:ph type="sldNum" sz="quarter" idx="5"/>
          </p:nvPr>
        </p:nvSpPr>
        <p:spPr/>
        <p:txBody>
          <a:bodyPr/>
          <a:lstStyle/>
          <a:p>
            <a:pPr>
              <a:defRPr/>
            </a:pPr>
            <a:fld id="{A5398EEF-DC4D-BA4E-9272-A520A5CEEA67}"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ＭＳ Ｐゴシック" charset="0"/>
                <a:cs typeface="ＭＳ Ｐゴシック" charset="0"/>
              </a:rPr>
              <a:t>Examples of Active Engagement Techniques</a:t>
            </a:r>
          </a:p>
          <a:p>
            <a:r>
              <a:rPr lang="en-US" sz="1200" kern="1200" dirty="0" smtClean="0">
                <a:solidFill>
                  <a:schemeClr val="tx1"/>
                </a:solidFill>
                <a:effectLst/>
                <a:latin typeface="Arial" charset="0"/>
                <a:ea typeface="ＭＳ Ｐゴシック" charset="0"/>
                <a:cs typeface="ＭＳ Ｐゴシック" charset="0"/>
              </a:rPr>
              <a:t>We will spend the rest of the time experimenting with 3 of these techniques.</a:t>
            </a:r>
          </a:p>
          <a:p>
            <a:r>
              <a:rPr lang="en-US" sz="1200" kern="1200" dirty="0" smtClean="0">
                <a:solidFill>
                  <a:schemeClr val="tx1"/>
                </a:solidFill>
                <a:effectLst/>
                <a:latin typeface="Arial" charset="0"/>
                <a:ea typeface="ＭＳ Ｐゴシック" charset="0"/>
                <a:cs typeface="ＭＳ Ｐゴシック" charset="0"/>
              </a:rPr>
              <a:t> </a:t>
            </a:r>
          </a:p>
          <a:p>
            <a:r>
              <a:rPr lang="en-US" sz="1200" i="1" kern="1200" dirty="0" smtClean="0">
                <a:solidFill>
                  <a:schemeClr val="tx1"/>
                </a:solidFill>
                <a:effectLst/>
                <a:latin typeface="Arial" charset="0"/>
                <a:ea typeface="ＭＳ Ｐゴシック" charset="0"/>
                <a:cs typeface="ＭＳ Ｐゴシック" charset="0"/>
              </a:rPr>
              <a:t>Image credit:  Deborah Scherrer, engaging students at Exploration Station</a:t>
            </a:r>
            <a:endParaRPr lang="en-US" sz="1200" kern="1200" dirty="0" smtClean="0">
              <a:solidFill>
                <a:schemeClr val="tx1"/>
              </a:solidFill>
              <a:effectLst/>
              <a:latin typeface="Arial" charset="0"/>
              <a:ea typeface="ＭＳ Ｐゴシック" charset="0"/>
              <a:cs typeface="ＭＳ Ｐゴシック" charset="0"/>
            </a:endParaRPr>
          </a:p>
          <a:p>
            <a:pPr>
              <a:defRPr/>
            </a:pPr>
            <a:endParaRPr lang="en-US" dirty="0"/>
          </a:p>
        </p:txBody>
      </p:sp>
      <p:sp>
        <p:nvSpPr>
          <p:cNvPr id="4" name="Slide Number Placeholder 3"/>
          <p:cNvSpPr>
            <a:spLocks noGrp="1"/>
          </p:cNvSpPr>
          <p:nvPr>
            <p:ph type="sldNum" sz="quarter" idx="5"/>
          </p:nvPr>
        </p:nvSpPr>
        <p:spPr/>
        <p:txBody>
          <a:bodyPr/>
          <a:lstStyle/>
          <a:p>
            <a:pPr>
              <a:defRPr/>
            </a:pPr>
            <a:fld id="{2BE78881-03A4-FA46-B4C3-01CBDB5E0E32}"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ＭＳ Ｐゴシック" charset="0"/>
                <a:cs typeface="ＭＳ Ｐゴシック" charset="0"/>
              </a:rPr>
              <a:t>Does Active Engagement Work?</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Again, some lecture is almost always necessary.  If it is kept to brief periods (7-10 minutes) at a time, and interspersed with Active Engagement, then retention and understanding can be significantly improved.</a:t>
            </a:r>
          </a:p>
          <a:p>
            <a:r>
              <a:rPr lang="en-US" sz="1200" kern="1200" dirty="0" smtClean="0">
                <a:solidFill>
                  <a:schemeClr val="tx1"/>
                </a:solidFill>
                <a:effectLst/>
                <a:latin typeface="Arial" charset="0"/>
                <a:ea typeface="ＭＳ Ｐゴシック" charset="0"/>
                <a:cs typeface="ＭＳ Ｐゴシック" charset="0"/>
              </a:rPr>
              <a:t> </a:t>
            </a:r>
          </a:p>
          <a:p>
            <a:r>
              <a:rPr lang="en-US" sz="1200" i="1" kern="1200" dirty="0" smtClean="0">
                <a:solidFill>
                  <a:schemeClr val="tx1"/>
                </a:solidFill>
                <a:effectLst/>
                <a:latin typeface="Arial" charset="0"/>
                <a:ea typeface="ＭＳ Ｐゴシック" charset="0"/>
                <a:cs typeface="ＭＳ Ｐゴシック" charset="0"/>
              </a:rPr>
              <a:t>Research on a Lecture-Tutorial Approach to Teaching Introductory Astronomy for Non–</a:t>
            </a:r>
            <a:endParaRPr lang="en-US" sz="1200" kern="1200" dirty="0" smtClean="0">
              <a:solidFill>
                <a:schemeClr val="tx1"/>
              </a:solidFill>
              <a:effectLst/>
              <a:latin typeface="Arial" charset="0"/>
              <a:ea typeface="ＭＳ Ｐゴシック" charset="0"/>
              <a:cs typeface="ＭＳ Ｐゴシック" charset="0"/>
            </a:endParaRPr>
          </a:p>
          <a:p>
            <a:r>
              <a:rPr lang="en-US" sz="1200" i="1" kern="1200" dirty="0" smtClean="0">
                <a:solidFill>
                  <a:schemeClr val="tx1"/>
                </a:solidFill>
                <a:effectLst/>
                <a:latin typeface="Arial" charset="0"/>
                <a:ea typeface="ＭＳ Ｐゴシック" charset="0"/>
                <a:cs typeface="ＭＳ Ｐゴシック" charset="0"/>
              </a:rPr>
              <a:t>Science Majors, </a:t>
            </a:r>
            <a:r>
              <a:rPr lang="en-US" sz="1200" kern="1200" dirty="0" smtClean="0">
                <a:solidFill>
                  <a:schemeClr val="tx1"/>
                </a:solidFill>
                <a:effectLst/>
                <a:latin typeface="Arial" charset="0"/>
                <a:ea typeface="ＭＳ Ｐゴシック" charset="0"/>
                <a:cs typeface="ＭＳ Ｐゴシック" charset="0"/>
              </a:rPr>
              <a:t>Prather, E. E.; Slater, T. F.; Adams, J. P.; Bailey, J. M.; Jones, L. V.; </a:t>
            </a:r>
            <a:r>
              <a:rPr lang="en-US" sz="1200" kern="1200" dirty="0" err="1" smtClean="0">
                <a:solidFill>
                  <a:schemeClr val="tx1"/>
                </a:solidFill>
                <a:effectLst/>
                <a:latin typeface="Arial" charset="0"/>
                <a:ea typeface="ＭＳ Ｐゴシック" charset="0"/>
                <a:cs typeface="ＭＳ Ｐゴシック" charset="0"/>
              </a:rPr>
              <a:t>Dostal</a:t>
            </a:r>
            <a:r>
              <a:rPr lang="en-US" sz="1200" kern="1200" dirty="0" smtClean="0">
                <a:solidFill>
                  <a:schemeClr val="tx1"/>
                </a:solidFill>
                <a:effectLst/>
                <a:latin typeface="Arial" charset="0"/>
                <a:ea typeface="ＭＳ Ｐゴシック" charset="0"/>
                <a:cs typeface="ＭＳ Ｐゴシック" charset="0"/>
              </a:rPr>
              <a:t>,</a:t>
            </a:r>
          </a:p>
          <a:p>
            <a:r>
              <a:rPr lang="en-US" sz="1200" kern="1200" dirty="0" smtClean="0">
                <a:solidFill>
                  <a:schemeClr val="tx1"/>
                </a:solidFill>
                <a:effectLst/>
                <a:latin typeface="Arial" charset="0"/>
                <a:ea typeface="ＭＳ Ｐゴシック" charset="0"/>
                <a:cs typeface="ＭＳ Ｐゴシック" charset="0"/>
              </a:rPr>
              <a:t>J. A., Astronomy Education Review, 3(2) 2005</a:t>
            </a:r>
          </a:p>
          <a:p>
            <a:r>
              <a:rPr lang="en-US" sz="1200" kern="1200" dirty="0" smtClean="0">
                <a:solidFill>
                  <a:schemeClr val="tx1"/>
                </a:solidFill>
                <a:effectLst/>
                <a:latin typeface="Arial" charset="0"/>
                <a:ea typeface="ＭＳ Ｐゴシック" charset="0"/>
                <a:cs typeface="ＭＳ Ｐゴシック" charset="0"/>
              </a:rPr>
              <a:t> </a:t>
            </a:r>
          </a:p>
          <a:p>
            <a:r>
              <a:rPr lang="en-US" sz="1200" i="1" kern="1200" dirty="0" smtClean="0">
                <a:solidFill>
                  <a:schemeClr val="tx1"/>
                </a:solidFill>
                <a:effectLst/>
                <a:latin typeface="Arial" charset="0"/>
                <a:ea typeface="ＭＳ Ｐゴシック" charset="0"/>
                <a:cs typeface="ＭＳ Ｐゴシック" charset="0"/>
              </a:rPr>
              <a:t>Image is in the public domain.</a:t>
            </a:r>
            <a:endParaRPr lang="en-US" sz="120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358DD144-2E50-2D41-BE52-1D3C01DB63A6}" type="slidenum">
              <a:rPr lang="en-US" smtClean="0"/>
              <a:pPr>
                <a:defRPr/>
              </a:pPr>
              <a:t>7</a:t>
            </a:fld>
            <a:endParaRPr lang="en-US"/>
          </a:p>
        </p:txBody>
      </p:sp>
    </p:spTree>
    <p:extLst>
      <p:ext uri="{BB962C8B-B14F-4D97-AF65-F5344CB8AC3E}">
        <p14:creationId xmlns:p14="http://schemas.microsoft.com/office/powerpoint/2010/main" val="2791933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In this workshop we will experiment with 3 of the suggested forms of Active Engagement:</a:t>
            </a:r>
          </a:p>
          <a:p>
            <a:pPr lvl="0"/>
            <a:r>
              <a:rPr lang="en-US" sz="1200" kern="1200" dirty="0" smtClean="0">
                <a:solidFill>
                  <a:schemeClr val="tx1"/>
                </a:solidFill>
                <a:effectLst/>
                <a:latin typeface="Arial" charset="0"/>
                <a:ea typeface="ＭＳ Ｐゴシック" charset="0"/>
                <a:cs typeface="ＭＳ Ｐゴシック" charset="0"/>
              </a:rPr>
              <a:t>Think-Pair-Share</a:t>
            </a:r>
          </a:p>
          <a:p>
            <a:pPr lvl="0"/>
            <a:r>
              <a:rPr lang="en-US" sz="1200" kern="1200" dirty="0" smtClean="0">
                <a:solidFill>
                  <a:schemeClr val="tx1"/>
                </a:solidFill>
                <a:effectLst/>
                <a:latin typeface="Arial" charset="0"/>
                <a:ea typeface="ＭＳ Ｐゴシック" charset="0"/>
                <a:cs typeface="ＭＳ Ｐゴシック" charset="0"/>
              </a:rPr>
              <a:t>Signal Cards</a:t>
            </a:r>
          </a:p>
          <a:p>
            <a:pPr lvl="0"/>
            <a:r>
              <a:rPr lang="en-US" sz="1200" kern="1200" dirty="0" smtClean="0">
                <a:solidFill>
                  <a:schemeClr val="tx1"/>
                </a:solidFill>
                <a:effectLst/>
                <a:latin typeface="Arial" charset="0"/>
                <a:ea typeface="ＭＳ Ｐゴシック" charset="0"/>
                <a:cs typeface="ＭＳ Ｐゴシック" charset="0"/>
              </a:rPr>
              <a:t>Hands-on activities   </a:t>
            </a:r>
          </a:p>
          <a:p>
            <a:r>
              <a:rPr lang="en-US" sz="1200" kern="1200" dirty="0" smtClean="0">
                <a:solidFill>
                  <a:schemeClr val="tx1"/>
                </a:solidFill>
                <a:effectLst/>
                <a:latin typeface="Arial" charset="0"/>
                <a:ea typeface="ＭＳ Ｐゴシック" charset="0"/>
                <a:cs typeface="ＭＳ Ｐゴシック" charset="0"/>
              </a:rPr>
              <a:t> </a:t>
            </a:r>
          </a:p>
          <a:p>
            <a:r>
              <a:rPr lang="en-US" sz="1200" kern="1200" dirty="0" smtClean="0">
                <a:solidFill>
                  <a:schemeClr val="tx1"/>
                </a:solidFill>
                <a:effectLst/>
                <a:latin typeface="Arial" charset="0"/>
                <a:ea typeface="ＭＳ Ｐゴシック" charset="0"/>
                <a:cs typeface="ＭＳ Ｐゴシック" charset="0"/>
              </a:rPr>
              <a:t>Each experiment will relate to the teaching of Moon phases and eclipses.</a:t>
            </a:r>
          </a:p>
          <a:p>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Image is in the public domain.</a:t>
            </a:r>
            <a:endParaRPr lang="en-US" sz="120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358DD144-2E50-2D41-BE52-1D3C01DB63A6}" type="slidenum">
              <a:rPr lang="en-US" smtClean="0"/>
              <a:pPr>
                <a:defRPr/>
              </a:pPr>
              <a:t>8</a:t>
            </a:fld>
            <a:endParaRPr lang="en-US"/>
          </a:p>
        </p:txBody>
      </p:sp>
    </p:spTree>
    <p:extLst>
      <p:ext uri="{BB962C8B-B14F-4D97-AF65-F5344CB8AC3E}">
        <p14:creationId xmlns:p14="http://schemas.microsoft.com/office/powerpoint/2010/main" val="4120995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Arial" charset="0"/>
                <a:ea typeface="ＭＳ Ｐゴシック" charset="0"/>
                <a:cs typeface="ＭＳ Ｐゴシック" charset="0"/>
              </a:rPr>
              <a:t>Reading Rockets</a:t>
            </a:r>
            <a:r>
              <a:rPr lang="en-US" sz="1200" kern="1200" dirty="0" smtClean="0">
                <a:solidFill>
                  <a:schemeClr val="tx1"/>
                </a:solidFill>
                <a:effectLst/>
                <a:latin typeface="Arial" charset="0"/>
                <a:ea typeface="ＭＳ Ｐゴシック" charset="0"/>
                <a:cs typeface="ＭＳ Ｐゴシック" charset="0"/>
              </a:rPr>
              <a:t> describes the Think-Pair-Share method like this</a:t>
            </a:r>
            <a:r>
              <a:rPr lang="en-US" sz="1200" i="1" kern="1200" dirty="0" smtClean="0">
                <a:solidFill>
                  <a:schemeClr val="tx1"/>
                </a:solidFill>
                <a:effectLst/>
                <a:latin typeface="Arial" charset="0"/>
                <a:ea typeface="ＭＳ Ｐゴシック" charset="0"/>
                <a:cs typeface="ＭＳ Ｐゴシック" charset="0"/>
              </a:rPr>
              <a:t>:</a:t>
            </a: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“Think-pair-share is a collaborative learning strategy in which students work together to solve a problem or answer a question about an assigned reading [or a lecture]. This technique requires students to </a:t>
            </a:r>
          </a:p>
          <a:p>
            <a:pPr lvl="0"/>
            <a:r>
              <a:rPr lang="en-US" sz="1200" kern="1200" dirty="0" smtClean="0">
                <a:solidFill>
                  <a:schemeClr val="tx1"/>
                </a:solidFill>
                <a:effectLst/>
                <a:latin typeface="Arial" charset="0"/>
                <a:ea typeface="ＭＳ Ｐゴシック" charset="0"/>
                <a:cs typeface="ＭＳ Ｐゴシック" charset="0"/>
              </a:rPr>
              <a:t>Think individually about a topic or answer to a question </a:t>
            </a:r>
          </a:p>
          <a:p>
            <a:pPr lvl="0"/>
            <a:r>
              <a:rPr lang="en-US" sz="1200" kern="1200" dirty="0" smtClean="0">
                <a:solidFill>
                  <a:schemeClr val="tx1"/>
                </a:solidFill>
                <a:effectLst/>
                <a:latin typeface="Arial" charset="0"/>
                <a:ea typeface="ＭＳ Ｐゴシック" charset="0"/>
                <a:cs typeface="ＭＳ Ｐゴシック" charset="0"/>
              </a:rPr>
              <a:t>Share ideas with classmates. Discussing an answer with a partner serves to maximize participation, focus attention and engage students in comprehending the reading material.”</a:t>
            </a:r>
          </a:p>
          <a:p>
            <a:r>
              <a:rPr lang="en-US" sz="1200" u="sng" kern="1200" dirty="0" smtClean="0">
                <a:solidFill>
                  <a:schemeClr val="tx1"/>
                </a:solidFill>
                <a:effectLst/>
                <a:latin typeface="Arial" charset="0"/>
                <a:ea typeface="ＭＳ Ｐゴシック" charset="0"/>
                <a:cs typeface="ＭＳ Ｐゴシック" charset="0"/>
                <a:hlinkClick r:id="rId3"/>
              </a:rPr>
              <a:t>http://www.readingrockets.org/strategies/think-pair-share</a:t>
            </a: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 </a:t>
            </a:r>
          </a:p>
          <a:p>
            <a:r>
              <a:rPr lang="en-US" sz="1200" i="1" kern="1200" dirty="0" smtClean="0">
                <a:solidFill>
                  <a:schemeClr val="tx1"/>
                </a:solidFill>
                <a:effectLst/>
                <a:latin typeface="Arial" charset="0"/>
                <a:ea typeface="ＭＳ Ｐゴシック" charset="0"/>
                <a:cs typeface="ＭＳ Ｐゴシック" charset="0"/>
              </a:rPr>
              <a:t>Image credit:  Deborah Scherrer, teacher and class in Malaysia</a:t>
            </a:r>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 </a:t>
            </a:r>
          </a:p>
        </p:txBody>
      </p:sp>
      <p:sp>
        <p:nvSpPr>
          <p:cNvPr id="4" name="Slide Number Placeholder 3"/>
          <p:cNvSpPr>
            <a:spLocks noGrp="1"/>
          </p:cNvSpPr>
          <p:nvPr>
            <p:ph type="sldNum" sz="quarter" idx="10"/>
          </p:nvPr>
        </p:nvSpPr>
        <p:spPr/>
        <p:txBody>
          <a:bodyPr/>
          <a:lstStyle/>
          <a:p>
            <a:pPr>
              <a:defRPr/>
            </a:pPr>
            <a:fld id="{358DD144-2E50-2D41-BE52-1D3C01DB63A6}" type="slidenum">
              <a:rPr lang="en-US" smtClean="0"/>
              <a:pPr>
                <a:defRPr/>
              </a:pPr>
              <a:t>9</a:t>
            </a:fld>
            <a:endParaRPr lang="en-US"/>
          </a:p>
        </p:txBody>
      </p:sp>
    </p:spTree>
    <p:extLst>
      <p:ext uri="{BB962C8B-B14F-4D97-AF65-F5344CB8AC3E}">
        <p14:creationId xmlns:p14="http://schemas.microsoft.com/office/powerpoint/2010/main" val="2925030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E30E2307-1E40-4E12-8716-25BFDA8E7013}" type="datetime1">
              <a:rPr lang="en-US" smtClean="0"/>
              <a:pPr/>
              <a:t>9/19/15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13BB402-267A-E849-A54D-387BBB6DC5DA}" type="slidenum">
              <a:rPr lang="en-US" smtClean="0"/>
              <a:pPr>
                <a:defRPr/>
              </a:pPr>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50B1FC6-CE95-8D4A-802A-4D108B70D4CC}"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AA2E762-BF14-6541-BDE2-E3AA40E2EDB4}"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0E48DA1-FA90-A74A-AC2F-06649C2B5B79}"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CC64D79-4DE6-9F49-A413-F3896D98C00A}" type="slidenum">
              <a:rPr lang="en-US" smtClean="0"/>
              <a:pPr>
                <a:defRPr/>
              </a:pPr>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9/19/15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770130E-3960-E141-81D6-DF50EC4D691A}"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27F3B00-8666-E045-AC12-5E12F744AED2}"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583A107-1ED9-6F42-8FA4-B22489240E80}"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F8ED276D-C097-5E4D-BD6F-0A3847BD4973}"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pPr>
              <a:defRPr/>
            </a:pPr>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pPr>
              <a:defRPr/>
            </a:pPr>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pPr>
              <a:defRPr/>
            </a:pPr>
            <a:fld id="{9CC64D79-4DE6-9F49-A413-F3896D98C00A}"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5205" r:id="rId1"/>
    <p:sldLayoutId id="2147485206" r:id="rId2"/>
    <p:sldLayoutId id="2147485207" r:id="rId3"/>
    <p:sldLayoutId id="2147485208" r:id="rId4"/>
    <p:sldLayoutId id="2147485209" r:id="rId5"/>
    <p:sldLayoutId id="2147485210" r:id="rId6"/>
    <p:sldLayoutId id="2147485211" r:id="rId7"/>
    <p:sldLayoutId id="2147485212" r:id="rId8"/>
    <p:sldLayoutId id="2147485213" r:id="rId9"/>
    <p:sldLayoutId id="2147485214" r:id="rId10"/>
    <p:sldLayoutId id="2147485215" r:id="rId11"/>
    <p:sldLayoutId id="2147485216" r:id="rId12"/>
  </p:sldLayoutIdLst>
  <p:hf hdr="0" ftr="0" dt="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t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tiff"/></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4.tiff"/><Relationship Id="rId5"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tiff"/><Relationship Id="rId5" Type="http://schemas.openxmlformats.org/officeDocument/2006/relationships/image" Target="../media/image27.tiff"/><Relationship Id="rId6" Type="http://schemas.openxmlformats.org/officeDocument/2006/relationships/image" Target="../media/image28.tiff"/><Relationship Id="rId7" Type="http://schemas.openxmlformats.org/officeDocument/2006/relationships/image" Target="../media/image29.tiff"/><Relationship Id="rId8" Type="http://schemas.openxmlformats.org/officeDocument/2006/relationships/image" Target="../media/image30.emf"/><Relationship Id="rId9"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4.gif"/></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371600" y="1371600"/>
            <a:ext cx="6498158" cy="2258267"/>
          </a:xfrm>
        </p:spPr>
        <p:txBody>
          <a:bodyPr>
            <a:normAutofit fontScale="90000"/>
          </a:bodyPr>
          <a:lstStyle/>
          <a:p>
            <a:pPr eaLnBrk="1" hangingPunct="1">
              <a:defRPr/>
            </a:pPr>
            <a:r>
              <a:rPr lang="en-US" sz="5400" b="1" dirty="0" smtClean="0">
                <a:solidFill>
                  <a:srgbClr val="9C0001"/>
                </a:solidFill>
                <a:cs typeface="+mj-cs"/>
              </a:rPr>
              <a:t>Teaching Astronomy through Active Engagement</a:t>
            </a:r>
          </a:p>
        </p:txBody>
      </p:sp>
      <p:sp>
        <p:nvSpPr>
          <p:cNvPr id="2051" name="Rectangle 3"/>
          <p:cNvSpPr>
            <a:spLocks noGrp="1" noChangeArrowheads="1"/>
          </p:cNvSpPr>
          <p:nvPr>
            <p:ph type="subTitle" idx="1"/>
          </p:nvPr>
        </p:nvSpPr>
        <p:spPr>
          <a:xfrm>
            <a:off x="1371600" y="3657600"/>
            <a:ext cx="6498159" cy="916641"/>
          </a:xfrm>
        </p:spPr>
        <p:txBody>
          <a:bodyPr>
            <a:normAutofit/>
          </a:bodyPr>
          <a:lstStyle/>
          <a:p>
            <a:pPr eaLnBrk="1" hangingPunct="1">
              <a:defRPr/>
            </a:pPr>
            <a:r>
              <a:rPr lang="en-US" sz="2800" b="1" dirty="0" smtClean="0">
                <a:solidFill>
                  <a:schemeClr val="tx2"/>
                </a:solidFill>
                <a:cs typeface="+mn-cs"/>
              </a:rPr>
              <a:t>Using Moon Phases as a Model</a:t>
            </a:r>
          </a:p>
        </p:txBody>
      </p:sp>
      <p:sp>
        <p:nvSpPr>
          <p:cNvPr id="2054" name="Rectangle 6"/>
          <p:cNvSpPr>
            <a:spLocks noChangeArrowheads="1"/>
          </p:cNvSpPr>
          <p:nvPr/>
        </p:nvSpPr>
        <p:spPr bwMode="auto">
          <a:xfrm>
            <a:off x="2438400" y="4648200"/>
            <a:ext cx="5257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hlink"/>
              </a:buClr>
              <a:buSzPct val="70000"/>
              <a:buFont typeface="Wingdings" charset="0"/>
              <a:buNone/>
              <a:defRPr/>
            </a:pPr>
            <a:r>
              <a:rPr lang="en-US" sz="2800" dirty="0" smtClean="0">
                <a:effectLst>
                  <a:outerShdw blurRad="38100" dist="38100" dir="2700000" algn="tl">
                    <a:srgbClr val="000000"/>
                  </a:outerShdw>
                </a:effectLst>
                <a:latin typeface="+mj-lt"/>
                <a:cs typeface="+mn-cs"/>
              </a:rPr>
              <a:t>Deborah </a:t>
            </a:r>
            <a:r>
              <a:rPr lang="en-US" sz="2800" dirty="0">
                <a:effectLst>
                  <a:outerShdw blurRad="38100" dist="38100" dir="2700000" algn="tl">
                    <a:srgbClr val="000000"/>
                  </a:outerShdw>
                </a:effectLst>
                <a:latin typeface="+mj-lt"/>
                <a:cs typeface="+mn-cs"/>
              </a:rPr>
              <a:t>Scherrer</a:t>
            </a:r>
          </a:p>
          <a:p>
            <a:pPr algn="ctr" eaLnBrk="1" hangingPunct="1">
              <a:spcBef>
                <a:spcPct val="20000"/>
              </a:spcBef>
              <a:buClr>
                <a:schemeClr val="hlink"/>
              </a:buClr>
              <a:buSzPct val="70000"/>
              <a:buFont typeface="Wingdings" charset="0"/>
              <a:buNone/>
              <a:defRPr/>
            </a:pPr>
            <a:r>
              <a:rPr lang="en-US" sz="2200" dirty="0" smtClean="0">
                <a:effectLst>
                  <a:outerShdw blurRad="38100" dist="38100" dir="2700000" algn="tl">
                    <a:srgbClr val="000000"/>
                  </a:outerShdw>
                </a:effectLst>
                <a:latin typeface="+mj-lt"/>
                <a:cs typeface="+mn-cs"/>
              </a:rPr>
              <a:t>Stanford </a:t>
            </a:r>
            <a:r>
              <a:rPr lang="en-US" sz="2200" dirty="0">
                <a:effectLst>
                  <a:outerShdw blurRad="38100" dist="38100" dir="2700000" algn="tl">
                    <a:srgbClr val="000000"/>
                  </a:outerShdw>
                </a:effectLst>
                <a:latin typeface="+mj-lt"/>
                <a:cs typeface="+mn-cs"/>
              </a:rPr>
              <a:t>University Solar Center</a:t>
            </a:r>
          </a:p>
          <a:p>
            <a:pPr algn="ctr" eaLnBrk="1" hangingPunct="1">
              <a:spcBef>
                <a:spcPct val="20000"/>
              </a:spcBef>
              <a:buClr>
                <a:schemeClr val="hlink"/>
              </a:buClr>
              <a:buSzPct val="70000"/>
              <a:buFont typeface="Wingdings" charset="0"/>
              <a:buNone/>
              <a:defRPr/>
            </a:pPr>
            <a:r>
              <a:rPr lang="en-US" sz="2200" dirty="0">
                <a:effectLst>
                  <a:outerShdw blurRad="38100" dist="38100" dir="2700000" algn="tl">
                    <a:srgbClr val="000000"/>
                  </a:outerShdw>
                </a:effectLst>
                <a:latin typeface="+mj-lt"/>
                <a:cs typeface="+mn-cs"/>
              </a:rPr>
              <a:t>NASA Education Lead for SDO/HMI, </a:t>
            </a:r>
          </a:p>
          <a:p>
            <a:pPr algn="ctr" eaLnBrk="1" hangingPunct="1">
              <a:spcBef>
                <a:spcPct val="20000"/>
              </a:spcBef>
              <a:buClr>
                <a:schemeClr val="hlink"/>
              </a:buClr>
              <a:buSzPct val="70000"/>
              <a:buFont typeface="Wingdings" charset="0"/>
              <a:buNone/>
              <a:defRPr/>
            </a:pPr>
            <a:r>
              <a:rPr lang="en-US" sz="2200" dirty="0">
                <a:effectLst>
                  <a:outerShdw blurRad="38100" dist="38100" dir="2700000" algn="tl">
                    <a:srgbClr val="000000"/>
                  </a:outerShdw>
                </a:effectLst>
                <a:latin typeface="+mj-lt"/>
                <a:cs typeface="+mn-cs"/>
              </a:rPr>
              <a:t>SOHO/MDI, IRIS</a:t>
            </a:r>
          </a:p>
        </p:txBody>
      </p:sp>
      <p:pic>
        <p:nvPicPr>
          <p:cNvPr id="3" name="Picture 2" descr="NASA logo" title="NASA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8506" y="152400"/>
            <a:ext cx="1676400" cy="1387221"/>
          </a:xfrm>
          <a:prstGeom prst="rect">
            <a:avLst/>
          </a:prstGeom>
        </p:spPr>
      </p:pic>
      <p:pic>
        <p:nvPicPr>
          <p:cNvPr id="4" name="Picture 3" descr="Solar Center logo" title="Solar Center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4495800"/>
            <a:ext cx="1905000" cy="1905000"/>
          </a:xfrm>
          <a:prstGeom prst="rect">
            <a:avLst/>
          </a:prstGeom>
        </p:spPr>
      </p:pic>
      <p:pic>
        <p:nvPicPr>
          <p:cNvPr id="5" name="Picture 4" descr="Moon" title="Mo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504856" cy="1558397"/>
          </a:xfrm>
          <a:prstGeom prst="rect">
            <a:avLst/>
          </a:prstGeom>
        </p:spPr>
      </p:pic>
      <p:sp>
        <p:nvSpPr>
          <p:cNvPr id="2" name="Slide Number Placeholder 1"/>
          <p:cNvSpPr>
            <a:spLocks noGrp="1"/>
          </p:cNvSpPr>
          <p:nvPr>
            <p:ph type="sldNum" sz="quarter" idx="12"/>
          </p:nvPr>
        </p:nvSpPr>
        <p:spPr/>
        <p:txBody>
          <a:bodyPr/>
          <a:lstStyle/>
          <a:p>
            <a:pPr>
              <a:defRPr/>
            </a:pPr>
            <a:fld id="{78428720-AD7D-2F47-93EC-055C1FCAB040}" type="slidenum">
              <a:rPr lang="en-US" smtClean="0"/>
              <a:pPr>
                <a:defRPr/>
              </a:pPr>
              <a:t>1</a:t>
            </a:fld>
            <a:endParaRPr lang="en-US"/>
          </a:p>
        </p:txBody>
      </p:sp>
      <p:sp>
        <p:nvSpPr>
          <p:cNvPr id="6" name="TextBox 5"/>
          <p:cNvSpPr txBox="1"/>
          <p:nvPr/>
        </p:nvSpPr>
        <p:spPr>
          <a:xfrm>
            <a:off x="1828800" y="6487291"/>
            <a:ext cx="6651693" cy="369332"/>
          </a:xfrm>
          <a:prstGeom prst="rect">
            <a:avLst/>
          </a:prstGeom>
          <a:noFill/>
        </p:spPr>
        <p:txBody>
          <a:bodyPr wrap="none" rtlCol="0">
            <a:spAutoFit/>
          </a:bodyPr>
          <a:lstStyle/>
          <a:p>
            <a:r>
              <a:rPr lang="en-US" dirty="0" smtClean="0"/>
              <a:t>© 2015 Stanford University.  Permission to use for educational purposes.</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8534400" cy="955956"/>
          </a:xfrm>
        </p:spPr>
        <p:txBody>
          <a:bodyPr/>
          <a:lstStyle/>
          <a:p>
            <a:r>
              <a:rPr lang="en-US" b="1" dirty="0" smtClean="0">
                <a:solidFill>
                  <a:srgbClr val="C00000"/>
                </a:solidFill>
              </a:rPr>
              <a:t>Think-Pair-Share Procedure</a:t>
            </a:r>
            <a:endParaRPr lang="en-US" b="1" dirty="0">
              <a:solidFill>
                <a:srgbClr val="C00000"/>
              </a:solidFill>
            </a:endParaRPr>
          </a:p>
        </p:txBody>
      </p:sp>
      <p:sp>
        <p:nvSpPr>
          <p:cNvPr id="3" name="Content Placeholder 2"/>
          <p:cNvSpPr>
            <a:spLocks noGrp="1"/>
          </p:cNvSpPr>
          <p:nvPr>
            <p:ph idx="1"/>
          </p:nvPr>
        </p:nvSpPr>
        <p:spPr>
          <a:xfrm>
            <a:off x="478074" y="1600200"/>
            <a:ext cx="8042276" cy="4343400"/>
          </a:xfrm>
        </p:spPr>
        <p:txBody>
          <a:bodyPr>
            <a:normAutofit/>
          </a:bodyPr>
          <a:lstStyle/>
          <a:p>
            <a:r>
              <a:rPr lang="en-US" b="1" dirty="0" smtClean="0"/>
              <a:t>T </a:t>
            </a:r>
            <a:r>
              <a:rPr lang="en-US" dirty="0" smtClean="0"/>
              <a:t>(Think): Teachers begin by asking a specific question about the topic.  Students “think” about what they previously know or have learned about the topic.</a:t>
            </a:r>
            <a:endParaRPr lang="en-US" dirty="0"/>
          </a:p>
        </p:txBody>
      </p:sp>
      <p:sp>
        <p:nvSpPr>
          <p:cNvPr id="9" name="Content Placeholder 2"/>
          <p:cNvSpPr txBox="1">
            <a:spLocks/>
          </p:cNvSpPr>
          <p:nvPr/>
        </p:nvSpPr>
        <p:spPr>
          <a:xfrm>
            <a:off x="384412" y="2819400"/>
            <a:ext cx="8229600" cy="1219200"/>
          </a:xfrm>
          <a:prstGeom prst="rect">
            <a:avLst/>
          </a:prstGeom>
        </p:spPr>
        <p:txBody>
          <a:bodyPr vert="horz" lIns="91440" tIns="45720" rIns="91440" bIns="45720" rtlCol="0">
            <a:normAutofit fontScale="925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b="1" dirty="0" smtClean="0"/>
              <a:t>S </a:t>
            </a:r>
            <a:r>
              <a:rPr lang="en-US" dirty="0" smtClean="0"/>
              <a:t>(Share): Students share their thinking with their partner.  Encourage each student to attempt to persuade their partner why they chose their particular answer.</a:t>
            </a:r>
            <a:endParaRPr lang="en-US" dirty="0"/>
          </a:p>
        </p:txBody>
      </p:sp>
      <p:sp>
        <p:nvSpPr>
          <p:cNvPr id="7" name="Content Placeholder 2"/>
          <p:cNvSpPr txBox="1">
            <a:spLocks/>
          </p:cNvSpPr>
          <p:nvPr/>
        </p:nvSpPr>
        <p:spPr>
          <a:xfrm>
            <a:off x="384412" y="4191000"/>
            <a:ext cx="8229600" cy="1219200"/>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b="1" dirty="0" smtClean="0"/>
              <a:t>P </a:t>
            </a:r>
            <a:r>
              <a:rPr lang="en-US" dirty="0" smtClean="0"/>
              <a:t>(Pair): Each student “pairs” with a neighbor or small group.  In large lecture halls, they can turn to the person beside them.</a:t>
            </a:r>
            <a:endParaRPr lang="en-US" dirty="0"/>
          </a:p>
        </p:txBody>
      </p:sp>
      <p:sp>
        <p:nvSpPr>
          <p:cNvPr id="10" name="Content Placeholder 2"/>
          <p:cNvSpPr txBox="1">
            <a:spLocks/>
          </p:cNvSpPr>
          <p:nvPr/>
        </p:nvSpPr>
        <p:spPr>
          <a:xfrm>
            <a:off x="381000" y="5715000"/>
            <a:ext cx="8229600" cy="762000"/>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smtClean="0"/>
              <a:t>Teachers expand the “share” into a whole-class discussion.</a:t>
            </a:r>
            <a:endParaRPr lang="en-US" dirty="0"/>
          </a:p>
        </p:txBody>
      </p:sp>
      <p:sp>
        <p:nvSpPr>
          <p:cNvPr id="4" name="Slide Number Placeholder 3"/>
          <p:cNvSpPr>
            <a:spLocks noGrp="1"/>
          </p:cNvSpPr>
          <p:nvPr>
            <p:ph type="sldNum" sz="quarter" idx="12"/>
          </p:nvPr>
        </p:nvSpPr>
        <p:spPr/>
        <p:txBody>
          <a:bodyPr/>
          <a:lstStyle/>
          <a:p>
            <a:pPr>
              <a:defRPr/>
            </a:pPr>
            <a:fld id="{E0E48DA1-FA90-A74A-AC2F-06649C2B5B79}" type="slidenum">
              <a:rPr lang="en-US" smtClean="0"/>
              <a:pPr>
                <a:defRPr/>
              </a:pPr>
              <a:t>10</a:t>
            </a:fld>
            <a:endParaRPr lang="en-US"/>
          </a:p>
        </p:txBody>
      </p:sp>
    </p:spTree>
    <p:extLst>
      <p:ext uri="{BB962C8B-B14F-4D97-AF65-F5344CB8AC3E}">
        <p14:creationId xmlns:p14="http://schemas.microsoft.com/office/powerpoint/2010/main" val="14563653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834932"/>
          </a:xfrm>
        </p:spPr>
        <p:txBody>
          <a:bodyPr/>
          <a:lstStyle/>
          <a:p>
            <a:r>
              <a:rPr lang="en-US" b="1" dirty="0" smtClean="0">
                <a:solidFill>
                  <a:srgbClr val="9C0001"/>
                </a:solidFill>
              </a:rPr>
              <a:t>Let’s try Think-Pair-Share!</a:t>
            </a:r>
            <a:endParaRPr lang="en-US" b="1" dirty="0">
              <a:solidFill>
                <a:srgbClr val="9C0001"/>
              </a:solidFill>
            </a:endParaRPr>
          </a:p>
        </p:txBody>
      </p:sp>
      <p:sp>
        <p:nvSpPr>
          <p:cNvPr id="3" name="TextBox 2"/>
          <p:cNvSpPr txBox="1"/>
          <p:nvPr/>
        </p:nvSpPr>
        <p:spPr>
          <a:xfrm>
            <a:off x="1219200" y="990600"/>
            <a:ext cx="6815529" cy="923330"/>
          </a:xfrm>
          <a:prstGeom prst="rect">
            <a:avLst/>
          </a:prstGeom>
          <a:noFill/>
        </p:spPr>
        <p:txBody>
          <a:bodyPr wrap="square" rtlCol="0">
            <a:spAutoFit/>
          </a:bodyPr>
          <a:lstStyle/>
          <a:p>
            <a:r>
              <a:rPr lang="en-US" dirty="0" smtClean="0"/>
              <a:t>This is what the sky might look like at midnight on a given evening.  The Moon is near the constellation Gemini.  In which constellation would you expect the Moon to be located at moonset?</a:t>
            </a:r>
            <a:endParaRPr lang="en-US" dirty="0"/>
          </a:p>
        </p:txBody>
      </p:sp>
      <p:pic>
        <p:nvPicPr>
          <p:cNvPr id="4" name="Content Placeholder 3" descr="drawing of moon in constellatino Gemini, high in the southern sky" title="moon drawing"/>
          <p:cNvPicPr>
            <a:picLocks noGrp="1" noChangeAspect="1"/>
          </p:cNvPicPr>
          <p:nvPr>
            <p:ph idx="1"/>
          </p:nvPr>
        </p:nvPicPr>
        <p:blipFill>
          <a:blip r:embed="rId3">
            <a:extLst>
              <a:ext uri="{28A0092B-C50C-407E-A947-70E740481C1C}">
                <a14:useLocalDpi xmlns:a14="http://schemas.microsoft.com/office/drawing/2010/main" val="0"/>
              </a:ext>
            </a:extLst>
          </a:blip>
          <a:srcRect l="2866" r="2866"/>
          <a:stretch>
            <a:fillRect/>
          </a:stretch>
        </p:blipFill>
        <p:spPr>
          <a:xfrm>
            <a:off x="457200" y="1981200"/>
            <a:ext cx="8042276" cy="4343400"/>
          </a:xfrm>
        </p:spPr>
      </p:pic>
      <p:sp>
        <p:nvSpPr>
          <p:cNvPr id="10" name="Slide Number Placeholder 9"/>
          <p:cNvSpPr>
            <a:spLocks noGrp="1"/>
          </p:cNvSpPr>
          <p:nvPr>
            <p:ph type="sldNum" sz="quarter" idx="12"/>
          </p:nvPr>
        </p:nvSpPr>
        <p:spPr/>
        <p:txBody>
          <a:bodyPr/>
          <a:lstStyle/>
          <a:p>
            <a:pPr>
              <a:defRPr/>
            </a:pPr>
            <a:fld id="{D6EA6975-B18A-0F4B-9F99-E57BAB1D5BFB}" type="slidenum">
              <a:rPr lang="en-US" smtClean="0"/>
              <a:pPr>
                <a:defRPr/>
              </a:pPr>
              <a:t>11</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5791200" cy="834932"/>
          </a:xfrm>
        </p:spPr>
        <p:txBody>
          <a:bodyPr/>
          <a:lstStyle/>
          <a:p>
            <a:r>
              <a:rPr lang="en-US" b="1" dirty="0" smtClean="0">
                <a:solidFill>
                  <a:srgbClr val="800000"/>
                </a:solidFill>
              </a:rPr>
              <a:t>Signal Cards</a:t>
            </a:r>
            <a:endParaRPr lang="en-US" b="1" dirty="0">
              <a:solidFill>
                <a:srgbClr val="800000"/>
              </a:solidFill>
            </a:endParaRPr>
          </a:p>
        </p:txBody>
      </p:sp>
      <p:sp>
        <p:nvSpPr>
          <p:cNvPr id="3" name="Content Placeholder 2"/>
          <p:cNvSpPr>
            <a:spLocks noGrp="1"/>
          </p:cNvSpPr>
          <p:nvPr>
            <p:ph idx="1"/>
          </p:nvPr>
        </p:nvSpPr>
        <p:spPr>
          <a:xfrm>
            <a:off x="549275" y="1600201"/>
            <a:ext cx="4479925" cy="4648199"/>
          </a:xfrm>
        </p:spPr>
        <p:txBody>
          <a:bodyPr>
            <a:normAutofit fontScale="92500"/>
          </a:bodyPr>
          <a:lstStyle/>
          <a:p>
            <a:r>
              <a:rPr lang="en-US" dirty="0"/>
              <a:t>Signal Cards provide a classroom response system similar to clickers (though much less expensive).   </a:t>
            </a:r>
            <a:endParaRPr lang="en-US" dirty="0" smtClean="0"/>
          </a:p>
          <a:p>
            <a:r>
              <a:rPr lang="en-US" dirty="0" smtClean="0"/>
              <a:t>They offer </a:t>
            </a:r>
            <a:r>
              <a:rPr lang="en-US" dirty="0"/>
              <a:t>a good way to identify preconceptions and misconceptions, assess student’s higher-order thinking skills, assure students have picked up the main points, engage a class, recall facts, whatever.  </a:t>
            </a:r>
          </a:p>
        </p:txBody>
      </p:sp>
      <p:pic>
        <p:nvPicPr>
          <p:cNvPr id="5" name="Picture 4" descr="signal cards" title="signal card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2209800"/>
            <a:ext cx="4004388" cy="3065859"/>
          </a:xfrm>
          <a:prstGeom prst="rect">
            <a:avLst/>
          </a:prstGeom>
        </p:spPr>
      </p:pic>
      <p:sp>
        <p:nvSpPr>
          <p:cNvPr id="4" name="Slide Number Placeholder 3"/>
          <p:cNvSpPr>
            <a:spLocks noGrp="1"/>
          </p:cNvSpPr>
          <p:nvPr>
            <p:ph type="sldNum" sz="quarter" idx="12"/>
          </p:nvPr>
        </p:nvSpPr>
        <p:spPr/>
        <p:txBody>
          <a:bodyPr/>
          <a:lstStyle/>
          <a:p>
            <a:pPr>
              <a:defRPr/>
            </a:pPr>
            <a:fld id="{E0E48DA1-FA90-A74A-AC2F-06649C2B5B79}" type="slidenum">
              <a:rPr lang="en-US" smtClean="0"/>
              <a:pPr>
                <a:defRPr/>
              </a:pPr>
              <a:t>12</a:t>
            </a:fld>
            <a:endParaRPr lang="en-US"/>
          </a:p>
        </p:txBody>
      </p:sp>
    </p:spTree>
    <p:extLst>
      <p:ext uri="{BB962C8B-B14F-4D97-AF65-F5344CB8AC3E}">
        <p14:creationId xmlns:p14="http://schemas.microsoft.com/office/powerpoint/2010/main" val="348758381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9643" y="304800"/>
            <a:ext cx="8042276" cy="727356"/>
          </a:xfrm>
        </p:spPr>
        <p:txBody>
          <a:bodyPr/>
          <a:lstStyle/>
          <a:p>
            <a:r>
              <a:rPr lang="en-US" b="1" dirty="0" smtClean="0">
                <a:solidFill>
                  <a:srgbClr val="800000"/>
                </a:solidFill>
              </a:rPr>
              <a:t>Signal Card Procedure</a:t>
            </a:r>
            <a:endParaRPr lang="en-US" b="1" dirty="0">
              <a:solidFill>
                <a:srgbClr val="800000"/>
              </a:solidFill>
            </a:endParaRPr>
          </a:p>
        </p:txBody>
      </p:sp>
      <p:sp>
        <p:nvSpPr>
          <p:cNvPr id="10" name="Content Placeholder 2"/>
          <p:cNvSpPr txBox="1">
            <a:spLocks/>
          </p:cNvSpPr>
          <p:nvPr/>
        </p:nvSpPr>
        <p:spPr>
          <a:xfrm>
            <a:off x="381000" y="1371600"/>
            <a:ext cx="7010400" cy="5181600"/>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457200" indent="-457200">
              <a:buFont typeface="+mj-lt"/>
              <a:buAutoNum type="arabicPeriod"/>
            </a:pPr>
            <a:r>
              <a:rPr lang="en-US" dirty="0" smtClean="0"/>
              <a:t>You will receive signal cards.  </a:t>
            </a:r>
            <a:r>
              <a:rPr lang="en-US" dirty="0"/>
              <a:t>F</a:t>
            </a:r>
            <a:r>
              <a:rPr lang="en-US" dirty="0" smtClean="0"/>
              <a:t>old them into quarters so one letter can be shown at a time.</a:t>
            </a:r>
          </a:p>
          <a:p>
            <a:pPr marL="457200" indent="-457200">
              <a:buFont typeface="+mj-lt"/>
              <a:buAutoNum type="arabicPeriod"/>
            </a:pPr>
            <a:r>
              <a:rPr lang="en-US" dirty="0"/>
              <a:t>W</a:t>
            </a:r>
            <a:r>
              <a:rPr lang="en-US" dirty="0" smtClean="0"/>
              <a:t>hen asked a multiple-choice question, hold up the color and letter of your answer.  </a:t>
            </a:r>
            <a:r>
              <a:rPr lang="en-US" b="1" dirty="0" smtClean="0"/>
              <a:t>The card should be held against your chest so that others cannot see it.</a:t>
            </a:r>
          </a:p>
          <a:p>
            <a:pPr marL="457200" indent="-457200">
              <a:buFont typeface="+mj-lt"/>
              <a:buAutoNum type="arabicPeriod"/>
            </a:pPr>
            <a:r>
              <a:rPr lang="en-US" dirty="0" smtClean="0"/>
              <a:t>If the question has 5 choices, “E” should be indicated by showing all the colors.</a:t>
            </a:r>
          </a:p>
          <a:p>
            <a:pPr marL="457200" indent="-457200">
              <a:buFont typeface="+mj-lt"/>
              <a:buAutoNum type="arabicPeriod"/>
            </a:pPr>
            <a:r>
              <a:rPr lang="en-US" dirty="0" smtClean="0"/>
              <a:t>If you have no idea of the answer, show the back (white) side of your paper.</a:t>
            </a:r>
          </a:p>
          <a:p>
            <a:pPr marL="457200" indent="-457200">
              <a:buFont typeface="+mj-lt"/>
              <a:buAutoNum type="arabicPeriod"/>
            </a:pPr>
            <a:endParaRPr lang="en-US" dirty="0"/>
          </a:p>
        </p:txBody>
      </p:sp>
      <p:pic>
        <p:nvPicPr>
          <p:cNvPr id="6" name="Picture 5" descr="D signal card" title="D signal card"/>
          <p:cNvPicPr>
            <a:picLocks noChangeAspect="1"/>
          </p:cNvPicPr>
          <p:nvPr/>
        </p:nvPicPr>
        <p:blipFill>
          <a:blip r:embed="rId3"/>
          <a:stretch>
            <a:fillRect/>
          </a:stretch>
        </p:blipFill>
        <p:spPr>
          <a:xfrm>
            <a:off x="7239000" y="2057400"/>
            <a:ext cx="1656413" cy="1295400"/>
          </a:xfrm>
          <a:prstGeom prst="rect">
            <a:avLst/>
          </a:prstGeom>
        </p:spPr>
      </p:pic>
      <p:pic>
        <p:nvPicPr>
          <p:cNvPr id="8" name="Picture 7" descr="signal cards" title="signal card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7600" y="4267200"/>
            <a:ext cx="1194319" cy="914400"/>
          </a:xfrm>
          <a:prstGeom prst="rect">
            <a:avLst/>
          </a:prstGeom>
        </p:spPr>
      </p:pic>
      <p:pic>
        <p:nvPicPr>
          <p:cNvPr id="2" name="Picture 1" descr="back of signal cards" title="back of signal cards"/>
          <p:cNvPicPr>
            <a:picLocks noChangeAspect="1"/>
          </p:cNvPicPr>
          <p:nvPr/>
        </p:nvPicPr>
        <p:blipFill>
          <a:blip r:embed="rId5"/>
          <a:stretch>
            <a:fillRect/>
          </a:stretch>
        </p:blipFill>
        <p:spPr>
          <a:xfrm>
            <a:off x="7239000" y="5486400"/>
            <a:ext cx="1198307" cy="914400"/>
          </a:xfrm>
          <a:prstGeom prst="rect">
            <a:avLst/>
          </a:prstGeom>
        </p:spPr>
      </p:pic>
      <p:sp>
        <p:nvSpPr>
          <p:cNvPr id="4" name="Slide Number Placeholder 3"/>
          <p:cNvSpPr>
            <a:spLocks noGrp="1"/>
          </p:cNvSpPr>
          <p:nvPr>
            <p:ph type="sldNum" sz="quarter" idx="12"/>
          </p:nvPr>
        </p:nvSpPr>
        <p:spPr/>
        <p:txBody>
          <a:bodyPr/>
          <a:lstStyle/>
          <a:p>
            <a:pPr>
              <a:defRPr/>
            </a:pPr>
            <a:fld id="{E0E48DA1-FA90-A74A-AC2F-06649C2B5B79}" type="slidenum">
              <a:rPr lang="en-US" smtClean="0"/>
              <a:pPr>
                <a:defRPr/>
              </a:pPr>
              <a:t>13</a:t>
            </a:fld>
            <a:endParaRPr lang="en-US"/>
          </a:p>
        </p:txBody>
      </p:sp>
    </p:spTree>
    <p:extLst>
      <p:ext uri="{BB962C8B-B14F-4D97-AF65-F5344CB8AC3E}">
        <p14:creationId xmlns:p14="http://schemas.microsoft.com/office/powerpoint/2010/main" val="27708994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5638800" cy="682532"/>
          </a:xfrm>
        </p:spPr>
        <p:txBody>
          <a:bodyPr/>
          <a:lstStyle/>
          <a:p>
            <a:r>
              <a:rPr lang="en-US" sz="4000" b="1" dirty="0" smtClean="0">
                <a:solidFill>
                  <a:srgbClr val="9C0001"/>
                </a:solidFill>
              </a:rPr>
              <a:t>Let’s try Signal Cards</a:t>
            </a:r>
            <a:endParaRPr lang="en-US" sz="4000" b="1" dirty="0">
              <a:solidFill>
                <a:srgbClr val="9C0001"/>
              </a:solidFill>
            </a:endParaRPr>
          </a:p>
        </p:txBody>
      </p:sp>
      <p:sp>
        <p:nvSpPr>
          <p:cNvPr id="171012" name="Rectangle 4"/>
          <p:cNvSpPr>
            <a:spLocks noGrp="1" noChangeArrowheads="1"/>
          </p:cNvSpPr>
          <p:nvPr>
            <p:ph idx="1"/>
          </p:nvPr>
        </p:nvSpPr>
        <p:spPr>
          <a:xfrm>
            <a:off x="304800" y="1066800"/>
            <a:ext cx="6172200" cy="1371600"/>
          </a:xfrm>
        </p:spPr>
        <p:txBody>
          <a:bodyPr>
            <a:noAutofit/>
          </a:bodyPr>
          <a:lstStyle/>
          <a:p>
            <a:pPr marL="0" indent="0" algn="l" eaLnBrk="1" hangingPunct="1">
              <a:lnSpc>
                <a:spcPct val="90000"/>
              </a:lnSpc>
              <a:buNone/>
              <a:defRPr/>
            </a:pPr>
            <a:r>
              <a:rPr lang="en-US" sz="3200" b="1" dirty="0" smtClean="0">
                <a:latin typeface="Times New Roman" charset="0"/>
                <a:cs typeface="+mn-cs"/>
              </a:rPr>
              <a:t>From your own observations, what do you think causes the phases of the Moon?</a:t>
            </a:r>
          </a:p>
        </p:txBody>
      </p:sp>
      <p:sp>
        <p:nvSpPr>
          <p:cNvPr id="171014" name="Rectangle 6"/>
          <p:cNvSpPr>
            <a:spLocks noChangeArrowheads="1"/>
          </p:cNvSpPr>
          <p:nvPr/>
        </p:nvSpPr>
        <p:spPr bwMode="auto">
          <a:xfrm>
            <a:off x="304800" y="2819400"/>
            <a:ext cx="59436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514350" indent="-514350" eaLnBrk="1" hangingPunct="1">
              <a:lnSpc>
                <a:spcPct val="90000"/>
              </a:lnSpc>
              <a:spcBef>
                <a:spcPct val="20000"/>
              </a:spcBef>
              <a:buClr>
                <a:schemeClr val="hlink"/>
              </a:buClr>
              <a:buSzPct val="70000"/>
              <a:buFontTx/>
              <a:buAutoNum type="alphaUcPeriod"/>
              <a:defRPr/>
            </a:pPr>
            <a:r>
              <a:rPr lang="en-US" sz="2600" b="1" dirty="0">
                <a:solidFill>
                  <a:srgbClr val="FF0000"/>
                </a:solidFill>
                <a:effectLst>
                  <a:outerShdw blurRad="38100" dist="38100" dir="2700000" algn="tl">
                    <a:srgbClr val="000000"/>
                  </a:outerShdw>
                </a:effectLst>
                <a:latin typeface="Times New Roman" charset="0"/>
                <a:cs typeface="+mn-cs"/>
              </a:rPr>
              <a:t>Shadow of the Earth falling on Moon</a:t>
            </a:r>
          </a:p>
          <a:p>
            <a:pPr marL="514350" indent="-514350" eaLnBrk="1" hangingPunct="1">
              <a:lnSpc>
                <a:spcPct val="90000"/>
              </a:lnSpc>
              <a:spcBef>
                <a:spcPct val="20000"/>
              </a:spcBef>
              <a:buClr>
                <a:schemeClr val="hlink"/>
              </a:buClr>
              <a:buSzPct val="70000"/>
              <a:buFontTx/>
              <a:buAutoNum type="alphaUcPeriod"/>
              <a:defRPr/>
            </a:pPr>
            <a:endParaRPr lang="en-US" sz="1200" b="1" dirty="0">
              <a:solidFill>
                <a:schemeClr val="bg2"/>
              </a:solidFill>
              <a:effectLst>
                <a:outerShdw blurRad="38100" dist="38100" dir="2700000" algn="tl">
                  <a:srgbClr val="000000"/>
                </a:outerShdw>
              </a:effectLst>
              <a:latin typeface="Times New Roman" charset="0"/>
              <a:cs typeface="+mn-cs"/>
            </a:endParaRPr>
          </a:p>
          <a:p>
            <a:pPr marL="514350" indent="-514350" eaLnBrk="1" hangingPunct="1">
              <a:lnSpc>
                <a:spcPct val="90000"/>
              </a:lnSpc>
              <a:spcBef>
                <a:spcPct val="20000"/>
              </a:spcBef>
              <a:buClr>
                <a:schemeClr val="hlink"/>
              </a:buClr>
              <a:buSzPct val="70000"/>
              <a:buFontTx/>
              <a:buAutoNum type="alphaUcPeriod" startAt="2"/>
              <a:defRPr/>
            </a:pPr>
            <a:r>
              <a:rPr lang="en-US" sz="2600" b="1" dirty="0">
                <a:solidFill>
                  <a:srgbClr val="3366FF"/>
                </a:solidFill>
                <a:effectLst>
                  <a:outerShdw blurRad="38100" dist="38100" dir="2700000" algn="tl">
                    <a:srgbClr val="000000"/>
                  </a:outerShdw>
                </a:effectLst>
                <a:latin typeface="Times New Roman" charset="0"/>
                <a:cs typeface="+mn-cs"/>
              </a:rPr>
              <a:t>Result of looking at the illuminated half of the Moon from different Earth geometries</a:t>
            </a:r>
          </a:p>
          <a:p>
            <a:pPr marL="514350" indent="-514350" eaLnBrk="1" hangingPunct="1">
              <a:lnSpc>
                <a:spcPct val="90000"/>
              </a:lnSpc>
              <a:spcBef>
                <a:spcPct val="20000"/>
              </a:spcBef>
              <a:buClr>
                <a:schemeClr val="hlink"/>
              </a:buClr>
              <a:buSzPct val="70000"/>
              <a:buFontTx/>
              <a:buAutoNum type="alphaUcPeriod" startAt="2"/>
              <a:defRPr/>
            </a:pPr>
            <a:endParaRPr lang="en-US" sz="1200" b="1" dirty="0">
              <a:solidFill>
                <a:schemeClr val="bg2"/>
              </a:solidFill>
              <a:effectLst>
                <a:outerShdw blurRad="38100" dist="38100" dir="2700000" algn="tl">
                  <a:srgbClr val="000000"/>
                </a:outerShdw>
              </a:effectLst>
              <a:latin typeface="Times New Roman" charset="0"/>
              <a:cs typeface="+mn-cs"/>
            </a:endParaRPr>
          </a:p>
          <a:p>
            <a:pPr marL="514350" indent="-514350" eaLnBrk="1" hangingPunct="1">
              <a:lnSpc>
                <a:spcPct val="90000"/>
              </a:lnSpc>
              <a:spcBef>
                <a:spcPct val="20000"/>
              </a:spcBef>
              <a:buClr>
                <a:schemeClr val="hlink"/>
              </a:buClr>
              <a:buSzPct val="70000"/>
              <a:buFontTx/>
              <a:buAutoNum type="alphaUcPeriod" startAt="3"/>
              <a:defRPr/>
            </a:pPr>
            <a:r>
              <a:rPr lang="en-US" sz="2600" b="1" dirty="0">
                <a:solidFill>
                  <a:srgbClr val="FFFF00"/>
                </a:solidFill>
                <a:effectLst>
                  <a:outerShdw blurRad="38100" dist="38100" dir="2700000" algn="tl">
                    <a:srgbClr val="000000"/>
                  </a:outerShdw>
                </a:effectLst>
                <a:latin typeface="Times New Roman" charset="0"/>
                <a:cs typeface="+mn-cs"/>
              </a:rPr>
              <a:t>Clouds</a:t>
            </a:r>
          </a:p>
          <a:p>
            <a:pPr marL="514350" indent="-514350" eaLnBrk="1" hangingPunct="1">
              <a:lnSpc>
                <a:spcPct val="90000"/>
              </a:lnSpc>
              <a:spcBef>
                <a:spcPct val="20000"/>
              </a:spcBef>
              <a:buClr>
                <a:schemeClr val="hlink"/>
              </a:buClr>
              <a:buSzPct val="70000"/>
              <a:buFontTx/>
              <a:buAutoNum type="alphaUcPeriod" startAt="3"/>
              <a:defRPr/>
            </a:pPr>
            <a:endParaRPr lang="en-US" sz="1200" b="1" dirty="0">
              <a:solidFill>
                <a:schemeClr val="bg2"/>
              </a:solidFill>
              <a:effectLst>
                <a:outerShdw blurRad="38100" dist="38100" dir="2700000" algn="tl">
                  <a:srgbClr val="000000"/>
                </a:outerShdw>
              </a:effectLst>
              <a:latin typeface="Times New Roman" charset="0"/>
              <a:cs typeface="+mn-cs"/>
            </a:endParaRPr>
          </a:p>
          <a:p>
            <a:pPr marL="514350" indent="-514350" eaLnBrk="1" hangingPunct="1">
              <a:lnSpc>
                <a:spcPct val="90000"/>
              </a:lnSpc>
              <a:spcBef>
                <a:spcPct val="20000"/>
              </a:spcBef>
              <a:buClr>
                <a:schemeClr val="hlink"/>
              </a:buClr>
              <a:buSzPct val="70000"/>
              <a:buFontTx/>
              <a:buAutoNum type="alphaUcPeriod" startAt="3"/>
              <a:defRPr/>
            </a:pPr>
            <a:r>
              <a:rPr lang="en-US" sz="2600" b="1" dirty="0">
                <a:solidFill>
                  <a:srgbClr val="008000"/>
                </a:solidFill>
                <a:effectLst>
                  <a:outerShdw blurRad="38100" dist="38100" dir="2700000" algn="tl">
                    <a:srgbClr val="000000"/>
                  </a:outerShdw>
                </a:effectLst>
                <a:latin typeface="Times New Roman" charset="0"/>
                <a:cs typeface="+mn-cs"/>
              </a:rPr>
              <a:t>Caused by our different locations on Earth when viewing the Moon</a:t>
            </a:r>
          </a:p>
          <a:p>
            <a:pPr eaLnBrk="1" hangingPunct="1">
              <a:lnSpc>
                <a:spcPct val="90000"/>
              </a:lnSpc>
              <a:spcBef>
                <a:spcPct val="20000"/>
              </a:spcBef>
              <a:buClr>
                <a:schemeClr val="hlink"/>
              </a:buClr>
              <a:buSzPct val="70000"/>
              <a:defRPr/>
            </a:pPr>
            <a:endParaRPr lang="en-US" sz="2600" b="1" dirty="0">
              <a:effectLst>
                <a:outerShdw blurRad="38100" dist="38100" dir="2700000" algn="tl">
                  <a:srgbClr val="000000"/>
                </a:outerShdw>
              </a:effectLst>
              <a:latin typeface="Times New Roman" charset="0"/>
              <a:cs typeface="+mn-cs"/>
            </a:endParaRPr>
          </a:p>
        </p:txBody>
      </p:sp>
      <p:pic>
        <p:nvPicPr>
          <p:cNvPr id="27649" name="Picture 3" descr="1st quarter moon" title="first quarter m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505200"/>
            <a:ext cx="30861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2" descr="signal cards" title="signal card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28600"/>
            <a:ext cx="24876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726A3C4F-B2F7-B045-BFF5-F7D7556B9268}" type="slidenum">
              <a:rPr lang="en-US" smtClean="0"/>
              <a:pPr>
                <a:defRPr/>
              </a:pPr>
              <a:t>14</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914400" y="0"/>
            <a:ext cx="8042276" cy="1489356"/>
          </a:xfrm>
        </p:spPr>
        <p:txBody>
          <a:bodyPr>
            <a:normAutofit fontScale="90000"/>
          </a:bodyPr>
          <a:lstStyle/>
          <a:p>
            <a:pPr eaLnBrk="1" hangingPunct="1">
              <a:defRPr/>
            </a:pPr>
            <a:r>
              <a:rPr lang="en-US" sz="5400" b="1" dirty="0" smtClean="0">
                <a:solidFill>
                  <a:srgbClr val="9C0001"/>
                </a:solidFill>
                <a:latin typeface="Times New Roman" charset="0"/>
                <a:cs typeface="+mj-cs"/>
              </a:rPr>
              <a:t>Hands-on Modeling --Teaching Moon Phases</a:t>
            </a:r>
          </a:p>
        </p:txBody>
      </p:sp>
      <p:sp>
        <p:nvSpPr>
          <p:cNvPr id="3" name="Content Placeholder 2"/>
          <p:cNvSpPr>
            <a:spLocks noGrp="1"/>
          </p:cNvSpPr>
          <p:nvPr>
            <p:ph idx="1"/>
          </p:nvPr>
        </p:nvSpPr>
        <p:spPr>
          <a:xfrm>
            <a:off x="304800" y="1905000"/>
            <a:ext cx="7620000" cy="4343400"/>
          </a:xfrm>
        </p:spPr>
        <p:txBody>
          <a:bodyPr>
            <a:normAutofit fontScale="92500" lnSpcReduction="10000"/>
          </a:bodyPr>
          <a:lstStyle/>
          <a:p>
            <a:r>
              <a:rPr lang="en-US" dirty="0" smtClean="0"/>
              <a:t>We are going to learn to teach Moon phases and eclipses by modeling them</a:t>
            </a:r>
          </a:p>
          <a:p>
            <a:r>
              <a:rPr lang="en-US" dirty="0" smtClean="0"/>
              <a:t>You will each receive a </a:t>
            </a:r>
            <a:r>
              <a:rPr lang="en-US" dirty="0" err="1" smtClean="0"/>
              <a:t>Smoothfoam</a:t>
            </a:r>
            <a:r>
              <a:rPr lang="en-US" dirty="0" smtClean="0"/>
              <a:t>™ ball and a skewer.</a:t>
            </a:r>
          </a:p>
          <a:p>
            <a:r>
              <a:rPr lang="en-US" dirty="0" smtClean="0"/>
              <a:t>Please stand around the light bulb in a circle, about 1-2 meters from the bulb and an arm’s width apart.</a:t>
            </a:r>
          </a:p>
          <a:p>
            <a:r>
              <a:rPr lang="en-US" dirty="0" smtClean="0"/>
              <a:t>The light bulb will model the Sun.</a:t>
            </a:r>
          </a:p>
          <a:p>
            <a:r>
              <a:rPr lang="en-US" dirty="0" smtClean="0"/>
              <a:t>Your head will model the Earth.</a:t>
            </a:r>
          </a:p>
          <a:p>
            <a:r>
              <a:rPr lang="en-US" dirty="0" smtClean="0"/>
              <a:t>The ball will model the Moon.</a:t>
            </a:r>
            <a:endParaRPr lang="en-US" dirty="0"/>
          </a:p>
        </p:txBody>
      </p:sp>
      <p:pic>
        <p:nvPicPr>
          <p:cNvPr id="4" name="Picture 3" descr="Styrofoam ball on stick" title="Styrofoam ball on stic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1600200"/>
            <a:ext cx="1575430" cy="1752600"/>
          </a:xfrm>
          <a:prstGeom prst="rect">
            <a:avLst/>
          </a:prstGeom>
        </p:spPr>
      </p:pic>
      <p:pic>
        <p:nvPicPr>
          <p:cNvPr id="29702" name="Picture 10" descr="clear light bulb" title="clear light bulb"/>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419600"/>
            <a:ext cx="12763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3" descr="first quarter moon" title="first quarter mo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016229A-F9AC-DE48-9F18-A0FB71AD55D0}" type="slidenum">
              <a:rPr lang="en-US" smtClean="0"/>
              <a:pPr>
                <a:defRPr/>
              </a:pPr>
              <a:t>15</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42276" cy="874666"/>
          </a:xfrm>
        </p:spPr>
        <p:txBody>
          <a:bodyPr/>
          <a:lstStyle/>
          <a:p>
            <a:r>
              <a:rPr lang="en-US" b="1" dirty="0" smtClean="0">
                <a:solidFill>
                  <a:srgbClr val="800000"/>
                </a:solidFill>
              </a:rPr>
              <a:t>What Will Happen?</a:t>
            </a:r>
            <a:endParaRPr lang="en-US" b="1" dirty="0">
              <a:solidFill>
                <a:srgbClr val="800000"/>
              </a:solidFill>
            </a:endParaRPr>
          </a:p>
        </p:txBody>
      </p:sp>
      <p:sp>
        <p:nvSpPr>
          <p:cNvPr id="3" name="Content Placeholder 2"/>
          <p:cNvSpPr>
            <a:spLocks noGrp="1"/>
          </p:cNvSpPr>
          <p:nvPr>
            <p:ph idx="1"/>
          </p:nvPr>
        </p:nvSpPr>
        <p:spPr>
          <a:xfrm>
            <a:off x="609600" y="1104900"/>
            <a:ext cx="8042276" cy="4343400"/>
          </a:xfrm>
        </p:spPr>
        <p:txBody>
          <a:bodyPr>
            <a:normAutofit/>
          </a:bodyPr>
          <a:lstStyle/>
          <a:p>
            <a:r>
              <a:rPr lang="en-US" dirty="0" smtClean="0"/>
              <a:t>You are standing around the light in a circle, about 1-2 meters from the bulb and an arms-width apart. Face the light bulb.</a:t>
            </a:r>
          </a:p>
          <a:p>
            <a:r>
              <a:rPr lang="en-US" dirty="0" smtClean="0"/>
              <a:t>The room will be darkened.</a:t>
            </a:r>
          </a:p>
          <a:p>
            <a:r>
              <a:rPr lang="en-US" dirty="0" smtClean="0"/>
              <a:t>The presenter will give you instructions, ask you to observe, and have questions for you to answer.</a:t>
            </a:r>
            <a:endParaRPr lang="en-US" dirty="0"/>
          </a:p>
        </p:txBody>
      </p:sp>
      <p:pic>
        <p:nvPicPr>
          <p:cNvPr id="7" name="Picture 6" descr="cartoon of students in circle with moon balls" title="cartoon of students in circle with moon bal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3997733"/>
            <a:ext cx="5257800" cy="2859130"/>
          </a:xfrm>
          <a:prstGeom prst="rect">
            <a:avLst/>
          </a:prstGeom>
        </p:spPr>
      </p:pic>
      <p:sp>
        <p:nvSpPr>
          <p:cNvPr id="4" name="Slide Number Placeholder 3"/>
          <p:cNvSpPr>
            <a:spLocks noGrp="1"/>
          </p:cNvSpPr>
          <p:nvPr>
            <p:ph type="sldNum" sz="quarter" idx="12"/>
          </p:nvPr>
        </p:nvSpPr>
        <p:spPr/>
        <p:txBody>
          <a:bodyPr/>
          <a:lstStyle/>
          <a:p>
            <a:pPr>
              <a:defRPr/>
            </a:pPr>
            <a:fld id="{E0E48DA1-FA90-A74A-AC2F-06649C2B5B79}" type="slidenum">
              <a:rPr lang="en-US" smtClean="0"/>
              <a:pPr>
                <a:defRPr/>
              </a:pPr>
              <a:t>16</a:t>
            </a:fld>
            <a:endParaRPr lang="en-US"/>
          </a:p>
        </p:txBody>
      </p:sp>
    </p:spTree>
    <p:extLst>
      <p:ext uri="{BB962C8B-B14F-4D97-AF65-F5344CB8AC3E}">
        <p14:creationId xmlns:p14="http://schemas.microsoft.com/office/powerpoint/2010/main" val="33883090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600" y="304800"/>
            <a:ext cx="8042276" cy="803556"/>
          </a:xfrm>
        </p:spPr>
        <p:txBody>
          <a:bodyPr/>
          <a:lstStyle/>
          <a:p>
            <a:r>
              <a:rPr lang="en-US" b="1" dirty="0" smtClean="0">
                <a:solidFill>
                  <a:srgbClr val="800000"/>
                </a:solidFill>
              </a:rPr>
              <a:t>Eclipses</a:t>
            </a:r>
            <a:endParaRPr lang="en-US" b="1" dirty="0">
              <a:solidFill>
                <a:srgbClr val="800000"/>
              </a:solidFill>
            </a:endParaRPr>
          </a:p>
        </p:txBody>
      </p:sp>
      <p:sp>
        <p:nvSpPr>
          <p:cNvPr id="3" name="Content Placeholder 2"/>
          <p:cNvSpPr>
            <a:spLocks noGrp="1"/>
          </p:cNvSpPr>
          <p:nvPr>
            <p:ph idx="1"/>
          </p:nvPr>
        </p:nvSpPr>
        <p:spPr>
          <a:xfrm>
            <a:off x="609600" y="1104900"/>
            <a:ext cx="8042276" cy="4343400"/>
          </a:xfrm>
        </p:spPr>
        <p:txBody>
          <a:bodyPr>
            <a:normAutofit/>
          </a:bodyPr>
          <a:lstStyle/>
          <a:p>
            <a:r>
              <a:rPr lang="en-US" dirty="0" smtClean="0"/>
              <a:t>Still standing around the light bulb in a darkened room, you are now going to model eclipses.</a:t>
            </a:r>
          </a:p>
          <a:p>
            <a:r>
              <a:rPr lang="en-US" dirty="0" smtClean="0"/>
              <a:t>The presenter will give you instructions, ask you to observe, and have questions for you to answer.</a:t>
            </a:r>
            <a:endParaRPr lang="en-US" dirty="0"/>
          </a:p>
        </p:txBody>
      </p:sp>
      <p:pic>
        <p:nvPicPr>
          <p:cNvPr id="2" name="Picture 1" descr="solar eclipse" title="solar eclips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048000"/>
            <a:ext cx="3913775" cy="3124200"/>
          </a:xfrm>
          <a:prstGeom prst="rect">
            <a:avLst/>
          </a:prstGeom>
        </p:spPr>
      </p:pic>
      <p:pic>
        <p:nvPicPr>
          <p:cNvPr id="6" name="Picture 5" descr="lunar eclipse" title="lunar eclips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1418" y="3048000"/>
            <a:ext cx="4297356" cy="3160068"/>
          </a:xfrm>
          <a:prstGeom prst="rect">
            <a:avLst/>
          </a:prstGeom>
        </p:spPr>
      </p:pic>
      <p:sp>
        <p:nvSpPr>
          <p:cNvPr id="4" name="Slide Number Placeholder 3"/>
          <p:cNvSpPr>
            <a:spLocks noGrp="1"/>
          </p:cNvSpPr>
          <p:nvPr>
            <p:ph type="sldNum" sz="quarter" idx="12"/>
          </p:nvPr>
        </p:nvSpPr>
        <p:spPr/>
        <p:txBody>
          <a:bodyPr/>
          <a:lstStyle/>
          <a:p>
            <a:pPr>
              <a:defRPr/>
            </a:pPr>
            <a:fld id="{E0E48DA1-FA90-A74A-AC2F-06649C2B5B79}" type="slidenum">
              <a:rPr lang="en-US" smtClean="0"/>
              <a:pPr>
                <a:defRPr/>
              </a:pPr>
              <a:t>17</a:t>
            </a:fld>
            <a:endParaRPr lang="en-US"/>
          </a:p>
        </p:txBody>
      </p:sp>
    </p:spTree>
    <p:extLst>
      <p:ext uri="{BB962C8B-B14F-4D97-AF65-F5344CB8AC3E}">
        <p14:creationId xmlns:p14="http://schemas.microsoft.com/office/powerpoint/2010/main" val="211786739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838200" y="304800"/>
            <a:ext cx="8042276" cy="1139732"/>
          </a:xfrm>
        </p:spPr>
        <p:txBody>
          <a:bodyPr/>
          <a:lstStyle/>
          <a:p>
            <a:pPr eaLnBrk="1" hangingPunct="1">
              <a:defRPr/>
            </a:pPr>
            <a:r>
              <a:rPr lang="en-US" sz="5400" b="1" dirty="0" smtClean="0">
                <a:solidFill>
                  <a:srgbClr val="9C0001"/>
                </a:solidFill>
                <a:latin typeface="Times New Roman" charset="0"/>
                <a:cs typeface="+mj-cs"/>
              </a:rPr>
              <a:t>Report on your findings</a:t>
            </a:r>
          </a:p>
        </p:txBody>
      </p:sp>
      <p:sp>
        <p:nvSpPr>
          <p:cNvPr id="3" name="Content Placeholder 2"/>
          <p:cNvSpPr>
            <a:spLocks noGrp="1"/>
          </p:cNvSpPr>
          <p:nvPr>
            <p:ph idx="1"/>
          </p:nvPr>
        </p:nvSpPr>
        <p:spPr>
          <a:xfrm>
            <a:off x="381000" y="1524000"/>
            <a:ext cx="8042276" cy="1143000"/>
          </a:xfrm>
        </p:spPr>
        <p:txBody>
          <a:bodyPr/>
          <a:lstStyle/>
          <a:p>
            <a:r>
              <a:rPr lang="en-US" dirty="0" smtClean="0"/>
              <a:t>What causes the phases of the Moon, eclipses?</a:t>
            </a:r>
          </a:p>
          <a:p>
            <a:r>
              <a:rPr lang="en-US" dirty="0" smtClean="0"/>
              <a:t>What are your other observations?</a:t>
            </a:r>
            <a:endParaRPr lang="en-US" dirty="0"/>
          </a:p>
        </p:txBody>
      </p:sp>
      <p:pic>
        <p:nvPicPr>
          <p:cNvPr id="8" name="Picture 1" descr="moon phases" title="moon phas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743200"/>
            <a:ext cx="5715000" cy="3767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3" descr="first quarter moon" title="first quarter mo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B809C1C1-3A00-3048-913F-8FD0605AC20B}" type="slidenum">
              <a:rPr lang="en-US" smtClean="0"/>
              <a:pPr>
                <a:defRPr/>
              </a:pPr>
              <a:t>18</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609600" y="-5259"/>
            <a:ext cx="6384925" cy="1520732"/>
          </a:xfrm>
        </p:spPr>
        <p:txBody>
          <a:bodyPr/>
          <a:lstStyle/>
          <a:p>
            <a:pPr eaLnBrk="1" hangingPunct="1">
              <a:defRPr/>
            </a:pPr>
            <a:r>
              <a:rPr lang="en-US" sz="5400" b="1" dirty="0" smtClean="0">
                <a:solidFill>
                  <a:srgbClr val="9C0001"/>
                </a:solidFill>
                <a:latin typeface="Times New Roman" charset="0"/>
                <a:cs typeface="+mj-cs"/>
              </a:rPr>
              <a:t>Assessment</a:t>
            </a:r>
            <a:r>
              <a:rPr lang="en-US" sz="5400" dirty="0" smtClean="0">
                <a:solidFill>
                  <a:srgbClr val="9C0001"/>
                </a:solidFill>
                <a:latin typeface="Times New Roman" charset="0"/>
                <a:cs typeface="+mj-cs"/>
              </a:rPr>
              <a:t> </a:t>
            </a:r>
            <a:br>
              <a:rPr lang="en-US" sz="5400" dirty="0" smtClean="0">
                <a:solidFill>
                  <a:srgbClr val="9C0001"/>
                </a:solidFill>
                <a:latin typeface="Times New Roman" charset="0"/>
                <a:cs typeface="+mj-cs"/>
              </a:rPr>
            </a:br>
            <a:r>
              <a:rPr lang="en-US" sz="4000" dirty="0" smtClean="0">
                <a:solidFill>
                  <a:srgbClr val="9C0001"/>
                </a:solidFill>
                <a:latin typeface="Times New Roman" charset="0"/>
              </a:rPr>
              <a:t>(or firming this up)</a:t>
            </a:r>
          </a:p>
        </p:txBody>
      </p:sp>
      <p:sp>
        <p:nvSpPr>
          <p:cNvPr id="3" name="Content Placeholder 2"/>
          <p:cNvSpPr>
            <a:spLocks noGrp="1"/>
          </p:cNvSpPr>
          <p:nvPr>
            <p:ph idx="1"/>
          </p:nvPr>
        </p:nvSpPr>
        <p:spPr>
          <a:xfrm>
            <a:off x="381000" y="1600200"/>
            <a:ext cx="8042276" cy="2400300"/>
          </a:xfrm>
        </p:spPr>
        <p:txBody>
          <a:bodyPr>
            <a:normAutofit lnSpcReduction="10000"/>
          </a:bodyPr>
          <a:lstStyle/>
          <a:p>
            <a:r>
              <a:rPr lang="en-US" dirty="0" smtClean="0"/>
              <a:t>You will receive a packet of Moon images.</a:t>
            </a:r>
          </a:p>
          <a:p>
            <a:r>
              <a:rPr lang="en-US" dirty="0" smtClean="0"/>
              <a:t>Arrange them in the order of the lunar cycle.  Arranging them in a circle often helps.</a:t>
            </a:r>
          </a:p>
          <a:p>
            <a:r>
              <a:rPr lang="en-US" dirty="0" smtClean="0"/>
              <a:t>After deciding your order, work with your neighbors (Think-Pair-Share) to agree on an order.</a:t>
            </a:r>
            <a:endParaRPr lang="en-US" dirty="0"/>
          </a:p>
        </p:txBody>
      </p:sp>
      <p:pic>
        <p:nvPicPr>
          <p:cNvPr id="5" name="Picture 4" descr="moon phase 1" title="moon phas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85189">
            <a:off x="7467600" y="609600"/>
            <a:ext cx="1066800" cy="1113828"/>
          </a:xfrm>
          <a:prstGeom prst="rect">
            <a:avLst/>
          </a:prstGeom>
        </p:spPr>
      </p:pic>
      <p:pic>
        <p:nvPicPr>
          <p:cNvPr id="6" name="Picture 5" descr="moon phase 3" title="moon phas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91460">
            <a:off x="1895311" y="5091170"/>
            <a:ext cx="1374739" cy="1393877"/>
          </a:xfrm>
          <a:prstGeom prst="rect">
            <a:avLst/>
          </a:prstGeom>
        </p:spPr>
      </p:pic>
      <p:pic>
        <p:nvPicPr>
          <p:cNvPr id="4" name="Picture 3" descr="moon phase 4" title="moon phas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39704">
            <a:off x="3419129" y="4092913"/>
            <a:ext cx="1292150" cy="1340119"/>
          </a:xfrm>
          <a:prstGeom prst="rect">
            <a:avLst/>
          </a:prstGeom>
        </p:spPr>
      </p:pic>
      <p:pic>
        <p:nvPicPr>
          <p:cNvPr id="7" name="Picture 6" descr="moon phase 7" title="moon phas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966102">
            <a:off x="7206409" y="4683146"/>
            <a:ext cx="1233280" cy="1064455"/>
          </a:xfrm>
          <a:prstGeom prst="rect">
            <a:avLst/>
          </a:prstGeom>
        </p:spPr>
      </p:pic>
      <p:pic>
        <p:nvPicPr>
          <p:cNvPr id="9" name="Picture 8" descr="f.tiff" title="moon phas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66264">
            <a:off x="290857" y="4188991"/>
            <a:ext cx="1413956" cy="1325379"/>
          </a:xfrm>
          <a:prstGeom prst="rect">
            <a:avLst/>
          </a:prstGeom>
        </p:spPr>
      </p:pic>
      <p:pic>
        <p:nvPicPr>
          <p:cNvPr id="11" name="Picture 10" descr="moon phase 6" title="moon phase 6"/>
          <p:cNvPicPr>
            <a:picLocks noChangeAspect="1"/>
          </p:cNvPicPr>
          <p:nvPr/>
        </p:nvPicPr>
        <p:blipFill>
          <a:blip r:embed="rId8"/>
          <a:stretch>
            <a:fillRect/>
          </a:stretch>
        </p:blipFill>
        <p:spPr>
          <a:xfrm>
            <a:off x="5791200" y="4114800"/>
            <a:ext cx="1143000" cy="1143000"/>
          </a:xfrm>
          <a:prstGeom prst="rect">
            <a:avLst/>
          </a:prstGeom>
        </p:spPr>
      </p:pic>
      <p:pic>
        <p:nvPicPr>
          <p:cNvPr id="8" name="Picture 7" descr="moon phase 5" title="moon phas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2614205">
            <a:off x="4636073" y="5343371"/>
            <a:ext cx="1354423" cy="1216152"/>
          </a:xfrm>
          <a:prstGeom prst="rect">
            <a:avLst/>
          </a:prstGeom>
        </p:spPr>
      </p:pic>
      <p:sp>
        <p:nvSpPr>
          <p:cNvPr id="2" name="Slide Number Placeholder 1"/>
          <p:cNvSpPr>
            <a:spLocks noGrp="1"/>
          </p:cNvSpPr>
          <p:nvPr>
            <p:ph type="sldNum" sz="quarter" idx="12"/>
          </p:nvPr>
        </p:nvSpPr>
        <p:spPr/>
        <p:txBody>
          <a:bodyPr/>
          <a:lstStyle/>
          <a:p>
            <a:pPr>
              <a:defRPr/>
            </a:pPr>
            <a:fld id="{B6001772-55F2-CD41-BA8D-8879E742FC26}" type="slidenum">
              <a:rPr lang="en-US" smtClean="0"/>
              <a:pPr>
                <a:defRPr/>
              </a:pPr>
              <a:t>19</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286000" y="228600"/>
            <a:ext cx="6537325" cy="834932"/>
          </a:xfrm>
        </p:spPr>
        <p:txBody>
          <a:bodyPr/>
          <a:lstStyle/>
          <a:p>
            <a:r>
              <a:rPr lang="en-US" b="1" dirty="0">
                <a:solidFill>
                  <a:srgbClr val="9C0001"/>
                </a:solidFill>
              </a:rPr>
              <a:t>How People Learn</a:t>
            </a:r>
          </a:p>
        </p:txBody>
      </p:sp>
      <p:sp>
        <p:nvSpPr>
          <p:cNvPr id="5" name="TextBox 4"/>
          <p:cNvSpPr txBox="1"/>
          <p:nvPr/>
        </p:nvSpPr>
        <p:spPr>
          <a:xfrm>
            <a:off x="4114800" y="1143000"/>
            <a:ext cx="2743200" cy="707886"/>
          </a:xfrm>
          <a:prstGeom prst="rect">
            <a:avLst/>
          </a:prstGeom>
          <a:noFill/>
        </p:spPr>
        <p:txBody>
          <a:bodyPr wrap="square" rtlCol="0">
            <a:spAutoFit/>
          </a:bodyPr>
          <a:lstStyle/>
          <a:p>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Lecturing?</a:t>
            </a:r>
            <a:endPar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Content Placeholder 2"/>
          <p:cNvSpPr>
            <a:spLocks noGrp="1"/>
          </p:cNvSpPr>
          <p:nvPr>
            <p:ph idx="1"/>
          </p:nvPr>
        </p:nvSpPr>
        <p:spPr>
          <a:xfrm>
            <a:off x="457200" y="2438400"/>
            <a:ext cx="8305800" cy="4191000"/>
          </a:xfrm>
        </p:spPr>
        <p:txBody>
          <a:bodyPr>
            <a:normAutofit fontScale="92500"/>
          </a:bodyPr>
          <a:lstStyle/>
          <a:p>
            <a:pPr marL="0" indent="0">
              <a:buNone/>
            </a:pPr>
            <a:r>
              <a:rPr lang="en-US" sz="4100" dirty="0" smtClean="0"/>
              <a:t>“Lecture has often been described as the process of taking the information contained in the teacher’s notes and transferring that into the student’s notes without the information passing through the brains of either.”</a:t>
            </a:r>
            <a:endParaRPr lang="en-US" dirty="0">
              <a:solidFill>
                <a:srgbClr val="FF0000"/>
              </a:solidFill>
            </a:endParaRPr>
          </a:p>
        </p:txBody>
      </p:sp>
      <p:pic>
        <p:nvPicPr>
          <p:cNvPr id="4" name="Picture 3" descr="medieval image of people being bored" title="medieval image of people being bor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76200"/>
            <a:ext cx="2753810" cy="228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eaLnBrk="1" hangingPunct="1">
              <a:defRPr/>
            </a:pPr>
            <a:r>
              <a:rPr lang="en-US" sz="5400" dirty="0" smtClean="0">
                <a:solidFill>
                  <a:srgbClr val="9C0001"/>
                </a:solidFill>
                <a:latin typeface="Times New Roman" charset="0"/>
                <a:cs typeface="+mj-cs"/>
              </a:rPr>
              <a:t>Report on your outcomes</a:t>
            </a:r>
          </a:p>
        </p:txBody>
      </p:sp>
      <p:pic>
        <p:nvPicPr>
          <p:cNvPr id="6" name="Picture 5" descr="one possible ordering" title="one possible ordering"/>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24000"/>
            <a:ext cx="4343400" cy="4495800"/>
          </a:xfrm>
          <a:prstGeom prst="rect">
            <a:avLst/>
          </a:prstGeom>
          <a:noFill/>
          <a:ln>
            <a:noFill/>
          </a:ln>
        </p:spPr>
      </p:pic>
      <p:pic>
        <p:nvPicPr>
          <p:cNvPr id="35844" name="Picture 5" descr="Students in India with moon phase images" title="Students in India with moon phase image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514600"/>
            <a:ext cx="4199466"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4B5516AF-FB76-D845-A7BF-8AB2B80A135E}" type="slidenum">
              <a:rPr lang="en-US" smtClean="0"/>
              <a:pPr>
                <a:defRPr/>
              </a:pPr>
              <a:t>20</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b="1" dirty="0" smtClean="0">
                <a:solidFill>
                  <a:srgbClr val="800000"/>
                </a:solidFill>
              </a:rPr>
              <a:t>Did active engagement help?</a:t>
            </a:r>
            <a:endParaRPr lang="en-US" b="1" dirty="0">
              <a:solidFill>
                <a:srgbClr val="800000"/>
              </a:solidFill>
            </a:endParaRPr>
          </a:p>
        </p:txBody>
      </p:sp>
      <p:sp>
        <p:nvSpPr>
          <p:cNvPr id="39941" name="TextBox 7"/>
          <p:cNvSpPr txBox="1">
            <a:spLocks noChangeArrowheads="1"/>
          </p:cNvSpPr>
          <p:nvPr/>
        </p:nvSpPr>
        <p:spPr bwMode="auto">
          <a:xfrm>
            <a:off x="457200" y="2514600"/>
            <a:ext cx="1905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1800" b="1" dirty="0" smtClean="0"/>
              <a:t>The way moon phases are frequently taught</a:t>
            </a:r>
            <a:endParaRPr lang="en-US" sz="1800" dirty="0"/>
          </a:p>
        </p:txBody>
      </p:sp>
      <p:sp>
        <p:nvSpPr>
          <p:cNvPr id="7" name="Up Arrow 6" descr="arrow" title="arrow"/>
          <p:cNvSpPr/>
          <p:nvPr/>
        </p:nvSpPr>
        <p:spPr bwMode="auto">
          <a:xfrm rot="5400000">
            <a:off x="1295400" y="3276600"/>
            <a:ext cx="609600" cy="914400"/>
          </a:xfrm>
          <a:prstGeom prst="up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pic>
        <p:nvPicPr>
          <p:cNvPr id="8" name="Picture 7" descr="complicated chart of moon phases" title="complicated chart of moon phases"/>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752600"/>
            <a:ext cx="5629910" cy="4483100"/>
          </a:xfrm>
          <a:prstGeom prst="rect">
            <a:avLst/>
          </a:prstGeom>
          <a:noFill/>
          <a:ln>
            <a:noFill/>
          </a:ln>
        </p:spPr>
      </p:pic>
      <p:sp>
        <p:nvSpPr>
          <p:cNvPr id="4" name="Slide Number Placeholder 3"/>
          <p:cNvSpPr>
            <a:spLocks noGrp="1"/>
          </p:cNvSpPr>
          <p:nvPr>
            <p:ph type="sldNum" sz="quarter" idx="12"/>
          </p:nvPr>
        </p:nvSpPr>
        <p:spPr/>
        <p:txBody>
          <a:bodyPr/>
          <a:lstStyle/>
          <a:p>
            <a:pPr>
              <a:defRPr/>
            </a:pPr>
            <a:fld id="{57A15F84-627D-0A4F-9090-D0E4272E5DD3}" type="slidenum">
              <a:rPr lang="en-US" smtClean="0"/>
              <a:pPr>
                <a:defRPr/>
              </a:pPr>
              <a:t>21</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533400" y="381000"/>
            <a:ext cx="8042276" cy="682532"/>
          </a:xfrm>
        </p:spPr>
        <p:txBody>
          <a:bodyPr/>
          <a:lstStyle/>
          <a:p>
            <a:pPr eaLnBrk="1" hangingPunct="1">
              <a:defRPr/>
            </a:pPr>
            <a:r>
              <a:rPr lang="en-US" sz="4000" b="1" dirty="0" smtClean="0">
                <a:solidFill>
                  <a:srgbClr val="9C0001"/>
                </a:solidFill>
                <a:latin typeface="Times New Roman" charset="0"/>
                <a:cs typeface="+mj-cs"/>
              </a:rPr>
              <a:t>Final Discussion</a:t>
            </a:r>
          </a:p>
        </p:txBody>
      </p:sp>
      <p:sp>
        <p:nvSpPr>
          <p:cNvPr id="3" name="Content Placeholder 2"/>
          <p:cNvSpPr>
            <a:spLocks noGrp="1"/>
          </p:cNvSpPr>
          <p:nvPr>
            <p:ph idx="1"/>
          </p:nvPr>
        </p:nvSpPr>
        <p:spPr>
          <a:xfrm>
            <a:off x="304800" y="1295400"/>
            <a:ext cx="6781800" cy="4343400"/>
          </a:xfrm>
        </p:spPr>
        <p:txBody>
          <a:bodyPr/>
          <a:lstStyle/>
          <a:p>
            <a:r>
              <a:rPr lang="en-US" dirty="0" smtClean="0"/>
              <a:t>What did you learn from these exercises?</a:t>
            </a:r>
          </a:p>
          <a:p>
            <a:r>
              <a:rPr lang="en-US" dirty="0" smtClean="0"/>
              <a:t>Are you able to take these lessons home to your students?</a:t>
            </a:r>
          </a:p>
          <a:p>
            <a:r>
              <a:rPr lang="en-US" dirty="0" smtClean="0"/>
              <a:t>What are your final questions?</a:t>
            </a:r>
          </a:p>
          <a:p>
            <a:r>
              <a:rPr lang="en-US" dirty="0" smtClean="0"/>
              <a:t>Thank you!</a:t>
            </a:r>
            <a:endParaRPr lang="en-US" dirty="0"/>
          </a:p>
        </p:txBody>
      </p:sp>
      <p:pic>
        <p:nvPicPr>
          <p:cNvPr id="7" name="Picture 6" descr="Help people.  If you can't help them, at leat try not to hurt them." title="quote from Dalai Lama"/>
          <p:cNvPicPr>
            <a:picLocks noChangeAspect="1"/>
          </p:cNvPicPr>
          <p:nvPr/>
        </p:nvPicPr>
        <p:blipFill>
          <a:blip r:embed="rId3"/>
          <a:stretch>
            <a:fillRect/>
          </a:stretch>
        </p:blipFill>
        <p:spPr>
          <a:xfrm>
            <a:off x="4800600" y="4038600"/>
            <a:ext cx="3810000" cy="1685192"/>
          </a:xfrm>
          <a:prstGeom prst="rect">
            <a:avLst/>
          </a:prstGeom>
        </p:spPr>
      </p:pic>
      <p:pic>
        <p:nvPicPr>
          <p:cNvPr id="4" name="Picture 3" descr="NASA logo" title="NASA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304800"/>
            <a:ext cx="1933776" cy="1600200"/>
          </a:xfrm>
          <a:prstGeom prst="rect">
            <a:avLst/>
          </a:prstGeom>
        </p:spPr>
      </p:pic>
      <p:pic>
        <p:nvPicPr>
          <p:cNvPr id="5" name="Picture 4" descr="Solar Center logo" title="Solar Center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4572000"/>
            <a:ext cx="1981200" cy="1981200"/>
          </a:xfrm>
          <a:prstGeom prst="rect">
            <a:avLst/>
          </a:prstGeom>
        </p:spPr>
      </p:pic>
      <p:sp>
        <p:nvSpPr>
          <p:cNvPr id="2" name="Slide Number Placeholder 1"/>
          <p:cNvSpPr>
            <a:spLocks noGrp="1"/>
          </p:cNvSpPr>
          <p:nvPr>
            <p:ph type="sldNum" sz="quarter" idx="12"/>
          </p:nvPr>
        </p:nvSpPr>
        <p:spPr/>
        <p:txBody>
          <a:bodyPr/>
          <a:lstStyle/>
          <a:p>
            <a:pPr>
              <a:defRPr/>
            </a:pPr>
            <a:fld id="{B55C3A3B-6327-094B-AE7E-4F80E7EF70EE}" type="slidenum">
              <a:rPr lang="en-US" smtClean="0"/>
              <a:pPr>
                <a:defRPr/>
              </a:pPr>
              <a:t>22</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rgbClr val="9C0001"/>
                </a:solidFill>
              </a:rPr>
              <a:t>Want some additional challenges?</a:t>
            </a:r>
            <a:endParaRPr lang="en-US" sz="4000" b="1" dirty="0">
              <a:solidFill>
                <a:srgbClr val="9C0001"/>
              </a:solidFill>
            </a:endParaRPr>
          </a:p>
        </p:txBody>
      </p:sp>
      <p:sp>
        <p:nvSpPr>
          <p:cNvPr id="3" name="TextBox 2"/>
          <p:cNvSpPr txBox="1"/>
          <p:nvPr/>
        </p:nvSpPr>
        <p:spPr>
          <a:xfrm>
            <a:off x="2667000" y="1447800"/>
            <a:ext cx="3874453" cy="523220"/>
          </a:xfrm>
          <a:prstGeom prst="rect">
            <a:avLst/>
          </a:prstGeom>
          <a:noFill/>
        </p:spPr>
        <p:txBody>
          <a:bodyPr wrap="none" rtlCol="0">
            <a:spAutoFit/>
          </a:bodyPr>
          <a:lstStyle/>
          <a:p>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For you or your students</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43009" name="Picture 5" descr="The diagram shows Earth and the Sun as well as five different possible positions for the Moon.  Which position of the Moon best corresponds with the phase of the Moon shown in the figure at the right?" title="diagra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09800"/>
            <a:ext cx="87137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12"/>
          </p:nvPr>
        </p:nvSpPr>
        <p:spPr/>
        <p:txBody>
          <a:bodyPr/>
          <a:lstStyle/>
          <a:p>
            <a:pPr>
              <a:defRPr/>
            </a:pPr>
            <a:fld id="{B5B5139E-A71B-174C-964D-E910AF18F012}" type="slidenum">
              <a:rPr lang="en-US" smtClean="0"/>
              <a:pPr>
                <a:defRPr/>
              </a:pPr>
              <a:t>23</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042276" cy="2286000"/>
          </a:xfrm>
        </p:spPr>
        <p:txBody>
          <a:bodyPr/>
          <a:lstStyle/>
          <a:p>
            <a:r>
              <a:rPr lang="en-US" sz="3200" b="1" dirty="0" smtClean="0">
                <a:solidFill>
                  <a:srgbClr val="9C0001"/>
                </a:solidFill>
              </a:rPr>
              <a:t>You have a telescope and your students would like to observe the Moon.  For which phase do you want to schedule </a:t>
            </a:r>
            <a:r>
              <a:rPr lang="en-US" sz="3200" b="1" smtClean="0">
                <a:solidFill>
                  <a:srgbClr val="9C0001"/>
                </a:solidFill>
              </a:rPr>
              <a:t>your observing </a:t>
            </a:r>
            <a:r>
              <a:rPr lang="en-US" sz="3200" b="1" dirty="0" smtClean="0">
                <a:solidFill>
                  <a:srgbClr val="9C0001"/>
                </a:solidFill>
              </a:rPr>
              <a:t>party?</a:t>
            </a:r>
            <a:endParaRPr lang="en-US" sz="3200" b="1" dirty="0">
              <a:solidFill>
                <a:srgbClr val="9C0001"/>
              </a:solidFill>
            </a:endParaRPr>
          </a:p>
        </p:txBody>
      </p:sp>
      <p:sp>
        <p:nvSpPr>
          <p:cNvPr id="7" name="Rectangle 8"/>
          <p:cNvSpPr>
            <a:spLocks noChangeArrowheads="1"/>
          </p:cNvSpPr>
          <p:nvPr/>
        </p:nvSpPr>
        <p:spPr bwMode="auto">
          <a:xfrm>
            <a:off x="990600" y="2743200"/>
            <a:ext cx="36576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609600" indent="-609600" eaLnBrk="1" hangingPunct="1">
              <a:lnSpc>
                <a:spcPct val="90000"/>
              </a:lnSpc>
              <a:spcBef>
                <a:spcPct val="20000"/>
              </a:spcBef>
              <a:buClr>
                <a:schemeClr val="hlink"/>
              </a:buClr>
              <a:buSzPct val="70000"/>
              <a:buFont typeface="+mj-lt"/>
              <a:buAutoNum type="alphaUcPeriod"/>
              <a:defRPr/>
            </a:pPr>
            <a:r>
              <a:rPr lang="en-US" sz="2800" b="1" dirty="0">
                <a:solidFill>
                  <a:srgbClr val="FF0000"/>
                </a:solidFill>
                <a:effectLst>
                  <a:outerShdw blurRad="38100" dist="38100" dir="2700000" algn="tl">
                    <a:srgbClr val="000000"/>
                  </a:outerShdw>
                </a:effectLst>
                <a:latin typeface="Times New Roman" charset="0"/>
                <a:cs typeface="+mn-cs"/>
              </a:rPr>
              <a:t>First quarter</a:t>
            </a:r>
          </a:p>
          <a:p>
            <a:pPr marL="609600" indent="-609600" eaLnBrk="1" hangingPunct="1">
              <a:lnSpc>
                <a:spcPct val="90000"/>
              </a:lnSpc>
              <a:spcBef>
                <a:spcPct val="20000"/>
              </a:spcBef>
              <a:buClr>
                <a:schemeClr val="hlink"/>
              </a:buClr>
              <a:buSzPct val="70000"/>
              <a:buFont typeface="+mj-lt"/>
              <a:buAutoNum type="alphaUcPeriod"/>
              <a:defRPr/>
            </a:pPr>
            <a:r>
              <a:rPr lang="en-US" sz="2800" b="1" dirty="0">
                <a:solidFill>
                  <a:srgbClr val="3366FF"/>
                </a:solidFill>
                <a:effectLst>
                  <a:outerShdw blurRad="38100" dist="38100" dir="2700000" algn="tl">
                    <a:srgbClr val="000000"/>
                  </a:outerShdw>
                </a:effectLst>
                <a:latin typeface="Times New Roman" charset="0"/>
                <a:cs typeface="+mn-cs"/>
              </a:rPr>
              <a:t>Waxing gibbous</a:t>
            </a:r>
          </a:p>
          <a:p>
            <a:pPr marL="609600" indent="-609600" eaLnBrk="1" hangingPunct="1">
              <a:lnSpc>
                <a:spcPct val="90000"/>
              </a:lnSpc>
              <a:spcBef>
                <a:spcPct val="20000"/>
              </a:spcBef>
              <a:buClr>
                <a:schemeClr val="hlink"/>
              </a:buClr>
              <a:buSzPct val="70000"/>
              <a:buFont typeface="+mj-lt"/>
              <a:buAutoNum type="alphaUcPeriod"/>
              <a:defRPr/>
            </a:pPr>
            <a:r>
              <a:rPr lang="en-US" sz="2800" b="1" dirty="0">
                <a:solidFill>
                  <a:srgbClr val="FFFF00"/>
                </a:solidFill>
                <a:effectLst>
                  <a:outerShdw blurRad="38100" dist="38100" dir="2700000" algn="tl">
                    <a:srgbClr val="000000"/>
                  </a:outerShdw>
                </a:effectLst>
                <a:latin typeface="Times New Roman" charset="0"/>
                <a:cs typeface="+mn-cs"/>
              </a:rPr>
              <a:t>Full</a:t>
            </a:r>
          </a:p>
          <a:p>
            <a:pPr marL="609600" indent="-609600" eaLnBrk="1" hangingPunct="1">
              <a:lnSpc>
                <a:spcPct val="90000"/>
              </a:lnSpc>
              <a:spcBef>
                <a:spcPct val="20000"/>
              </a:spcBef>
              <a:buClr>
                <a:schemeClr val="hlink"/>
              </a:buClr>
              <a:buSzPct val="70000"/>
              <a:buFont typeface="+mj-lt"/>
              <a:buAutoNum type="alphaUcPeriod"/>
              <a:defRPr/>
            </a:pPr>
            <a:r>
              <a:rPr lang="en-US" sz="2800" b="1" dirty="0">
                <a:solidFill>
                  <a:srgbClr val="008000"/>
                </a:solidFill>
                <a:effectLst>
                  <a:outerShdw blurRad="38100" dist="38100" dir="2700000" algn="tl">
                    <a:srgbClr val="000000"/>
                  </a:outerShdw>
                </a:effectLst>
                <a:latin typeface="Times New Roman" charset="0"/>
                <a:cs typeface="+mn-cs"/>
              </a:rPr>
              <a:t>Last quarter</a:t>
            </a:r>
          </a:p>
        </p:txBody>
      </p:sp>
      <p:pic>
        <p:nvPicPr>
          <p:cNvPr id="45060" name="Picture 2" descr="signal cards" title="signal card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724400"/>
            <a:ext cx="2111375"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Moon" title="Mo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8110" y="2743200"/>
            <a:ext cx="3365890" cy="3485644"/>
          </a:xfrm>
          <a:prstGeom prst="rect">
            <a:avLst/>
          </a:prstGeom>
        </p:spPr>
      </p:pic>
      <p:sp>
        <p:nvSpPr>
          <p:cNvPr id="8" name="Slide Number Placeholder 7"/>
          <p:cNvSpPr>
            <a:spLocks noGrp="1"/>
          </p:cNvSpPr>
          <p:nvPr>
            <p:ph type="sldNum" sz="quarter" idx="12"/>
          </p:nvPr>
        </p:nvSpPr>
        <p:spPr/>
        <p:txBody>
          <a:bodyPr/>
          <a:lstStyle/>
          <a:p>
            <a:pPr>
              <a:defRPr/>
            </a:pPr>
            <a:fld id="{8BC6BDDC-BFA1-E74C-8558-730E921CA2C5}" type="slidenum">
              <a:rPr lang="en-US" smtClean="0"/>
              <a:pPr>
                <a:defRPr/>
              </a:pPr>
              <a:t>24</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381000"/>
            <a:ext cx="8042276" cy="758732"/>
          </a:xfrm>
        </p:spPr>
        <p:txBody>
          <a:bodyPr/>
          <a:lstStyle/>
          <a:p>
            <a:r>
              <a:rPr lang="en-US" b="1" dirty="0" smtClean="0">
                <a:solidFill>
                  <a:srgbClr val="800000"/>
                </a:solidFill>
              </a:rPr>
              <a:t>Thinking ahead</a:t>
            </a:r>
            <a:endParaRPr lang="en-US" b="1" dirty="0">
              <a:solidFill>
                <a:srgbClr val="800000"/>
              </a:solidFill>
            </a:endParaRPr>
          </a:p>
        </p:txBody>
      </p:sp>
      <p:sp>
        <p:nvSpPr>
          <p:cNvPr id="6" name="Content Placeholder 5"/>
          <p:cNvSpPr>
            <a:spLocks noGrp="1"/>
          </p:cNvSpPr>
          <p:nvPr>
            <p:ph idx="1"/>
          </p:nvPr>
        </p:nvSpPr>
        <p:spPr>
          <a:xfrm>
            <a:off x="533400" y="1295400"/>
            <a:ext cx="8042276" cy="2057400"/>
          </a:xfrm>
        </p:spPr>
        <p:txBody>
          <a:bodyPr/>
          <a:lstStyle/>
          <a:p>
            <a:pPr marL="0" indent="0">
              <a:buNone/>
            </a:pPr>
            <a:r>
              <a:rPr lang="en-US" dirty="0"/>
              <a:t>Your principal wants to have a Star Party in 3 weeks.   The best time for </a:t>
            </a:r>
            <a:r>
              <a:rPr lang="en-US" dirty="0" smtClean="0"/>
              <a:t>observing </a:t>
            </a:r>
            <a:r>
              <a:rPr lang="en-US" dirty="0"/>
              <a:t>stars is when there is little or </a:t>
            </a:r>
            <a:r>
              <a:rPr lang="en-US"/>
              <a:t>no </a:t>
            </a:r>
            <a:r>
              <a:rPr lang="en-US" smtClean="0"/>
              <a:t>moonlight </a:t>
            </a:r>
            <a:r>
              <a:rPr lang="en-US" dirty="0"/>
              <a:t>to interfere.  You happen to look out the window at 10 AM and see the </a:t>
            </a:r>
            <a:r>
              <a:rPr lang="en-US" dirty="0" smtClean="0"/>
              <a:t>Moon near </a:t>
            </a:r>
            <a:r>
              <a:rPr lang="en-US" dirty="0"/>
              <a:t>the </a:t>
            </a:r>
            <a:r>
              <a:rPr lang="en-US" dirty="0" smtClean="0"/>
              <a:t>western horizon</a:t>
            </a:r>
            <a:r>
              <a:rPr lang="en-US" dirty="0"/>
              <a:t>.  Will the Star Party in 3 weeks work?</a:t>
            </a:r>
          </a:p>
        </p:txBody>
      </p:sp>
      <p:pic>
        <p:nvPicPr>
          <p:cNvPr id="7" name="Picture 6" descr="Waning gibbous Moon in early morning" title="Waning gibbous moon  in early morn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3429000"/>
            <a:ext cx="4495800" cy="3280590"/>
          </a:xfrm>
          <a:prstGeom prst="rect">
            <a:avLst/>
          </a:prstGeom>
        </p:spPr>
      </p:pic>
      <p:sp>
        <p:nvSpPr>
          <p:cNvPr id="4" name="Slide Number Placeholder 3"/>
          <p:cNvSpPr>
            <a:spLocks noGrp="1"/>
          </p:cNvSpPr>
          <p:nvPr>
            <p:ph type="sldNum" sz="quarter" idx="12"/>
          </p:nvPr>
        </p:nvSpPr>
        <p:spPr/>
        <p:txBody>
          <a:bodyPr/>
          <a:lstStyle/>
          <a:p>
            <a:pPr>
              <a:defRPr/>
            </a:pPr>
            <a:fld id="{AD6809DA-104B-F14C-B201-FC2BB8398DAB}" type="slidenum">
              <a:rPr lang="en-US" smtClean="0"/>
              <a:pPr>
                <a:defRPr/>
              </a:pPr>
              <a:t>25</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042276" cy="578224"/>
          </a:xfrm>
        </p:spPr>
        <p:txBody>
          <a:bodyPr/>
          <a:lstStyle/>
          <a:p>
            <a:r>
              <a:rPr lang="en-US" sz="4000" b="1" dirty="0" smtClean="0">
                <a:solidFill>
                  <a:srgbClr val="9C0001"/>
                </a:solidFill>
              </a:rPr>
              <a:t>What can you see at 4PM?</a:t>
            </a:r>
            <a:endParaRPr lang="en-US" sz="4000" b="1" dirty="0">
              <a:solidFill>
                <a:srgbClr val="9C0001"/>
              </a:solidFill>
            </a:endParaRPr>
          </a:p>
        </p:txBody>
      </p:sp>
      <p:pic>
        <p:nvPicPr>
          <p:cNvPr id="51201" name="Picture 2" descr="Which of the following groups of moon phases can be above the horizon at 4PM?&#10;A. Full, waning crescent, waxing gibbous&#10;B. New Moon, first quarter, waxing gibbous&#10;C. Waxing gibbous, full moon, waning gibbous&#10;D. Waxing crescent, third quarter, waxing gibbous&#10;E. None.  The moon is only visible about the horizon during the night time" title="ques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8753475"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93440E54-DA70-E24C-93F7-91B38B5D748A}" type="slidenum">
              <a:rPr lang="en-US" smtClean="0"/>
              <a:pPr>
                <a:defRPr/>
              </a:pPr>
              <a:t>26</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042276" cy="682532"/>
          </a:xfrm>
        </p:spPr>
        <p:txBody>
          <a:bodyPr/>
          <a:lstStyle/>
          <a:p>
            <a:r>
              <a:rPr lang="en-US" b="1" dirty="0" smtClean="0">
                <a:solidFill>
                  <a:srgbClr val="9C0001"/>
                </a:solidFill>
              </a:rPr>
              <a:t>How many phases?</a:t>
            </a:r>
            <a:endParaRPr lang="en-US" b="1" dirty="0">
              <a:solidFill>
                <a:srgbClr val="9C0001"/>
              </a:solidFill>
            </a:endParaRPr>
          </a:p>
        </p:txBody>
      </p:sp>
      <p:pic>
        <p:nvPicPr>
          <p:cNvPr id="49153" name="Picture 1" descr="A - waxing crescent&#10;B - last quarter&#10;C - first quarter&#10;D - just past full&#10;E - waning crescent&#10;If the moon is in the the waxing gibbous phase today, how many of the moon phases shown above (A-E) would the moon go through during the next 10 days?&#10;A. Only 1&#10;B. 2&#10;C. 3&#10;D. more than 3&#10;E. none&#10;" title="ques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5EB1DB43-4A6D-DA40-B4F1-B4A55B4FF619}" type="slidenum">
              <a:rPr lang="en-US" smtClean="0"/>
              <a:pPr>
                <a:defRPr/>
              </a:pPr>
              <a:t>27</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042276" cy="758732"/>
          </a:xfrm>
        </p:spPr>
        <p:txBody>
          <a:bodyPr/>
          <a:lstStyle/>
          <a:p>
            <a:r>
              <a:rPr lang="en-US" b="1" dirty="0" smtClean="0">
                <a:solidFill>
                  <a:srgbClr val="9C0001"/>
                </a:solidFill>
              </a:rPr>
              <a:t>At what time?</a:t>
            </a:r>
            <a:endParaRPr lang="en-US" b="1" dirty="0">
              <a:solidFill>
                <a:srgbClr val="9C0001"/>
              </a:solidFill>
            </a:endParaRPr>
          </a:p>
        </p:txBody>
      </p:sp>
      <p:pic>
        <p:nvPicPr>
          <p:cNvPr id="53249" name="Picture 1" descr="Rank eavch moon phase (A-C) shown above, based on when they would appear in the position shown, stsarting with the one first to appear after sunrise (6 AM).&#10;&#10;A - last quarter high in sky ~sunrise&#10;B full moon before sunrise ~4 AM&#10;C waxing gibbous ~ 6 PM" title="ques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11" y="914400"/>
            <a:ext cx="9144000" cy="533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0740D1EE-3B61-8D4D-A981-B994F6AF8FEA}" type="slidenum">
              <a:rPr lang="en-US" smtClean="0"/>
              <a:pPr>
                <a:defRPr/>
              </a:pPr>
              <a:t>28</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381000"/>
            <a:ext cx="8686800" cy="834932"/>
          </a:xfrm>
        </p:spPr>
        <p:txBody>
          <a:bodyPr/>
          <a:lstStyle/>
          <a:p>
            <a:r>
              <a:rPr lang="en-US" b="1" dirty="0" smtClean="0">
                <a:solidFill>
                  <a:srgbClr val="9C0001"/>
                </a:solidFill>
              </a:rPr>
              <a:t>What is Active Engagement?</a:t>
            </a:r>
            <a:endParaRPr lang="en-US" b="1" dirty="0">
              <a:solidFill>
                <a:srgbClr val="9C0001"/>
              </a:solidFill>
            </a:endParaRPr>
          </a:p>
        </p:txBody>
      </p:sp>
      <p:sp>
        <p:nvSpPr>
          <p:cNvPr id="168964" name="Rectangle 4"/>
          <p:cNvSpPr>
            <a:spLocks noGrp="1" noChangeArrowheads="1"/>
          </p:cNvSpPr>
          <p:nvPr>
            <p:ph idx="1"/>
          </p:nvPr>
        </p:nvSpPr>
        <p:spPr>
          <a:xfrm>
            <a:off x="533400" y="1447800"/>
            <a:ext cx="8153400" cy="3505200"/>
          </a:xfrm>
        </p:spPr>
        <p:txBody>
          <a:bodyPr>
            <a:normAutofit fontScale="92500" lnSpcReduction="10000"/>
          </a:bodyPr>
          <a:lstStyle/>
          <a:p>
            <a:pPr algn="l" eaLnBrk="1" hangingPunct="1">
              <a:lnSpc>
                <a:spcPct val="90000"/>
              </a:lnSpc>
              <a:buFont typeface="Wingdings" charset="0"/>
              <a:buChar char="n"/>
              <a:defRPr/>
            </a:pPr>
            <a:r>
              <a:rPr lang="en-US" sz="3000" b="1" dirty="0" smtClean="0">
                <a:latin typeface="Times New Roman" charset="0"/>
                <a:cs typeface="+mn-cs"/>
              </a:rPr>
              <a:t>  Often called </a:t>
            </a:r>
            <a:r>
              <a:rPr lang="ja-JP" altLang="en-US" sz="3000" b="1" dirty="0" smtClean="0">
                <a:latin typeface="Arial"/>
                <a:cs typeface="+mn-cs"/>
              </a:rPr>
              <a:t>“</a:t>
            </a:r>
            <a:r>
              <a:rPr lang="en-US" sz="3000" b="1" dirty="0" smtClean="0">
                <a:latin typeface="Times New Roman" charset="0"/>
                <a:cs typeface="+mn-cs"/>
              </a:rPr>
              <a:t>inquiry based learning</a:t>
            </a:r>
            <a:r>
              <a:rPr lang="ja-JP" altLang="en-US" sz="3000" b="1" dirty="0" smtClean="0">
                <a:latin typeface="Arial"/>
                <a:cs typeface="+mn-cs"/>
              </a:rPr>
              <a:t>”</a:t>
            </a:r>
            <a:r>
              <a:rPr lang="en-US" sz="3000" b="1" dirty="0" smtClean="0">
                <a:latin typeface="Times New Roman" charset="0"/>
                <a:cs typeface="+mn-cs"/>
              </a:rPr>
              <a:t> or </a:t>
            </a:r>
            <a:r>
              <a:rPr lang="ja-JP" altLang="en-US" sz="3000" b="1" dirty="0" smtClean="0">
                <a:latin typeface="Arial"/>
                <a:cs typeface="+mn-cs"/>
              </a:rPr>
              <a:t>“</a:t>
            </a:r>
            <a:r>
              <a:rPr lang="en-US" sz="3000" b="1" dirty="0" smtClean="0">
                <a:latin typeface="Times New Roman" charset="0"/>
                <a:cs typeface="+mn-cs"/>
              </a:rPr>
              <a:t>learner-centered teaching</a:t>
            </a:r>
            <a:r>
              <a:rPr lang="ja-JP" altLang="en-US" sz="3000" b="1" dirty="0" smtClean="0">
                <a:latin typeface="Arial"/>
                <a:cs typeface="+mn-cs"/>
              </a:rPr>
              <a:t>”</a:t>
            </a:r>
            <a:r>
              <a:rPr lang="en-US" sz="3000" b="1" dirty="0" smtClean="0">
                <a:latin typeface="Times New Roman" charset="0"/>
                <a:cs typeface="+mn-cs"/>
              </a:rPr>
              <a:t>  or “minds-on learning”</a:t>
            </a:r>
            <a:endParaRPr lang="en-US" sz="1000" b="1" dirty="0" smtClean="0">
              <a:latin typeface="Times New Roman" charset="0"/>
              <a:cs typeface="+mn-cs"/>
            </a:endParaRPr>
          </a:p>
          <a:p>
            <a:pPr algn="l" eaLnBrk="1" hangingPunct="1">
              <a:lnSpc>
                <a:spcPct val="90000"/>
              </a:lnSpc>
              <a:buFont typeface="Wingdings" charset="0"/>
              <a:buChar char="n"/>
              <a:defRPr/>
            </a:pPr>
            <a:r>
              <a:rPr lang="en-US" sz="3000" b="1" dirty="0" smtClean="0">
                <a:latin typeface="Times New Roman" charset="0"/>
                <a:cs typeface="+mn-cs"/>
              </a:rPr>
              <a:t>  Students take more responsibility for their own learning</a:t>
            </a:r>
          </a:p>
          <a:p>
            <a:pPr algn="l" eaLnBrk="1" hangingPunct="1">
              <a:lnSpc>
                <a:spcPct val="90000"/>
              </a:lnSpc>
              <a:buFont typeface="Wingdings" charset="0"/>
              <a:buChar char="n"/>
              <a:defRPr/>
            </a:pPr>
            <a:r>
              <a:rPr lang="en-US" sz="3000" b="1" dirty="0" smtClean="0">
                <a:latin typeface="Times New Roman" charset="0"/>
              </a:rPr>
              <a:t> Students are encouraged to explore, experiment, read, write, discuss, think, and become directly involved in the process of learning.</a:t>
            </a:r>
            <a:endParaRPr lang="en-US" sz="3000" b="1" dirty="0" smtClean="0">
              <a:latin typeface="Times New Roman" charset="0"/>
              <a:cs typeface="+mn-cs"/>
            </a:endParaRPr>
          </a:p>
        </p:txBody>
      </p:sp>
      <p:pic>
        <p:nvPicPr>
          <p:cNvPr id="3" name="Picture 2" descr="I hear, and I forget. I see, and I remember.  I do, and I understand." title="Confucious"/>
          <p:cNvPicPr>
            <a:picLocks noChangeAspect="1"/>
          </p:cNvPicPr>
          <p:nvPr/>
        </p:nvPicPr>
        <p:blipFill>
          <a:blip r:embed="rId3"/>
          <a:stretch>
            <a:fillRect/>
          </a:stretch>
        </p:blipFill>
        <p:spPr>
          <a:xfrm>
            <a:off x="4800600" y="4953000"/>
            <a:ext cx="3276600" cy="1638300"/>
          </a:xfrm>
          <a:prstGeom prst="rect">
            <a:avLst/>
          </a:prstGeom>
        </p:spPr>
      </p:pic>
      <p:sp>
        <p:nvSpPr>
          <p:cNvPr id="5" name="Slide Number Placeholder 4"/>
          <p:cNvSpPr>
            <a:spLocks noGrp="1"/>
          </p:cNvSpPr>
          <p:nvPr>
            <p:ph type="sldNum" sz="quarter" idx="12"/>
          </p:nvPr>
        </p:nvSpPr>
        <p:spPr/>
        <p:txBody>
          <a:bodyPr/>
          <a:lstStyle/>
          <a:p>
            <a:pPr>
              <a:defRPr/>
            </a:pPr>
            <a:fld id="{68BAF2EE-FDAC-4F4F-858E-16BCB1999423}" type="slidenum">
              <a:rPr lang="en-US" smtClean="0"/>
              <a:pPr>
                <a:defRPr/>
              </a:pPr>
              <a:t>3</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8042276" cy="955956"/>
          </a:xfrm>
        </p:spPr>
        <p:txBody>
          <a:bodyPr/>
          <a:lstStyle/>
          <a:p>
            <a:r>
              <a:rPr lang="en-US" b="1" dirty="0">
                <a:solidFill>
                  <a:srgbClr val="C00000"/>
                </a:solidFill>
              </a:rPr>
              <a:t>How People Really </a:t>
            </a:r>
            <a:r>
              <a:rPr lang="en-US" b="1" dirty="0" smtClean="0">
                <a:solidFill>
                  <a:srgbClr val="C00000"/>
                </a:solidFill>
              </a:rPr>
              <a:t>Learn</a:t>
            </a:r>
            <a:endParaRPr lang="en-US" b="1" dirty="0">
              <a:solidFill>
                <a:srgbClr val="C00000"/>
              </a:solidFill>
            </a:endParaRPr>
          </a:p>
        </p:txBody>
      </p:sp>
      <p:sp>
        <p:nvSpPr>
          <p:cNvPr id="3" name="Content Placeholder 2"/>
          <p:cNvSpPr>
            <a:spLocks noGrp="1"/>
          </p:cNvSpPr>
          <p:nvPr>
            <p:ph idx="1"/>
          </p:nvPr>
        </p:nvSpPr>
        <p:spPr/>
        <p:txBody>
          <a:bodyPr>
            <a:normAutofit fontScale="85000" lnSpcReduction="10000"/>
          </a:bodyPr>
          <a:lstStyle/>
          <a:p>
            <a:r>
              <a:rPr lang="en-US" dirty="0" smtClean="0"/>
              <a:t>Brain must be engaged to successfully learn and retain concepts &amp; facts</a:t>
            </a:r>
          </a:p>
          <a:p>
            <a:r>
              <a:rPr lang="en-US" dirty="0" smtClean="0"/>
              <a:t>Moving brain into active &amp; constructive learning leads to higher student achievement</a:t>
            </a:r>
          </a:p>
          <a:p>
            <a:r>
              <a:rPr lang="en-US" dirty="0" smtClean="0"/>
              <a:t>Engagement improves ability to think &amp; problem-solve (which is the real goal of education)</a:t>
            </a:r>
          </a:p>
          <a:p>
            <a:r>
              <a:rPr lang="en-US" dirty="0"/>
              <a:t>S</a:t>
            </a:r>
            <a:r>
              <a:rPr lang="en-US" dirty="0" smtClean="0"/>
              <a:t>ocial interaction significantly improves learning &amp; retention</a:t>
            </a:r>
          </a:p>
          <a:p>
            <a:r>
              <a:rPr lang="en-US" dirty="0" smtClean="0"/>
              <a:t>AE is backed </a:t>
            </a:r>
            <a:r>
              <a:rPr lang="en-US" dirty="0"/>
              <a:t>by extensive </a:t>
            </a:r>
            <a:r>
              <a:rPr lang="en-US" dirty="0" smtClean="0"/>
              <a:t>research</a:t>
            </a:r>
            <a:endParaRPr lang="en-US" dirty="0"/>
          </a:p>
          <a:p>
            <a:pPr marL="0" indent="0">
              <a:lnSpc>
                <a:spcPct val="80000"/>
              </a:lnSpc>
              <a:buNone/>
            </a:pPr>
            <a:r>
              <a:rPr lang="en-US" sz="1900" dirty="0" smtClean="0"/>
              <a:t>“</a:t>
            </a:r>
            <a:r>
              <a:rPr lang="en-US" sz="1900" dirty="0"/>
              <a:t>How People </a:t>
            </a:r>
            <a:r>
              <a:rPr lang="en-US" sz="1900" dirty="0" smtClean="0"/>
              <a:t>Learn”</a:t>
            </a:r>
            <a:r>
              <a:rPr lang="en-US" sz="1900" dirty="0"/>
              <a:t> USA National </a:t>
            </a:r>
            <a:r>
              <a:rPr lang="en-US" sz="1900" dirty="0" smtClean="0"/>
              <a:t>Research</a:t>
            </a:r>
          </a:p>
          <a:p>
            <a:pPr marL="0" indent="0">
              <a:lnSpc>
                <a:spcPct val="80000"/>
              </a:lnSpc>
              <a:buNone/>
            </a:pPr>
            <a:r>
              <a:rPr lang="en-US" sz="1900" dirty="0" smtClean="0"/>
              <a:t> </a:t>
            </a:r>
            <a:r>
              <a:rPr lang="en-US" sz="1900" dirty="0"/>
              <a:t>Council of the National Academy </a:t>
            </a:r>
            <a:r>
              <a:rPr lang="en-US" sz="1900" dirty="0" smtClean="0"/>
              <a:t>of Sciences</a:t>
            </a:r>
            <a:endParaRPr lang="en-US" sz="1900" dirty="0">
              <a:latin typeface="Times New Roman" charset="0"/>
            </a:endParaRPr>
          </a:p>
          <a:p>
            <a:endParaRPr lang="en-US" dirty="0" smtClean="0"/>
          </a:p>
          <a:p>
            <a:endParaRPr lang="en-US" dirty="0"/>
          </a:p>
        </p:txBody>
      </p:sp>
      <p:pic>
        <p:nvPicPr>
          <p:cNvPr id="8" name="Picture 7" descr="medieval image of people working together" title="medieval image of people working togeth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4191000"/>
            <a:ext cx="2559711" cy="2590800"/>
          </a:xfrm>
          <a:prstGeom prst="rect">
            <a:avLst/>
          </a:prstGeom>
        </p:spPr>
      </p:pic>
      <p:sp>
        <p:nvSpPr>
          <p:cNvPr id="4" name="Slide Number Placeholder 3"/>
          <p:cNvSpPr>
            <a:spLocks noGrp="1"/>
          </p:cNvSpPr>
          <p:nvPr>
            <p:ph type="sldNum" sz="quarter" idx="12"/>
          </p:nvPr>
        </p:nvSpPr>
        <p:spPr/>
        <p:txBody>
          <a:bodyPr/>
          <a:lstStyle/>
          <a:p>
            <a:pPr>
              <a:defRPr/>
            </a:pPr>
            <a:fld id="{E0E48DA1-FA90-A74A-AC2F-06649C2B5B79}" type="slidenum">
              <a:rPr lang="en-US" smtClean="0"/>
              <a:pPr>
                <a:defRPr/>
              </a:pPr>
              <a:t>4</a:t>
            </a:fld>
            <a:endParaRPr lang="en-US"/>
          </a:p>
        </p:txBody>
      </p:sp>
    </p:spTree>
    <p:extLst>
      <p:ext uri="{BB962C8B-B14F-4D97-AF65-F5344CB8AC3E}">
        <p14:creationId xmlns:p14="http://schemas.microsoft.com/office/powerpoint/2010/main" val="165062842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762000" y="533400"/>
            <a:ext cx="4937125" cy="1264024"/>
          </a:xfrm>
        </p:spPr>
        <p:txBody>
          <a:bodyPr>
            <a:normAutofit fontScale="90000"/>
          </a:bodyPr>
          <a:lstStyle/>
          <a:p>
            <a:pPr>
              <a:defRPr/>
            </a:pPr>
            <a:r>
              <a:rPr lang="en-US" sz="4000" b="1" dirty="0" smtClean="0">
                <a:solidFill>
                  <a:srgbClr val="9C0001"/>
                </a:solidFill>
              </a:rPr>
              <a:t>How teachers can help</a:t>
            </a:r>
            <a:endParaRPr lang="en-US" sz="4000" b="1" dirty="0" smtClean="0">
              <a:solidFill>
                <a:srgbClr val="FF0000"/>
              </a:solidFill>
              <a:latin typeface="Times New Roman" charset="0"/>
            </a:endParaRPr>
          </a:p>
        </p:txBody>
      </p:sp>
      <p:sp>
        <p:nvSpPr>
          <p:cNvPr id="169988" name="Rectangle 4"/>
          <p:cNvSpPr>
            <a:spLocks noGrp="1" noChangeArrowheads="1"/>
          </p:cNvSpPr>
          <p:nvPr>
            <p:ph idx="1"/>
          </p:nvPr>
        </p:nvSpPr>
        <p:spPr>
          <a:xfrm>
            <a:off x="304800" y="2133600"/>
            <a:ext cx="8042276" cy="4343400"/>
          </a:xfrm>
        </p:spPr>
        <p:txBody>
          <a:bodyPr>
            <a:normAutofit fontScale="92500" lnSpcReduction="20000"/>
          </a:bodyPr>
          <a:lstStyle/>
          <a:p>
            <a:pPr marL="514350" indent="-514350" algn="l" eaLnBrk="1" hangingPunct="1">
              <a:lnSpc>
                <a:spcPct val="90000"/>
              </a:lnSpc>
              <a:buFont typeface="+mj-lt"/>
              <a:buAutoNum type="arabicPeriod"/>
              <a:defRPr/>
            </a:pPr>
            <a:r>
              <a:rPr lang="en-US" sz="2900" dirty="0" smtClean="0">
                <a:latin typeface="Times New Roman" charset="0"/>
                <a:cs typeface="+mn-cs"/>
              </a:rPr>
              <a:t>Determine &amp; take into account student preconceptions (through question-asking, pretests, etc.)</a:t>
            </a:r>
          </a:p>
          <a:p>
            <a:pPr marL="514350" indent="-514350" algn="l" eaLnBrk="1" hangingPunct="1">
              <a:lnSpc>
                <a:spcPct val="90000"/>
              </a:lnSpc>
              <a:buFont typeface="+mj-lt"/>
              <a:buAutoNum type="arabicPeriod"/>
              <a:defRPr/>
            </a:pPr>
            <a:r>
              <a:rPr lang="en-US" sz="2900" dirty="0" smtClean="0">
                <a:latin typeface="Times New Roman" charset="0"/>
                <a:cs typeface="+mn-cs"/>
              </a:rPr>
              <a:t>Respond to all answers/observations positively, to encourage students</a:t>
            </a:r>
            <a:r>
              <a:rPr lang="en-US" sz="2900" dirty="0" smtClean="0">
                <a:latin typeface="Arial"/>
              </a:rPr>
              <a:t>’ </a:t>
            </a:r>
            <a:r>
              <a:rPr lang="en-US" sz="2900" dirty="0" smtClean="0">
                <a:latin typeface="Times New Roman" charset="0"/>
                <a:cs typeface="+mn-cs"/>
              </a:rPr>
              <a:t>natural curiosity</a:t>
            </a:r>
          </a:p>
          <a:p>
            <a:pPr marL="514350" indent="-514350" algn="l" eaLnBrk="1" hangingPunct="1">
              <a:lnSpc>
                <a:spcPct val="90000"/>
              </a:lnSpc>
              <a:buFont typeface="+mj-lt"/>
              <a:buAutoNum type="arabicPeriod"/>
              <a:defRPr/>
            </a:pPr>
            <a:r>
              <a:rPr lang="en-US" sz="2900" dirty="0" smtClean="0">
                <a:latin typeface="Times New Roman" charset="0"/>
                <a:cs typeface="+mn-cs"/>
              </a:rPr>
              <a:t>Include opportunities for discussion and interactive problem-solving, even in large classes</a:t>
            </a:r>
          </a:p>
          <a:p>
            <a:pPr marL="514350" indent="-514350" algn="l" eaLnBrk="1" hangingPunct="1">
              <a:lnSpc>
                <a:spcPct val="90000"/>
              </a:lnSpc>
              <a:buFont typeface="+mj-lt"/>
              <a:buAutoNum type="arabicPeriod"/>
              <a:defRPr/>
            </a:pPr>
            <a:r>
              <a:rPr lang="en-US" sz="2900" dirty="0" smtClean="0">
                <a:latin typeface="Times New Roman" charset="0"/>
              </a:rPr>
              <a:t>Focus </a:t>
            </a:r>
            <a:r>
              <a:rPr lang="en-US" sz="2900" dirty="0">
                <a:latin typeface="Times New Roman" charset="0"/>
              </a:rPr>
              <a:t>on, and test on, concepts </a:t>
            </a:r>
            <a:r>
              <a:rPr lang="en-US" sz="2900" dirty="0" smtClean="0">
                <a:latin typeface="Times New Roman" charset="0"/>
              </a:rPr>
              <a:t>and problem-solving more </a:t>
            </a:r>
            <a:r>
              <a:rPr lang="en-US" sz="2900" dirty="0">
                <a:latin typeface="Times New Roman" charset="0"/>
              </a:rPr>
              <a:t>than blind vocabulary and memorization</a:t>
            </a:r>
            <a:r>
              <a:rPr lang="en-US" sz="2900" dirty="0" smtClean="0">
                <a:latin typeface="Times New Roman" charset="0"/>
              </a:rPr>
              <a:t>.</a:t>
            </a:r>
          </a:p>
          <a:p>
            <a:pPr marL="514350" indent="-514350">
              <a:lnSpc>
                <a:spcPct val="90000"/>
              </a:lnSpc>
              <a:buFont typeface="+mj-lt"/>
              <a:buAutoNum type="arabicPeriod"/>
              <a:defRPr/>
            </a:pPr>
            <a:r>
              <a:rPr lang="en-US" sz="3200" dirty="0">
                <a:latin typeface="Times New Roman" charset="0"/>
              </a:rPr>
              <a:t>I</a:t>
            </a:r>
            <a:r>
              <a:rPr lang="en-US" sz="3200" dirty="0" smtClean="0">
                <a:latin typeface="Times New Roman" charset="0"/>
              </a:rPr>
              <a:t>t doesn’t hurt to </a:t>
            </a:r>
            <a:r>
              <a:rPr lang="en-US" sz="3200" dirty="0">
                <a:latin typeface="Times New Roman" charset="0"/>
              </a:rPr>
              <a:t>u</a:t>
            </a:r>
            <a:r>
              <a:rPr lang="en-US" sz="3200" dirty="0" smtClean="0">
                <a:latin typeface="Times New Roman" charset="0"/>
              </a:rPr>
              <a:t>se </a:t>
            </a:r>
            <a:r>
              <a:rPr lang="en-US" sz="3200" dirty="0">
                <a:latin typeface="Times New Roman" charset="0"/>
              </a:rPr>
              <a:t>entertainment and humor to draw in </a:t>
            </a:r>
            <a:r>
              <a:rPr lang="en-US" sz="3200" dirty="0" smtClean="0">
                <a:latin typeface="Times New Roman" charset="0"/>
              </a:rPr>
              <a:t>students</a:t>
            </a:r>
            <a:r>
              <a:rPr lang="en-US" sz="2900" dirty="0" smtClean="0">
                <a:latin typeface="Times New Roman" charset="0"/>
              </a:rPr>
              <a:t> </a:t>
            </a:r>
            <a:endParaRPr lang="en-US" sz="2900" dirty="0" smtClean="0">
              <a:latin typeface="Times New Roman" charset="0"/>
              <a:cs typeface="+mn-cs"/>
            </a:endParaRPr>
          </a:p>
        </p:txBody>
      </p:sp>
      <p:pic>
        <p:nvPicPr>
          <p:cNvPr id="4" name="Picture 3" descr="Men teacher" title="Mean teach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600" y="0"/>
            <a:ext cx="2946400" cy="2209800"/>
          </a:xfrm>
          <a:prstGeom prst="rect">
            <a:avLst/>
          </a:prstGeom>
        </p:spPr>
      </p:pic>
      <p:sp>
        <p:nvSpPr>
          <p:cNvPr id="2" name="Slide Number Placeholder 1"/>
          <p:cNvSpPr>
            <a:spLocks noGrp="1"/>
          </p:cNvSpPr>
          <p:nvPr>
            <p:ph type="sldNum" sz="quarter" idx="12"/>
          </p:nvPr>
        </p:nvSpPr>
        <p:spPr/>
        <p:txBody>
          <a:bodyPr/>
          <a:lstStyle/>
          <a:p>
            <a:pPr>
              <a:defRPr/>
            </a:pPr>
            <a:fld id="{94809501-E4A9-784E-8300-7A5AC2BBB7D5}" type="slidenum">
              <a:rPr lang="en-US" smtClean="0"/>
              <a:pPr>
                <a:defRPr/>
              </a:pPr>
              <a:t>5</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1336956"/>
          </a:xfrm>
        </p:spPr>
        <p:txBody>
          <a:bodyPr/>
          <a:lstStyle/>
          <a:p>
            <a:r>
              <a:rPr lang="en-US" sz="3200" b="1" dirty="0" smtClean="0">
                <a:solidFill>
                  <a:srgbClr val="9C0001"/>
                </a:solidFill>
              </a:rPr>
              <a:t>What can I do besides lecture </a:t>
            </a:r>
            <a:br>
              <a:rPr lang="en-US" sz="3200" b="1" dirty="0" smtClean="0">
                <a:solidFill>
                  <a:srgbClr val="9C0001"/>
                </a:solidFill>
              </a:rPr>
            </a:br>
            <a:r>
              <a:rPr lang="en-US" sz="3200" b="1" dirty="0" smtClean="0">
                <a:solidFill>
                  <a:srgbClr val="9C0001"/>
                </a:solidFill>
              </a:rPr>
              <a:t>to engage students?</a:t>
            </a:r>
            <a:endParaRPr lang="en-US" sz="3200" b="1" dirty="0">
              <a:solidFill>
                <a:srgbClr val="9C0001"/>
              </a:solidFill>
            </a:endParaRPr>
          </a:p>
        </p:txBody>
      </p:sp>
      <p:sp>
        <p:nvSpPr>
          <p:cNvPr id="4" name="Content Placeholder 3"/>
          <p:cNvSpPr>
            <a:spLocks noGrp="1"/>
          </p:cNvSpPr>
          <p:nvPr>
            <p:ph idx="1"/>
          </p:nvPr>
        </p:nvSpPr>
        <p:spPr>
          <a:xfrm>
            <a:off x="549275" y="1600200"/>
            <a:ext cx="8042276" cy="4724399"/>
          </a:xfrm>
        </p:spPr>
        <p:txBody>
          <a:bodyPr>
            <a:normAutofit fontScale="62500" lnSpcReduction="20000"/>
          </a:bodyPr>
          <a:lstStyle/>
          <a:p>
            <a:r>
              <a:rPr lang="en-US" dirty="0" smtClean="0"/>
              <a:t>Ask students (good, thoughtful) questions</a:t>
            </a:r>
          </a:p>
          <a:p>
            <a:r>
              <a:rPr lang="en-US" dirty="0" smtClean="0"/>
              <a:t>Include opportunities for discussion and interactive problem-solving, even in large classes </a:t>
            </a:r>
          </a:p>
          <a:p>
            <a:r>
              <a:rPr lang="en-US" dirty="0" smtClean="0"/>
              <a:t>Use demonstrations</a:t>
            </a:r>
          </a:p>
          <a:p>
            <a:r>
              <a:rPr lang="en-US" dirty="0" smtClean="0"/>
              <a:t>Employ hands-on explorations</a:t>
            </a:r>
          </a:p>
          <a:p>
            <a:r>
              <a:rPr lang="en-US" dirty="0" smtClean="0"/>
              <a:t>Think-Pair-Share</a:t>
            </a:r>
          </a:p>
          <a:p>
            <a:r>
              <a:rPr lang="en-US" dirty="0" smtClean="0"/>
              <a:t>Signal cards or clicker</a:t>
            </a:r>
          </a:p>
          <a:p>
            <a:r>
              <a:rPr lang="en-US" dirty="0" smtClean="0"/>
              <a:t>Small group interactions</a:t>
            </a:r>
          </a:p>
          <a:p>
            <a:r>
              <a:rPr lang="en-US" dirty="0" smtClean="0"/>
              <a:t>Whole class discussions</a:t>
            </a:r>
          </a:p>
          <a:p>
            <a:r>
              <a:rPr lang="en-US" dirty="0" smtClean="0"/>
              <a:t>In-class writing (with or without discussion)</a:t>
            </a:r>
          </a:p>
          <a:p>
            <a:pPr lvl="1"/>
            <a:r>
              <a:rPr lang="en-US" dirty="0" smtClean="0"/>
              <a:t>Muddiest point?</a:t>
            </a:r>
          </a:p>
          <a:p>
            <a:pPr lvl="1"/>
            <a:r>
              <a:rPr lang="en-US" dirty="0" smtClean="0"/>
              <a:t>Summary of today’s main points</a:t>
            </a:r>
          </a:p>
          <a:p>
            <a:pPr lvl="1"/>
            <a:r>
              <a:rPr lang="en-US" dirty="0" smtClean="0"/>
              <a:t>5 minute free writing</a:t>
            </a:r>
          </a:p>
          <a:p>
            <a:pPr lvl="1"/>
            <a:endParaRPr lang="en-US" dirty="0"/>
          </a:p>
        </p:txBody>
      </p:sp>
      <p:pic>
        <p:nvPicPr>
          <p:cNvPr id="5" name="Picture 9" descr="students being engaged" title="students being engag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438400"/>
            <a:ext cx="4419600" cy="281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normAutofit fontScale="55000" lnSpcReduction="20000"/>
          </a:bodyPr>
          <a:lstStyle/>
          <a:p>
            <a:pPr>
              <a:defRPr/>
            </a:pPr>
            <a:fld id="{0ECCCF72-13E7-BB46-A545-14D08F2A1397}" type="slidenum">
              <a:rPr lang="en-US" smtClean="0"/>
              <a:pPr>
                <a:defRPr/>
              </a:pPr>
              <a:t>6</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81000"/>
            <a:ext cx="5181600" cy="955956"/>
          </a:xfrm>
        </p:spPr>
        <p:txBody>
          <a:bodyPr/>
          <a:lstStyle/>
          <a:p>
            <a:r>
              <a:rPr lang="en-US" b="1" dirty="0" smtClean="0">
                <a:solidFill>
                  <a:srgbClr val="C00000"/>
                </a:solidFill>
              </a:rPr>
              <a:t>Does it work?</a:t>
            </a:r>
            <a:endParaRPr lang="en-US" b="1" dirty="0">
              <a:solidFill>
                <a:srgbClr val="C00000"/>
              </a:solidFill>
            </a:endParaRPr>
          </a:p>
        </p:txBody>
      </p:sp>
      <p:sp>
        <p:nvSpPr>
          <p:cNvPr id="167944" name="Rectangle 8"/>
          <p:cNvSpPr>
            <a:spLocks noGrp="1" noChangeArrowheads="1"/>
          </p:cNvSpPr>
          <p:nvPr>
            <p:ph idx="1"/>
          </p:nvPr>
        </p:nvSpPr>
        <p:spPr/>
        <p:txBody>
          <a:bodyPr>
            <a:normAutofit/>
          </a:bodyPr>
          <a:lstStyle/>
          <a:p>
            <a:pPr algn="l" eaLnBrk="1" hangingPunct="1">
              <a:buFont typeface="Wingdings" charset="0"/>
              <a:buChar char="n"/>
              <a:defRPr/>
            </a:pPr>
            <a:r>
              <a:rPr lang="en-US" sz="3000" dirty="0" smtClean="0">
                <a:latin typeface="Times New Roman" charset="0"/>
                <a:cs typeface="+mn-cs"/>
              </a:rPr>
              <a:t> In courses given by lecture, most students “get” 10%</a:t>
            </a:r>
            <a:r>
              <a:rPr lang="en-US" sz="3000" dirty="0">
                <a:latin typeface="Times New Roman" charset="0"/>
              </a:rPr>
              <a:t> </a:t>
            </a:r>
            <a:r>
              <a:rPr lang="en-US" sz="3000" dirty="0" smtClean="0">
                <a:latin typeface="Times New Roman" charset="0"/>
              </a:rPr>
              <a:t>and </a:t>
            </a:r>
            <a:r>
              <a:rPr lang="en-US" sz="3000" dirty="0">
                <a:latin typeface="Times New Roman" charset="0"/>
              </a:rPr>
              <a:t>t</a:t>
            </a:r>
            <a:r>
              <a:rPr lang="en-US" sz="3000" dirty="0" smtClean="0">
                <a:latin typeface="Times New Roman" charset="0"/>
                <a:cs typeface="+mn-cs"/>
              </a:rPr>
              <a:t>op students learn only about 30% of the material. In both cases, most of that is forgotten in 6 months</a:t>
            </a:r>
          </a:p>
          <a:p>
            <a:pPr algn="l" eaLnBrk="1" hangingPunct="1">
              <a:buFont typeface="Wingdings" charset="0"/>
              <a:buChar char="n"/>
              <a:defRPr/>
            </a:pPr>
            <a:r>
              <a:rPr lang="en-US" sz="3000" dirty="0" smtClean="0">
                <a:latin typeface="Times New Roman" charset="0"/>
              </a:rPr>
              <a:t> When </a:t>
            </a:r>
            <a:r>
              <a:rPr lang="en-US" sz="3000" dirty="0">
                <a:latin typeface="Times New Roman" charset="0"/>
              </a:rPr>
              <a:t>used properly, active engagement can increase material retention to about 70%</a:t>
            </a:r>
            <a:r>
              <a:rPr lang="en-US" sz="3000" dirty="0" smtClean="0">
                <a:latin typeface="Times New Roman" charset="0"/>
              </a:rPr>
              <a:t>.</a:t>
            </a:r>
            <a:endParaRPr lang="en-US" sz="3000" dirty="0" smtClean="0">
              <a:latin typeface="Times New Roman" charset="0"/>
              <a:cs typeface="+mn-cs"/>
            </a:endParaRPr>
          </a:p>
          <a:p>
            <a:pPr algn="l" eaLnBrk="1" hangingPunct="1">
              <a:buFont typeface="Wingdings" charset="0"/>
              <a:buChar char="n"/>
              <a:defRPr/>
            </a:pPr>
            <a:r>
              <a:rPr lang="en-US" sz="3000" dirty="0" smtClean="0">
                <a:latin typeface="Times New Roman" charset="0"/>
                <a:cs typeface="+mn-cs"/>
              </a:rPr>
              <a:t> Teacher becomes </a:t>
            </a:r>
            <a:r>
              <a:rPr lang="en-US" sz="3000" b="1" dirty="0" smtClean="0">
                <a:solidFill>
                  <a:srgbClr val="0000FF"/>
                </a:solidFill>
                <a:latin typeface="Times New Roman" charset="0"/>
                <a:cs typeface="+mn-cs"/>
              </a:rPr>
              <a:t>Guide on the Side rather than Sage on the Stage</a:t>
            </a:r>
          </a:p>
        </p:txBody>
      </p:sp>
      <p:pic>
        <p:nvPicPr>
          <p:cNvPr id="2" name="Picture 1" descr="students giving thumbs-up" title="students giving thumbs-u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8026" y="-516"/>
            <a:ext cx="3200400" cy="2165604"/>
          </a:xfrm>
          <a:prstGeom prst="rect">
            <a:avLst/>
          </a:prstGeom>
        </p:spPr>
      </p:pic>
      <p:sp>
        <p:nvSpPr>
          <p:cNvPr id="3" name="Slide Number Placeholder 2"/>
          <p:cNvSpPr>
            <a:spLocks noGrp="1"/>
          </p:cNvSpPr>
          <p:nvPr>
            <p:ph type="sldNum" sz="quarter" idx="12"/>
          </p:nvPr>
        </p:nvSpPr>
        <p:spPr/>
        <p:txBody>
          <a:bodyPr/>
          <a:lstStyle/>
          <a:p>
            <a:pPr>
              <a:defRPr/>
            </a:pPr>
            <a:fld id="{F765C4EE-773A-8A40-BD07-6E4A26EA1E54}" type="slidenum">
              <a:rPr lang="en-US" smtClean="0"/>
              <a:pPr>
                <a:defRPr/>
              </a:pPr>
              <a:t>7</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139" y="609600"/>
            <a:ext cx="8042276" cy="955956"/>
          </a:xfrm>
        </p:spPr>
        <p:txBody>
          <a:bodyPr/>
          <a:lstStyle/>
          <a:p>
            <a:r>
              <a:rPr lang="en-US" b="1" dirty="0" smtClean="0">
                <a:solidFill>
                  <a:srgbClr val="C00000"/>
                </a:solidFill>
              </a:rPr>
              <a:t>Let’s Experiment</a:t>
            </a:r>
            <a:endParaRPr lang="en-US" b="1" dirty="0">
              <a:solidFill>
                <a:srgbClr val="C00000"/>
              </a:solidFill>
            </a:endParaRPr>
          </a:p>
        </p:txBody>
      </p:sp>
      <p:sp>
        <p:nvSpPr>
          <p:cNvPr id="3" name="Content Placeholder 2"/>
          <p:cNvSpPr>
            <a:spLocks noGrp="1"/>
          </p:cNvSpPr>
          <p:nvPr>
            <p:ph idx="1"/>
          </p:nvPr>
        </p:nvSpPr>
        <p:spPr/>
        <p:txBody>
          <a:bodyPr/>
          <a:lstStyle/>
          <a:p>
            <a:r>
              <a:rPr lang="en-US" dirty="0" smtClean="0"/>
              <a:t>Think-Pair-Share</a:t>
            </a:r>
          </a:p>
          <a:p>
            <a:r>
              <a:rPr lang="en-US" dirty="0" smtClean="0"/>
              <a:t>Signal Cards</a:t>
            </a:r>
          </a:p>
          <a:p>
            <a:r>
              <a:rPr lang="en-US" dirty="0" smtClean="0"/>
              <a:t>Hands-on activities</a:t>
            </a:r>
            <a:endParaRPr lang="en-US" dirty="0"/>
          </a:p>
        </p:txBody>
      </p:sp>
      <p:pic>
        <p:nvPicPr>
          <p:cNvPr id="7" name="Picture 6" descr="mad scientist" title="mad scientis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2222" y="1828800"/>
            <a:ext cx="4942193" cy="4524375"/>
          </a:xfrm>
          <a:prstGeom prst="rect">
            <a:avLst/>
          </a:prstGeom>
        </p:spPr>
      </p:pic>
      <p:sp>
        <p:nvSpPr>
          <p:cNvPr id="4" name="Slide Number Placeholder 3"/>
          <p:cNvSpPr>
            <a:spLocks noGrp="1"/>
          </p:cNvSpPr>
          <p:nvPr>
            <p:ph type="sldNum" sz="quarter" idx="12"/>
          </p:nvPr>
        </p:nvSpPr>
        <p:spPr/>
        <p:txBody>
          <a:bodyPr/>
          <a:lstStyle/>
          <a:p>
            <a:pPr>
              <a:defRPr/>
            </a:pPr>
            <a:fld id="{E0E48DA1-FA90-A74A-AC2F-06649C2B5B79}" type="slidenum">
              <a:rPr lang="en-US" smtClean="0"/>
              <a:pPr>
                <a:defRPr/>
              </a:pPr>
              <a:t>8</a:t>
            </a:fld>
            <a:endParaRPr lang="en-US"/>
          </a:p>
        </p:txBody>
      </p:sp>
    </p:spTree>
    <p:extLst>
      <p:ext uri="{BB962C8B-B14F-4D97-AF65-F5344CB8AC3E}">
        <p14:creationId xmlns:p14="http://schemas.microsoft.com/office/powerpoint/2010/main" val="38222010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609600"/>
            <a:ext cx="8042276" cy="834932"/>
          </a:xfrm>
        </p:spPr>
        <p:txBody>
          <a:bodyPr/>
          <a:lstStyle/>
          <a:p>
            <a:r>
              <a:rPr lang="en-US" b="1" dirty="0" smtClean="0">
                <a:solidFill>
                  <a:srgbClr val="C00000"/>
                </a:solidFill>
              </a:rPr>
              <a:t>Think-Pair-Share</a:t>
            </a:r>
            <a:endParaRPr lang="en-US" b="1" dirty="0">
              <a:solidFill>
                <a:srgbClr val="C00000"/>
              </a:solidFill>
            </a:endParaRPr>
          </a:p>
        </p:txBody>
      </p:sp>
      <p:sp>
        <p:nvSpPr>
          <p:cNvPr id="3" name="Content Placeholder 2"/>
          <p:cNvSpPr>
            <a:spLocks noGrp="1"/>
          </p:cNvSpPr>
          <p:nvPr>
            <p:ph idx="1"/>
          </p:nvPr>
        </p:nvSpPr>
        <p:spPr>
          <a:xfrm>
            <a:off x="609600" y="1409700"/>
            <a:ext cx="8042276" cy="1562100"/>
          </a:xfrm>
        </p:spPr>
        <p:txBody>
          <a:bodyPr>
            <a:normAutofit/>
          </a:bodyPr>
          <a:lstStyle/>
          <a:p>
            <a:r>
              <a:rPr lang="en-US" dirty="0"/>
              <a:t>Think</a:t>
            </a:r>
            <a:r>
              <a:rPr lang="en-US" dirty="0" smtClean="0"/>
              <a:t>-Pair-Share </a:t>
            </a:r>
            <a:r>
              <a:rPr lang="en-US" dirty="0"/>
              <a:t>is a collaborative learning strategy in which students work together to solve a problem or answer a question about </a:t>
            </a:r>
            <a:r>
              <a:rPr lang="en-US" dirty="0" smtClean="0"/>
              <a:t>a </a:t>
            </a:r>
            <a:r>
              <a:rPr lang="en-US" dirty="0"/>
              <a:t>reading </a:t>
            </a:r>
            <a:r>
              <a:rPr lang="en-US" dirty="0" smtClean="0"/>
              <a:t>or lecture. </a:t>
            </a:r>
            <a:r>
              <a:rPr lang="en-US" dirty="0"/>
              <a:t>This technique requires students </a:t>
            </a:r>
            <a:r>
              <a:rPr lang="en-US" dirty="0" smtClean="0"/>
              <a:t>to: </a:t>
            </a:r>
          </a:p>
          <a:p>
            <a:endParaRPr lang="en-US" dirty="0"/>
          </a:p>
        </p:txBody>
      </p:sp>
      <p:sp>
        <p:nvSpPr>
          <p:cNvPr id="8" name="Content Placeholder 2"/>
          <p:cNvSpPr txBox="1">
            <a:spLocks/>
          </p:cNvSpPr>
          <p:nvPr/>
        </p:nvSpPr>
        <p:spPr>
          <a:xfrm>
            <a:off x="136143" y="3124200"/>
            <a:ext cx="4876800" cy="3429000"/>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lvl="1"/>
            <a:r>
              <a:rPr lang="en-US" dirty="0" smtClean="0"/>
              <a:t>Think individually about a topic or answer to a question</a:t>
            </a:r>
          </a:p>
          <a:p>
            <a:pPr lvl="1"/>
            <a:r>
              <a:rPr lang="en-US" dirty="0" smtClean="0"/>
              <a:t>Share ideas with classmates. Discussing an answer with a partner serves to maximize participation, focus attention, and engage students in comprehending the material. </a:t>
            </a:r>
            <a:endParaRPr lang="en-US" dirty="0"/>
          </a:p>
        </p:txBody>
      </p:sp>
      <p:pic>
        <p:nvPicPr>
          <p:cNvPr id="6" name="Picture 5" descr="students and teacher in Malaysia" title="students and teacher in Malays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2943" y="2971800"/>
            <a:ext cx="4115258" cy="2971800"/>
          </a:xfrm>
          <a:prstGeom prst="rect">
            <a:avLst/>
          </a:prstGeom>
        </p:spPr>
      </p:pic>
      <p:sp>
        <p:nvSpPr>
          <p:cNvPr id="4" name="Slide Number Placeholder 3"/>
          <p:cNvSpPr>
            <a:spLocks noGrp="1"/>
          </p:cNvSpPr>
          <p:nvPr>
            <p:ph type="sldNum" sz="quarter" idx="12"/>
          </p:nvPr>
        </p:nvSpPr>
        <p:spPr/>
        <p:txBody>
          <a:bodyPr/>
          <a:lstStyle/>
          <a:p>
            <a:pPr>
              <a:defRPr/>
            </a:pPr>
            <a:fld id="{E0E48DA1-FA90-A74A-AC2F-06649C2B5B79}" type="slidenum">
              <a:rPr lang="en-US" smtClean="0"/>
              <a:pPr>
                <a:defRPr/>
              </a:pPr>
              <a:t>9</a:t>
            </a:fld>
            <a:endParaRPr lang="en-US"/>
          </a:p>
        </p:txBody>
      </p:sp>
    </p:spTree>
    <p:extLst>
      <p:ext uri="{BB962C8B-B14F-4D97-AF65-F5344CB8AC3E}">
        <p14:creationId xmlns:p14="http://schemas.microsoft.com/office/powerpoint/2010/main" val="338746794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876</TotalTime>
  <Words>2735</Words>
  <Application>Microsoft Macintosh PowerPoint</Application>
  <PresentationFormat>On-screen Show (4:3)</PresentationFormat>
  <Paragraphs>433</Paragraphs>
  <Slides>28</Slides>
  <Notes>28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Breeze</vt:lpstr>
      <vt:lpstr>Teaching Astronomy through Active Engagement</vt:lpstr>
      <vt:lpstr>How People Learn</vt:lpstr>
      <vt:lpstr>What is Active Engagement?</vt:lpstr>
      <vt:lpstr>How People Really Learn</vt:lpstr>
      <vt:lpstr>How teachers can help</vt:lpstr>
      <vt:lpstr>What can I do besides lecture  to engage students?</vt:lpstr>
      <vt:lpstr>Does it work?</vt:lpstr>
      <vt:lpstr>Let’s Experiment</vt:lpstr>
      <vt:lpstr>Think-Pair-Share</vt:lpstr>
      <vt:lpstr>Think-Pair-Share Procedure</vt:lpstr>
      <vt:lpstr>Let’s try Think-Pair-Share!</vt:lpstr>
      <vt:lpstr>Signal Cards</vt:lpstr>
      <vt:lpstr>Signal Card Procedure</vt:lpstr>
      <vt:lpstr>Let’s try Signal Cards</vt:lpstr>
      <vt:lpstr>Hands-on Modeling --Teaching Moon Phases</vt:lpstr>
      <vt:lpstr>What Will Happen?</vt:lpstr>
      <vt:lpstr>Eclipses</vt:lpstr>
      <vt:lpstr>Report on your findings</vt:lpstr>
      <vt:lpstr>Assessment  (or firming this up)</vt:lpstr>
      <vt:lpstr>Report on your outcomes</vt:lpstr>
      <vt:lpstr>Did active engagement help?</vt:lpstr>
      <vt:lpstr>Final Discussion</vt:lpstr>
      <vt:lpstr>Want some additional challenges?</vt:lpstr>
      <vt:lpstr>You have a telescope and your students would like to observe the Moon.  For which phase do you want to schedule your observing party?</vt:lpstr>
      <vt:lpstr>Thinking ahead</vt:lpstr>
      <vt:lpstr>What can you see at 4PM?</vt:lpstr>
      <vt:lpstr>How many phases?</vt:lpstr>
      <vt:lpstr>At what time?</vt:lpstr>
    </vt:vector>
  </TitlesOfParts>
  <Company>Stanford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deborah</dc:creator>
  <cp:lastModifiedBy>Deborah Scherrer</cp:lastModifiedBy>
  <cp:revision>200</cp:revision>
  <dcterms:created xsi:type="dcterms:W3CDTF">2012-06-17T19:59:01Z</dcterms:created>
  <dcterms:modified xsi:type="dcterms:W3CDTF">2015-09-19T21:38:20Z</dcterms:modified>
</cp:coreProperties>
</file>