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unknown"/>
  <Default Extension="rels" ContentType="application/vnd.openxmlformats-package.relationships+xml"/>
  <Default Extension="mov" ContentType="video/unknown"/>
  <Default Extension="avi"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85" r:id="rId2"/>
  </p:sldMasterIdLst>
  <p:notesMasterIdLst>
    <p:notesMasterId r:id="rId18"/>
  </p:notesMasterIdLst>
  <p:handoutMasterIdLst>
    <p:handoutMasterId r:id="rId19"/>
  </p:handoutMasterIdLst>
  <p:sldIdLst>
    <p:sldId id="337" r:id="rId3"/>
    <p:sldId id="389" r:id="rId4"/>
    <p:sldId id="393" r:id="rId5"/>
    <p:sldId id="394" r:id="rId6"/>
    <p:sldId id="386" r:id="rId7"/>
    <p:sldId id="320" r:id="rId8"/>
    <p:sldId id="279" r:id="rId9"/>
    <p:sldId id="373" r:id="rId10"/>
    <p:sldId id="312" r:id="rId11"/>
    <p:sldId id="310" r:id="rId12"/>
    <p:sldId id="316" r:id="rId13"/>
    <p:sldId id="390" r:id="rId14"/>
    <p:sldId id="396" r:id="rId15"/>
    <p:sldId id="395" r:id="rId16"/>
    <p:sldId id="374" r:id="rId17"/>
  </p:sldIdLst>
  <p:sldSz cx="9144000" cy="6858000" type="screen4x3"/>
  <p:notesSz cx="6858000" cy="9144000"/>
  <p:defaultTextStyle>
    <a:defPPr>
      <a:defRPr lang="en-US"/>
    </a:defPPr>
    <a:lvl1pPr algn="ctr" rtl="0" eaLnBrk="0" fontAlgn="base" hangingPunct="0">
      <a:spcBef>
        <a:spcPct val="0"/>
      </a:spcBef>
      <a:spcAft>
        <a:spcPct val="0"/>
      </a:spcAft>
      <a:defRPr sz="1400" kern="1200">
        <a:solidFill>
          <a:schemeClr val="tx1"/>
        </a:solidFill>
        <a:latin typeface="Times New Roman" charset="0"/>
        <a:ea typeface="ＭＳ Ｐゴシック" charset="0"/>
        <a:cs typeface="ＭＳ Ｐゴシック" charset="0"/>
      </a:defRPr>
    </a:lvl1pPr>
    <a:lvl2pPr marL="457200" algn="ctr" rtl="0" eaLnBrk="0" fontAlgn="base" hangingPunct="0">
      <a:spcBef>
        <a:spcPct val="0"/>
      </a:spcBef>
      <a:spcAft>
        <a:spcPct val="0"/>
      </a:spcAft>
      <a:defRPr sz="1400" kern="1200">
        <a:solidFill>
          <a:schemeClr val="tx1"/>
        </a:solidFill>
        <a:latin typeface="Times New Roman" charset="0"/>
        <a:ea typeface="ＭＳ Ｐゴシック" charset="0"/>
        <a:cs typeface="ＭＳ Ｐゴシック" charset="0"/>
      </a:defRPr>
    </a:lvl2pPr>
    <a:lvl3pPr marL="914400" algn="ctr" rtl="0" eaLnBrk="0" fontAlgn="base" hangingPunct="0">
      <a:spcBef>
        <a:spcPct val="0"/>
      </a:spcBef>
      <a:spcAft>
        <a:spcPct val="0"/>
      </a:spcAft>
      <a:defRPr sz="1400" kern="1200">
        <a:solidFill>
          <a:schemeClr val="tx1"/>
        </a:solidFill>
        <a:latin typeface="Times New Roman" charset="0"/>
        <a:ea typeface="ＭＳ Ｐゴシック" charset="0"/>
        <a:cs typeface="ＭＳ Ｐゴシック" charset="0"/>
      </a:defRPr>
    </a:lvl3pPr>
    <a:lvl4pPr marL="1371600" algn="ctr" rtl="0" eaLnBrk="0" fontAlgn="base" hangingPunct="0">
      <a:spcBef>
        <a:spcPct val="0"/>
      </a:spcBef>
      <a:spcAft>
        <a:spcPct val="0"/>
      </a:spcAft>
      <a:defRPr sz="1400" kern="1200">
        <a:solidFill>
          <a:schemeClr val="tx1"/>
        </a:solidFill>
        <a:latin typeface="Times New Roman" charset="0"/>
        <a:ea typeface="ＭＳ Ｐゴシック" charset="0"/>
        <a:cs typeface="ＭＳ Ｐゴシック" charset="0"/>
      </a:defRPr>
    </a:lvl4pPr>
    <a:lvl5pPr marL="1828800" algn="ctr" rtl="0" eaLnBrk="0" fontAlgn="base" hangingPunct="0">
      <a:spcBef>
        <a:spcPct val="0"/>
      </a:spcBef>
      <a:spcAft>
        <a:spcPct val="0"/>
      </a:spcAft>
      <a:defRPr sz="1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1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1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1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1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C400"/>
    <a:srgbClr val="00E900"/>
    <a:srgbClr val="FF0000"/>
    <a:srgbClr val="CC3300"/>
    <a:srgbClr val="FFFFFF"/>
    <a:srgbClr val="FFFF00"/>
    <a:srgbClr val="33CC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765" autoAdjust="0"/>
  </p:normalViewPr>
  <p:slideViewPr>
    <p:cSldViewPr>
      <p:cViewPr varScale="1">
        <p:scale>
          <a:sx n="86" d="100"/>
          <a:sy n="86" d="100"/>
        </p:scale>
        <p:origin x="-568" y="-112"/>
      </p:cViewPr>
      <p:guideLst>
        <p:guide orient="horz" pos="2160"/>
        <p:guide pos="2880"/>
      </p:guideLst>
    </p:cSldViewPr>
  </p:slideViewPr>
  <p:notesTextViewPr>
    <p:cViewPr>
      <p:scale>
        <a:sx n="100" d="100"/>
        <a:sy n="100" d="100"/>
      </p:scale>
      <p:origin x="0" y="0"/>
    </p:cViewPr>
  </p:notesTextViewPr>
  <p:sorterViewPr>
    <p:cViewPr>
      <p:scale>
        <a:sx n="50" d="100"/>
        <a:sy n="50" d="100"/>
      </p:scale>
      <p:origin x="0" y="0"/>
    </p:cViewPr>
  </p:sorterViewPr>
  <p:notesViewPr>
    <p:cSldViewPr>
      <p:cViewPr>
        <p:scale>
          <a:sx n="100" d="100"/>
          <a:sy n="100" d="100"/>
        </p:scale>
        <p:origin x="-1290" y="10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printerSettings" Target="printerSettings/printerSettings1.bin"/><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notesMaster" Target="notesMasters/notesMaster1.xml"/><Relationship Id="rId1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59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200">
                <a:cs typeface="+mn-cs"/>
              </a:defRPr>
            </a:lvl1pPr>
          </a:lstStyle>
          <a:p>
            <a:pPr>
              <a:defRPr/>
            </a:pPr>
            <a:endParaRPr lang="en-US"/>
          </a:p>
        </p:txBody>
      </p:sp>
      <p:sp>
        <p:nvSpPr>
          <p:cNvPr id="125955"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en-US"/>
          </a:p>
        </p:txBody>
      </p:sp>
      <p:sp>
        <p:nvSpPr>
          <p:cNvPr id="125956"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a:defRPr sz="1200">
                <a:cs typeface="+mn-cs"/>
              </a:defRPr>
            </a:lvl1pPr>
          </a:lstStyle>
          <a:p>
            <a:pPr>
              <a:defRPr/>
            </a:pPr>
            <a:endParaRPr lang="en-US"/>
          </a:p>
        </p:txBody>
      </p:sp>
      <p:sp>
        <p:nvSpPr>
          <p:cNvPr id="125957"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A12B2403-A3B2-ED4B-A451-A41C3AA9F733}" type="slidenum">
              <a:rPr lang="en-US"/>
              <a:pPr>
                <a:defRPr/>
              </a:pPr>
              <a:t>‹#›</a:t>
            </a:fld>
            <a:endParaRPr lang="en-US"/>
          </a:p>
        </p:txBody>
      </p:sp>
    </p:spTree>
    <p:extLst>
      <p:ext uri="{BB962C8B-B14F-4D97-AF65-F5344CB8AC3E}">
        <p14:creationId xmlns:p14="http://schemas.microsoft.com/office/powerpoint/2010/main" val="340251371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200">
                <a:cs typeface="+mn-cs"/>
              </a:defRPr>
            </a:lvl1pPr>
          </a:lstStyle>
          <a:p>
            <a:pPr>
              <a:defRPr/>
            </a:pPr>
            <a:endParaRPr lang="en-US"/>
          </a:p>
        </p:txBody>
      </p:sp>
      <p:sp>
        <p:nvSpPr>
          <p:cNvPr id="8397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en-US"/>
          </a:p>
        </p:txBody>
      </p:sp>
      <p:sp>
        <p:nvSpPr>
          <p:cNvPr id="839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8397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397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a:defRPr sz="1200">
                <a:cs typeface="+mn-cs"/>
              </a:defRPr>
            </a:lvl1pPr>
          </a:lstStyle>
          <a:p>
            <a:pPr>
              <a:defRPr/>
            </a:pPr>
            <a:endParaRPr lang="en-US"/>
          </a:p>
        </p:txBody>
      </p:sp>
      <p:sp>
        <p:nvSpPr>
          <p:cNvPr id="8397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6B80C9BF-ECA5-F242-B7C1-6E1D10797EEA}" type="slidenum">
              <a:rPr lang="en-US"/>
              <a:pPr>
                <a:defRPr/>
              </a:pPr>
              <a:t>‹#›</a:t>
            </a:fld>
            <a:endParaRPr lang="en-US"/>
          </a:p>
        </p:txBody>
      </p:sp>
    </p:spTree>
    <p:extLst>
      <p:ext uri="{BB962C8B-B14F-4D97-AF65-F5344CB8AC3E}">
        <p14:creationId xmlns:p14="http://schemas.microsoft.com/office/powerpoint/2010/main" val="1460677939"/>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 Id="rId3" Type="http://schemas.openxmlformats.org/officeDocument/2006/relationships/hyperlink" Target="http://aurorawatch.lancs.ac.uk/"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nasa.gov/feature/goddard/2019/how-nasa-protects-astronauts-from-space-radiation-at-moon-mars-solar-cosmic-rays" TargetMode="External"/><Relationship Id="rId4" Type="http://schemas.openxmlformats.org/officeDocument/2006/relationships/hyperlink" Target="https://www.space.com/34519-mars-space-weather-forecasting-critical-for-astronauts.html" TargetMode="External"/><Relationship Id="rId5" Type="http://schemas.openxmlformats.org/officeDocument/2006/relationships/hyperlink" Target="https://www.astrobio.net/mars/space-weather-on-mars/" TargetMode="External"/><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geomag.bgs.ac.uk/education/earthmag.html" TargetMode="External"/><Relationship Id="rId4" Type="http://schemas.openxmlformats.org/officeDocument/2006/relationships/hyperlink" Target="https://cosmosmagazine.com/geoscience/what-creates-earth-s-magnetic-field" TargetMode="External"/><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ormholeriders.org/science/?p=24505" TargetMode="External"/><Relationship Id="rId4" Type="http://schemas.openxmlformats.org/officeDocument/2006/relationships/hyperlink" Target="http://mms.gsfc.nasa.gov/" TargetMode="External"/><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D68E222-C5EA-9B48-9E8C-06980836F184}" type="slidenum">
              <a:rPr lang="en-US"/>
              <a:pPr>
                <a:defRPr/>
              </a:pPr>
              <a:t>1</a:t>
            </a:fld>
            <a:endParaRPr lang="en-US"/>
          </a:p>
        </p:txBody>
      </p:sp>
      <p:sp>
        <p:nvSpPr>
          <p:cNvPr id="1310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1075" name="Rectangle 3"/>
          <p:cNvSpPr>
            <a:spLocks noGrp="1" noChangeArrowheads="1"/>
          </p:cNvSpPr>
          <p:nvPr>
            <p:ph type="body" idx="1"/>
          </p:nvPr>
        </p:nvSpPr>
        <p:spPr/>
        <p:txBody>
          <a:bodyPr/>
          <a:lstStyle/>
          <a:p>
            <a:endParaRPr lang="en-US" i="1" dirty="0">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AB9B212-3C92-5B4B-A570-93A69EA45CB7}" type="slidenum">
              <a:rPr lang="en-US"/>
              <a:pPr>
                <a:defRPr/>
              </a:pPr>
              <a:t>10</a:t>
            </a:fld>
            <a:endParaRPr lang="en-US"/>
          </a:p>
        </p:txBody>
      </p:sp>
      <p:sp>
        <p:nvSpPr>
          <p:cNvPr id="1433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3363" name="Rectangle 3"/>
          <p:cNvSpPr>
            <a:spLocks noGrp="1" noChangeArrowheads="1"/>
          </p:cNvSpPr>
          <p:nvPr>
            <p:ph type="body" idx="1"/>
          </p:nvPr>
        </p:nvSpPr>
        <p:spPr/>
        <p:txBody>
          <a:bodyPr/>
          <a:lstStyle/>
          <a:p>
            <a:r>
              <a:rPr lang="en-US" sz="1200" b="1" u="sng" kern="1200" dirty="0" smtClean="0">
                <a:solidFill>
                  <a:schemeClr val="tx1"/>
                </a:solidFill>
                <a:effectLst/>
                <a:latin typeface="Times New Roman" charset="0"/>
                <a:ea typeface="ＭＳ Ｐゴシック" charset="0"/>
                <a:cs typeface="ＭＳ Ｐゴシック" charset="0"/>
              </a:rPr>
              <a:t>Video – solar activity produces aurorae</a:t>
            </a:r>
            <a:endParaRPr lang="en-US" sz="1200" b="1" kern="1200" dirty="0" smtClean="0">
              <a:solidFill>
                <a:schemeClr val="tx1"/>
              </a:solidFill>
              <a:effectLst/>
              <a:latin typeface="Times New Roman" charset="0"/>
              <a:ea typeface="ＭＳ Ｐゴシック" charset="0"/>
              <a:cs typeface="ＭＳ Ｐゴシック" charset="0"/>
            </a:endParaRPr>
          </a:p>
          <a:p>
            <a:r>
              <a:rPr lang="en-US" sz="1200" kern="1200" dirty="0" smtClean="0">
                <a:solidFill>
                  <a:schemeClr val="tx1"/>
                </a:solidFill>
                <a:effectLst/>
                <a:latin typeface="Times New Roman" charset="0"/>
                <a:ea typeface="ＭＳ Ｐゴシック" charset="0"/>
                <a:cs typeface="ＭＳ Ｐゴシック" charset="0"/>
              </a:rPr>
              <a:t> </a:t>
            </a:r>
          </a:p>
          <a:p>
            <a:r>
              <a:rPr lang="en-US" sz="1200" kern="1200" dirty="0" smtClean="0">
                <a:solidFill>
                  <a:schemeClr val="tx1"/>
                </a:solidFill>
                <a:effectLst/>
                <a:latin typeface="Times New Roman" charset="0"/>
                <a:ea typeface="ＭＳ Ｐゴシック" charset="0"/>
                <a:cs typeface="ＭＳ Ｐゴシック" charset="0"/>
              </a:rPr>
              <a:t>In the animation, a solar event sends a stream of charged particles towards Earth. The particles interact with the Earth’s magnetosphere.  The particles follow the magnetic field lines into the magnetotail, where they break, then immediately meet in a </a:t>
            </a:r>
            <a:r>
              <a:rPr lang="en-US" sz="1200" i="1" kern="1200" dirty="0" smtClean="0">
                <a:solidFill>
                  <a:schemeClr val="tx1"/>
                </a:solidFill>
                <a:effectLst/>
                <a:latin typeface="Times New Roman" charset="0"/>
                <a:ea typeface="ＭＳ Ｐゴシック" charset="0"/>
                <a:cs typeface="ＭＳ Ｐゴシック" charset="0"/>
              </a:rPr>
              <a:t>reconnection</a:t>
            </a:r>
            <a:r>
              <a:rPr lang="en-US" sz="1200" kern="1200" dirty="0" smtClean="0">
                <a:solidFill>
                  <a:schemeClr val="tx1"/>
                </a:solidFill>
                <a:effectLst/>
                <a:latin typeface="Times New Roman" charset="0"/>
                <a:ea typeface="ＭＳ Ｐゴシック" charset="0"/>
                <a:cs typeface="ＭＳ Ｐゴシック" charset="0"/>
              </a:rPr>
              <a:t>.  The particles then flow back to the Earth’s poles and interact with the gases in our atmosphere.</a:t>
            </a:r>
          </a:p>
          <a:p>
            <a:r>
              <a:rPr lang="en-US" sz="1200" kern="1200" dirty="0" smtClean="0">
                <a:solidFill>
                  <a:schemeClr val="tx1"/>
                </a:solidFill>
                <a:effectLst/>
                <a:latin typeface="Times New Roman" charset="0"/>
                <a:ea typeface="ＭＳ Ｐゴシック" charset="0"/>
                <a:cs typeface="ＭＳ Ｐゴシック" charset="0"/>
              </a:rPr>
              <a:t> </a:t>
            </a:r>
          </a:p>
          <a:p>
            <a:r>
              <a:rPr lang="en-US" sz="1200" kern="1200" dirty="0" smtClean="0">
                <a:solidFill>
                  <a:schemeClr val="tx1"/>
                </a:solidFill>
                <a:effectLst/>
                <a:latin typeface="Times New Roman" charset="0"/>
                <a:ea typeface="ＭＳ Ｐゴシック" charset="0"/>
                <a:cs typeface="ＭＳ Ｐゴシック" charset="0"/>
              </a:rPr>
              <a:t>Aurorae, sometimes called Northern or Southern Lights, are beautiful displays of color in the high-latitude sky. The energy that drives the </a:t>
            </a:r>
            <a:r>
              <a:rPr lang="en-US" sz="1200" kern="1200" dirty="0" err="1" smtClean="0">
                <a:solidFill>
                  <a:schemeClr val="tx1"/>
                </a:solidFill>
                <a:effectLst/>
                <a:latin typeface="Times New Roman" charset="0"/>
                <a:ea typeface="ＭＳ Ｐゴシック" charset="0"/>
                <a:cs typeface="ＭＳ Ｐゴシック" charset="0"/>
              </a:rPr>
              <a:t>auroral</a:t>
            </a:r>
            <a:r>
              <a:rPr lang="en-US" sz="1200" kern="1200" dirty="0" smtClean="0">
                <a:solidFill>
                  <a:schemeClr val="tx1"/>
                </a:solidFill>
                <a:effectLst/>
                <a:latin typeface="Times New Roman" charset="0"/>
                <a:ea typeface="ＭＳ Ｐゴシック" charset="0"/>
                <a:cs typeface="ＭＳ Ｐゴシック" charset="0"/>
              </a:rPr>
              <a:t> currents comes from the action of the solar wind on the magnetosphere.  High-energy particles become trapped in the Earth's magnetic field. As these particles spiral back and forth along the magnetic field lines, they come down into the atmosphere near the north and south magnetic poles where the magnetic field lines disappear into the body of the Earth.  </a:t>
            </a:r>
          </a:p>
          <a:p>
            <a:r>
              <a:rPr lang="en-US" sz="1200" kern="1200" dirty="0" smtClean="0">
                <a:solidFill>
                  <a:schemeClr val="tx1"/>
                </a:solidFill>
                <a:effectLst/>
                <a:latin typeface="Times New Roman" charset="0"/>
                <a:ea typeface="ＭＳ Ｐゴシック" charset="0"/>
                <a:cs typeface="ＭＳ Ｐゴシック" charset="0"/>
              </a:rPr>
              <a:t> </a:t>
            </a:r>
          </a:p>
          <a:p>
            <a:r>
              <a:rPr lang="en-US" sz="1200" kern="1200" dirty="0" smtClean="0">
                <a:solidFill>
                  <a:schemeClr val="tx1"/>
                </a:solidFill>
                <a:effectLst/>
                <a:latin typeface="Times New Roman" charset="0"/>
                <a:ea typeface="ＭＳ Ｐゴシック" charset="0"/>
                <a:cs typeface="ＭＳ Ｐゴシック" charset="0"/>
              </a:rPr>
              <a:t>The delicate colors are caused by energetic electrons colliding with oxygen and nitrogen molecules in the atmosphere. This excites the molecules, and when they decay from the excited states they emit the light that we see in the aurora. The aurora green color is due to atomic oxygen, whereas any blue color visible is from the interaction with nitrogen molecules.</a:t>
            </a:r>
          </a:p>
          <a:p>
            <a:r>
              <a:rPr lang="en-US" sz="1200" kern="1200" dirty="0" smtClean="0">
                <a:solidFill>
                  <a:schemeClr val="tx1"/>
                </a:solidFill>
                <a:effectLst/>
                <a:latin typeface="Times New Roman" charset="0"/>
                <a:ea typeface="ＭＳ Ｐゴシック" charset="0"/>
                <a:cs typeface="ＭＳ Ｐゴシック" charset="0"/>
              </a:rPr>
              <a:t> </a:t>
            </a:r>
          </a:p>
          <a:p>
            <a:r>
              <a:rPr lang="en-US" sz="1200" i="1" kern="1200" dirty="0" smtClean="0">
                <a:solidFill>
                  <a:schemeClr val="tx1"/>
                </a:solidFill>
                <a:effectLst/>
                <a:latin typeface="Times New Roman" charset="0"/>
                <a:ea typeface="ＭＳ Ｐゴシック" charset="0"/>
                <a:cs typeface="ＭＳ Ｐゴシック" charset="0"/>
              </a:rPr>
              <a:t>Image Credits: </a:t>
            </a:r>
            <a:endParaRPr lang="en-US" sz="1200" kern="1200" dirty="0" smtClean="0">
              <a:solidFill>
                <a:schemeClr val="tx1"/>
              </a:solidFill>
              <a:effectLst/>
              <a:latin typeface="Times New Roman" charset="0"/>
              <a:ea typeface="ＭＳ Ｐゴシック" charset="0"/>
              <a:cs typeface="ＭＳ Ｐゴシック" charset="0"/>
            </a:endParaRPr>
          </a:p>
          <a:p>
            <a:r>
              <a:rPr lang="en-US" sz="1200" i="1" kern="1200" dirty="0" smtClean="0">
                <a:solidFill>
                  <a:schemeClr val="tx1"/>
                </a:solidFill>
                <a:effectLst/>
                <a:latin typeface="Times New Roman" charset="0"/>
                <a:ea typeface="ＭＳ Ｐゴシック" charset="0"/>
                <a:cs typeface="ＭＳ Ｐゴシック" charset="0"/>
              </a:rPr>
              <a:t>Upper left photograph of an aurora near </a:t>
            </a:r>
            <a:r>
              <a:rPr lang="en-US" sz="1200" i="1" kern="1200" dirty="0" err="1" smtClean="0">
                <a:solidFill>
                  <a:schemeClr val="tx1"/>
                </a:solidFill>
                <a:effectLst/>
                <a:latin typeface="Times New Roman" charset="0"/>
                <a:ea typeface="ＭＳ Ｐゴシック" charset="0"/>
                <a:cs typeface="ＭＳ Ｐゴシック" charset="0"/>
              </a:rPr>
              <a:t>Monikie</a:t>
            </a:r>
            <a:r>
              <a:rPr lang="en-US" sz="1200" i="1" kern="1200" dirty="0" smtClean="0">
                <a:solidFill>
                  <a:schemeClr val="tx1"/>
                </a:solidFill>
                <a:effectLst/>
                <a:latin typeface="Times New Roman" charset="0"/>
                <a:ea typeface="ＭＳ Ｐゴシック" charset="0"/>
                <a:cs typeface="ＭＳ Ｐゴシック" charset="0"/>
              </a:rPr>
              <a:t>, north of Dundee, Scotland, 30th October 2003. John Gilmour. From</a:t>
            </a:r>
            <a:r>
              <a:rPr lang="en-US" sz="1200" kern="1200" dirty="0" smtClean="0">
                <a:solidFill>
                  <a:schemeClr val="tx1"/>
                </a:solidFill>
                <a:effectLst/>
                <a:latin typeface="Times New Roman" charset="0"/>
                <a:ea typeface="ＭＳ Ｐゴシック" charset="0"/>
                <a:cs typeface="ＭＳ Ｐゴシック" charset="0"/>
              </a:rPr>
              <a:t> </a:t>
            </a:r>
            <a:r>
              <a:rPr lang="en-US" sz="1200" u="sng" kern="1200" dirty="0" smtClean="0">
                <a:solidFill>
                  <a:schemeClr val="tx1"/>
                </a:solidFill>
                <a:effectLst/>
                <a:latin typeface="Times New Roman" charset="0"/>
                <a:ea typeface="ＭＳ Ｐゴシック" charset="0"/>
                <a:cs typeface="ＭＳ Ｐゴシック" charset="0"/>
                <a:hlinkClick r:id="rId3"/>
              </a:rPr>
              <a:t>http://aurorawatch.lancs.ac.uk/</a:t>
            </a:r>
            <a:r>
              <a:rPr lang="en-US" sz="1200" kern="1200" dirty="0" smtClean="0">
                <a:solidFill>
                  <a:schemeClr val="tx1"/>
                </a:solidFill>
                <a:effectLst/>
                <a:latin typeface="Times New Roman" charset="0"/>
                <a:ea typeface="ＭＳ Ｐゴシック" charset="0"/>
                <a:cs typeface="ＭＳ Ｐゴシック" charset="0"/>
              </a:rPr>
              <a:t> </a:t>
            </a:r>
            <a:r>
              <a:rPr lang="en-US" sz="1200" i="1" kern="1200" dirty="0" smtClean="0">
                <a:solidFill>
                  <a:schemeClr val="tx1"/>
                </a:solidFill>
                <a:effectLst/>
                <a:latin typeface="Times New Roman" charset="0"/>
                <a:ea typeface="ＭＳ Ｐゴシック" charset="0"/>
                <a:cs typeface="ＭＳ Ｐゴシック" charset="0"/>
              </a:rPr>
              <a:t> </a:t>
            </a:r>
            <a:r>
              <a:rPr lang="en-US" sz="1200" kern="1200" dirty="0" smtClean="0">
                <a:solidFill>
                  <a:schemeClr val="tx1"/>
                </a:solidFill>
                <a:effectLst/>
                <a:latin typeface="Times New Roman" charset="0"/>
                <a:ea typeface="ＭＳ Ｐゴシック" charset="0"/>
                <a:cs typeface="ＭＳ Ｐゴシック" charset="0"/>
              </a:rPr>
              <a:t> </a:t>
            </a:r>
            <a:r>
              <a:rPr lang="en-US" sz="1200" i="1" kern="1200" dirty="0" smtClean="0">
                <a:solidFill>
                  <a:schemeClr val="tx1"/>
                </a:solidFill>
                <a:effectLst/>
                <a:latin typeface="Times New Roman" charset="0"/>
                <a:ea typeface="ＭＳ Ｐゴシック" charset="0"/>
                <a:cs typeface="ＭＳ Ｐゴシック" charset="0"/>
              </a:rPr>
              <a:t>Lower left aurora photo by Craig M. </a:t>
            </a:r>
            <a:r>
              <a:rPr lang="en-US" sz="1200" i="1" kern="1200" dirty="0" err="1" smtClean="0">
                <a:solidFill>
                  <a:schemeClr val="tx1"/>
                </a:solidFill>
                <a:effectLst/>
                <a:latin typeface="Times New Roman" charset="0"/>
                <a:ea typeface="ＭＳ Ｐゴシック" charset="0"/>
                <a:cs typeface="ＭＳ Ｐゴシック" charset="0"/>
              </a:rPr>
              <a:t>Groshek</a:t>
            </a:r>
            <a:r>
              <a:rPr lang="en-US" sz="1200" i="1" kern="1200" dirty="0" smtClean="0">
                <a:solidFill>
                  <a:schemeClr val="tx1"/>
                </a:solidFill>
                <a:effectLst/>
                <a:latin typeface="Times New Roman" charset="0"/>
                <a:ea typeface="ＭＳ Ｐゴシック" charset="0"/>
                <a:cs typeface="ＭＳ Ｐゴシック" charset="0"/>
              </a:rPr>
              <a:t> from Wikipedia, released to the Public Domain.</a:t>
            </a:r>
            <a:endParaRPr lang="en-US" sz="1200" kern="1200" dirty="0" smtClean="0">
              <a:solidFill>
                <a:schemeClr val="tx1"/>
              </a:solidFill>
              <a:effectLst/>
              <a:latin typeface="Times New Roman" charset="0"/>
              <a:ea typeface="ＭＳ Ｐゴシック" charset="0"/>
              <a:cs typeface="ＭＳ Ｐゴシック" charset="0"/>
            </a:endParaRPr>
          </a:p>
          <a:p>
            <a:r>
              <a:rPr lang="en-US" sz="1200" i="1" kern="1200" dirty="0" smtClean="0">
                <a:solidFill>
                  <a:schemeClr val="tx1"/>
                </a:solidFill>
                <a:effectLst/>
                <a:latin typeface="Times New Roman" charset="0"/>
                <a:ea typeface="ＭＳ Ｐゴシック" charset="0"/>
                <a:cs typeface="ＭＳ Ｐゴシック" charset="0"/>
              </a:rPr>
              <a:t>Movie File:  </a:t>
            </a:r>
            <a:r>
              <a:rPr lang="en-US" sz="1200" i="1" kern="1200" dirty="0" err="1" smtClean="0">
                <a:solidFill>
                  <a:schemeClr val="tx1"/>
                </a:solidFill>
                <a:effectLst/>
                <a:latin typeface="Times New Roman" charset="0"/>
                <a:ea typeface="ＭＳ Ｐゴシック" charset="0"/>
                <a:cs typeface="ＭＳ Ｐゴシック" charset="0"/>
              </a:rPr>
              <a:t>recon.mpg</a:t>
            </a:r>
            <a:endParaRPr lang="en-US" sz="1200" kern="1200" dirty="0" smtClean="0">
              <a:solidFill>
                <a:schemeClr val="tx1"/>
              </a:solidFill>
              <a:effectLst/>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29A8ED7-BC94-3742-B649-1D56D8B2022A}" type="slidenum">
              <a:rPr lang="en-US"/>
              <a:pPr>
                <a:defRPr/>
              </a:pPr>
              <a:t>11</a:t>
            </a:fld>
            <a:endParaRPr lang="en-US"/>
          </a:p>
        </p:txBody>
      </p:sp>
      <p:sp>
        <p:nvSpPr>
          <p:cNvPr id="135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5171" name="Rectangle 3"/>
          <p:cNvSpPr>
            <a:spLocks noGrp="1" noChangeArrowheads="1"/>
          </p:cNvSpPr>
          <p:nvPr>
            <p:ph type="body" idx="1"/>
          </p:nvPr>
        </p:nvSpPr>
        <p:spPr/>
        <p:txBody>
          <a:bodyPr/>
          <a:lstStyle/>
          <a:p>
            <a:r>
              <a:rPr lang="en-US" sz="1200" b="1" kern="1200" dirty="0">
                <a:solidFill>
                  <a:schemeClr val="tx1"/>
                </a:solidFill>
                <a:effectLst/>
                <a:latin typeface="Times New Roman" charset="0"/>
                <a:ea typeface="ＭＳ Ｐゴシック" charset="0"/>
                <a:cs typeface="ＭＳ Ｐゴシック" charset="0"/>
              </a:rPr>
              <a:t>Solar storms threaten technology</a:t>
            </a:r>
          </a:p>
          <a:p>
            <a:r>
              <a:rPr lang="en-US" sz="1200" kern="1200" dirty="0">
                <a:solidFill>
                  <a:schemeClr val="tx1"/>
                </a:solidFill>
                <a:effectLst/>
                <a:latin typeface="Times New Roman" charset="0"/>
                <a:ea typeface="ＭＳ Ｐゴシック" charset="0"/>
                <a:cs typeface="ＭＳ Ｐゴシック" charset="0"/>
              </a:rPr>
              <a:t> </a:t>
            </a:r>
          </a:p>
          <a:p>
            <a:r>
              <a:rPr lang="en-US" sz="1200" kern="1200" dirty="0">
                <a:solidFill>
                  <a:schemeClr val="tx1"/>
                </a:solidFill>
                <a:effectLst/>
                <a:latin typeface="Times New Roman" charset="0"/>
                <a:ea typeface="ＭＳ Ｐゴシック" charset="0"/>
                <a:cs typeface="ＭＳ Ｐゴシック" charset="0"/>
              </a:rPr>
              <a:t>In 1989 a large solar storm caused damage to a power station in Quebec and left 6 million people in Canada and the US without power for 9 hours. </a:t>
            </a:r>
          </a:p>
          <a:p>
            <a:r>
              <a:rPr lang="en-US" sz="1200" kern="1200" dirty="0">
                <a:solidFill>
                  <a:schemeClr val="tx1"/>
                </a:solidFill>
                <a:effectLst/>
                <a:latin typeface="Times New Roman" charset="0"/>
                <a:ea typeface="ＭＳ Ｐゴシック" charset="0"/>
                <a:cs typeface="ＭＳ Ｐゴシック" charset="0"/>
              </a:rPr>
              <a:t> </a:t>
            </a:r>
          </a:p>
          <a:p>
            <a:r>
              <a:rPr lang="en-US" sz="1200" kern="1200" dirty="0">
                <a:solidFill>
                  <a:schemeClr val="tx1"/>
                </a:solidFill>
                <a:effectLst/>
                <a:latin typeface="Times New Roman" charset="0"/>
                <a:ea typeface="ＭＳ Ｐゴシック" charset="0"/>
                <a:cs typeface="ＭＳ Ｐゴシック" charset="0"/>
              </a:rPr>
              <a:t>A solar storm in October 2003 knocked out an instrument on NASA’s Mars Odyssey probe orbiting Mars.  Ironically, the instrument was designed to assess the hazards humans would face if they were to visit the Red Planet.  </a:t>
            </a:r>
          </a:p>
          <a:p>
            <a:r>
              <a:rPr lang="en-US" sz="1200" kern="1200" dirty="0">
                <a:solidFill>
                  <a:schemeClr val="tx1"/>
                </a:solidFill>
                <a:effectLst/>
                <a:latin typeface="Times New Roman" charset="0"/>
                <a:ea typeface="ＭＳ Ｐゴシック" charset="0"/>
                <a:cs typeface="ＭＳ Ｐゴシック" charset="0"/>
              </a:rPr>
              <a:t> </a:t>
            </a:r>
          </a:p>
          <a:p>
            <a:r>
              <a:rPr lang="en-US" sz="1200" kern="1200" dirty="0">
                <a:solidFill>
                  <a:schemeClr val="tx1"/>
                </a:solidFill>
                <a:effectLst/>
                <a:latin typeface="Times New Roman" charset="0"/>
                <a:ea typeface="ＭＳ Ｐゴシック" charset="0"/>
                <a:cs typeface="ＭＳ Ｐゴシック" charset="0"/>
              </a:rPr>
              <a:t>The same October 2003 storm caused a blackout in Sweden, damaged two Japanese satellites and interfered with navigation and radio systems, and also crippled South Africa's power supply by damaging 15 large transformers.  It was 4 months before full power was restored.</a:t>
            </a:r>
          </a:p>
          <a:p>
            <a:r>
              <a:rPr lang="en-US" sz="1200" i="1" kern="1200" dirty="0">
                <a:solidFill>
                  <a:schemeClr val="tx1"/>
                </a:solidFill>
                <a:effectLst/>
                <a:latin typeface="Times New Roman" charset="0"/>
                <a:ea typeface="ＭＳ Ｐゴシック" charset="0"/>
                <a:cs typeface="ＭＳ Ｐゴシック" charset="0"/>
              </a:rPr>
              <a:t> </a:t>
            </a:r>
            <a:endParaRPr lang="en-US" sz="1200" kern="1200" dirty="0">
              <a:solidFill>
                <a:schemeClr val="tx1"/>
              </a:solidFill>
              <a:effectLst/>
              <a:latin typeface="Times New Roman" charset="0"/>
              <a:ea typeface="ＭＳ Ｐゴシック" charset="0"/>
              <a:cs typeface="ＭＳ Ｐゴシック" charset="0"/>
            </a:endParaRPr>
          </a:p>
          <a:p>
            <a:r>
              <a:rPr lang="en-US" sz="1200" i="1" kern="1200" dirty="0">
                <a:solidFill>
                  <a:schemeClr val="tx1"/>
                </a:solidFill>
                <a:effectLst/>
                <a:latin typeface="Times New Roman" charset="0"/>
                <a:ea typeface="ＭＳ Ｐゴシック" charset="0"/>
                <a:cs typeface="ＭＳ Ｐゴシック" charset="0"/>
              </a:rPr>
              <a:t>Image Credits: Mars Odyssey spacecraft, NASA</a:t>
            </a:r>
            <a:endParaRPr lang="en-US" sz="1200" kern="1200" dirty="0">
              <a:solidFill>
                <a:schemeClr val="tx1"/>
              </a:solidFill>
              <a:effectLst/>
              <a:latin typeface="Times New Roman" charset="0"/>
              <a:ea typeface="ＭＳ Ｐゴシック" charset="0"/>
              <a:cs typeface="ＭＳ Ｐゴシック" charset="0"/>
            </a:endParaRPr>
          </a:p>
          <a:p>
            <a:endParaRPr lang="en-US" sz="1200" kern="1200" dirty="0">
              <a:solidFill>
                <a:schemeClr val="tx1"/>
              </a:solidFill>
              <a:effectLst/>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Times New Roman" charset="0"/>
                <a:ea typeface="ＭＳ Ｐゴシック" charset="0"/>
                <a:cs typeface="ＭＳ Ｐゴシック" charset="0"/>
              </a:rPr>
              <a:t>Space weather affects the solar system</a:t>
            </a:r>
          </a:p>
          <a:p>
            <a:r>
              <a:rPr lang="en-US" sz="1200" kern="1200" dirty="0" smtClean="0">
                <a:solidFill>
                  <a:schemeClr val="tx1"/>
                </a:solidFill>
                <a:effectLst/>
                <a:latin typeface="Times New Roman" charset="0"/>
                <a:ea typeface="ＭＳ Ｐゴシック" charset="0"/>
                <a:cs typeface="ＭＳ Ｐゴシック" charset="0"/>
              </a:rPr>
              <a:t> </a:t>
            </a:r>
          </a:p>
          <a:p>
            <a:r>
              <a:rPr lang="en-US" sz="1200" kern="1200" dirty="0" smtClean="0">
                <a:solidFill>
                  <a:schemeClr val="tx1"/>
                </a:solidFill>
                <a:effectLst/>
                <a:latin typeface="Times New Roman" charset="0"/>
                <a:ea typeface="ＭＳ Ｐゴシック" charset="0"/>
                <a:cs typeface="ＭＳ Ｐゴシック" charset="0"/>
              </a:rPr>
              <a:t>Since the Moon and Mars have neither atmosphere nor much of a magnetosphere, astronauts are at risk from solar radiation and X-rays. If astronauts were traveling to or walking about on the Moon or Mars during a significant solar storm, they might be debilitated or even killed!   In fact, finding a way to protect astronauts is one of the key challenges of sending humans to Mars. More about this on the next slide.</a:t>
            </a:r>
          </a:p>
          <a:p>
            <a:r>
              <a:rPr lang="en-US" sz="1200" i="1" kern="1200" dirty="0" smtClean="0">
                <a:solidFill>
                  <a:schemeClr val="tx1"/>
                </a:solidFill>
                <a:effectLst/>
                <a:latin typeface="Times New Roman" charset="0"/>
                <a:ea typeface="ＭＳ Ｐゴシック" charset="0"/>
                <a:cs typeface="ＭＳ Ｐゴシック" charset="0"/>
              </a:rPr>
              <a:t> </a:t>
            </a:r>
            <a:endParaRPr lang="en-US" sz="1200" kern="1200" dirty="0" smtClean="0">
              <a:solidFill>
                <a:schemeClr val="tx1"/>
              </a:solidFill>
              <a:effectLst/>
              <a:latin typeface="Times New Roman" charset="0"/>
              <a:ea typeface="ＭＳ Ｐゴシック" charset="0"/>
              <a:cs typeface="ＭＳ Ｐゴシック" charset="0"/>
            </a:endParaRPr>
          </a:p>
          <a:p>
            <a:r>
              <a:rPr lang="en-US" sz="1200" i="1" kern="1200" dirty="0" smtClean="0">
                <a:solidFill>
                  <a:schemeClr val="tx1"/>
                </a:solidFill>
                <a:effectLst/>
                <a:latin typeface="Times New Roman" charset="0"/>
                <a:ea typeface="ＭＳ Ｐゴシック" charset="0"/>
                <a:cs typeface="ＭＳ Ｐゴシック" charset="0"/>
              </a:rPr>
              <a:t>Image Credits:  Moon, Saturn, Jupiter, Neptune courtesy NASA</a:t>
            </a:r>
            <a:endParaRPr lang="en-US" sz="1200" kern="1200" dirty="0" smtClean="0">
              <a:solidFill>
                <a:schemeClr val="tx1"/>
              </a:solidFill>
              <a:effectLst/>
              <a:latin typeface="Times New Roman" charset="0"/>
              <a:ea typeface="ＭＳ Ｐゴシック" charset="0"/>
              <a:cs typeface="ＭＳ Ｐゴシック" charset="0"/>
            </a:endParaRPr>
          </a:p>
          <a:p>
            <a:r>
              <a:rPr lang="en-US" sz="1200" i="1" kern="1200" dirty="0" smtClean="0">
                <a:solidFill>
                  <a:schemeClr val="tx1"/>
                </a:solidFill>
                <a:effectLst/>
                <a:latin typeface="Times New Roman" charset="0"/>
                <a:ea typeface="ＭＳ Ｐゴシック" charset="0"/>
                <a:cs typeface="ＭＳ Ｐゴシック" charset="0"/>
              </a:rPr>
              <a:t>Mars Science Laboratory rover using </a:t>
            </a:r>
            <a:r>
              <a:rPr lang="en-US" sz="1200" i="1" kern="1200" dirty="0" err="1" smtClean="0">
                <a:solidFill>
                  <a:schemeClr val="tx1"/>
                </a:solidFill>
                <a:effectLst/>
                <a:latin typeface="Times New Roman" charset="0"/>
                <a:ea typeface="ＭＳ Ｐゴシック" charset="0"/>
                <a:cs typeface="ＭＳ Ｐゴシック" charset="0"/>
              </a:rPr>
              <a:t>ChemCam</a:t>
            </a:r>
            <a:r>
              <a:rPr lang="en-US" sz="1200" i="1" kern="1200" dirty="0" smtClean="0">
                <a:solidFill>
                  <a:schemeClr val="tx1"/>
                </a:solidFill>
                <a:effectLst/>
                <a:latin typeface="Times New Roman" charset="0"/>
                <a:ea typeface="ＭＳ Ｐゴシック" charset="0"/>
                <a:cs typeface="ＭＳ Ｐゴシック" charset="0"/>
              </a:rPr>
              <a:t> to analyze a rock. Artist's conception, courtesy French Space Agency (CNES) and Los Alamos National Laboratory. </a:t>
            </a:r>
            <a:endParaRPr lang="en-US" sz="1200" kern="1200" dirty="0" smtClean="0">
              <a:solidFill>
                <a:schemeClr val="tx1"/>
              </a:solidFill>
              <a:effectLst/>
              <a:latin typeface="Times New Roman" charset="0"/>
              <a:ea typeface="ＭＳ Ｐゴシック" charset="0"/>
              <a:cs typeface="ＭＳ Ｐゴシック" charset="0"/>
            </a:endParaRPr>
          </a:p>
          <a:p>
            <a:endParaRPr lang="en-US" sz="1200" kern="1200" dirty="0">
              <a:solidFill>
                <a:schemeClr val="tx1"/>
              </a:solidFill>
              <a:effectLst/>
              <a:latin typeface="Times New Roman" charset="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pPr>
              <a:defRPr/>
            </a:pPr>
            <a:fld id="{6B80C9BF-ECA5-F242-B7C1-6E1D10797EEA}" type="slidenum">
              <a:rPr lang="en-US" smtClean="0"/>
              <a:pPr>
                <a:defRPr/>
              </a:pPr>
              <a:t>12</a:t>
            </a:fld>
            <a:endParaRPr lang="en-US"/>
          </a:p>
        </p:txBody>
      </p:sp>
    </p:spTree>
    <p:extLst>
      <p:ext uri="{BB962C8B-B14F-4D97-AF65-F5344CB8AC3E}">
        <p14:creationId xmlns:p14="http://schemas.microsoft.com/office/powerpoint/2010/main" val="18240551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smtClean="0">
                <a:solidFill>
                  <a:schemeClr val="tx1"/>
                </a:solidFill>
                <a:effectLst/>
                <a:latin typeface="Times New Roman" charset="0"/>
                <a:ea typeface="ＭＳ Ｐゴシック" charset="0"/>
                <a:cs typeface="ＭＳ Ｐゴシック" charset="0"/>
              </a:rPr>
              <a:t>Space weather on the Moon and Mars</a:t>
            </a:r>
            <a:endParaRPr lang="en-US" sz="1200" b="1" kern="1200" dirty="0" smtClean="0">
              <a:solidFill>
                <a:schemeClr val="tx1"/>
              </a:solidFill>
              <a:effectLst/>
              <a:latin typeface="Times New Roman" charset="0"/>
              <a:ea typeface="ＭＳ Ｐゴシック" charset="0"/>
              <a:cs typeface="ＭＳ Ｐゴシック" charset="0"/>
            </a:endParaRPr>
          </a:p>
          <a:p>
            <a:r>
              <a:rPr lang="en-US" sz="1200" kern="1200" dirty="0" smtClean="0">
                <a:solidFill>
                  <a:schemeClr val="tx1"/>
                </a:solidFill>
                <a:effectLst/>
                <a:latin typeface="Times New Roman" charset="0"/>
                <a:ea typeface="ＭＳ Ｐゴシック" charset="0"/>
                <a:cs typeface="ＭＳ Ｐゴシック" charset="0"/>
              </a:rPr>
              <a:t>Solar radiation is a </a:t>
            </a:r>
            <a:r>
              <a:rPr lang="en-US" sz="1200" b="1" kern="1200" dirty="0" smtClean="0">
                <a:solidFill>
                  <a:schemeClr val="tx1"/>
                </a:solidFill>
                <a:effectLst/>
                <a:latin typeface="Times New Roman" charset="0"/>
                <a:ea typeface="ＭＳ Ｐゴシック" charset="0"/>
                <a:cs typeface="ＭＳ Ｐゴシック" charset="0"/>
              </a:rPr>
              <a:t>key factor </a:t>
            </a:r>
            <a:r>
              <a:rPr lang="en-US" sz="1200" kern="1200" dirty="0" smtClean="0">
                <a:solidFill>
                  <a:schemeClr val="tx1"/>
                </a:solidFill>
                <a:effectLst/>
                <a:latin typeface="Times New Roman" charset="0"/>
                <a:ea typeface="ＭＳ Ｐゴシック" charset="0"/>
                <a:cs typeface="ＭＳ Ｐゴシック" charset="0"/>
              </a:rPr>
              <a:t>for astronaut safety as they venture to the Moon and eventually Mars. NASA is exploring a variety of techniques and technology to mitigate different types of radiation during space travel.   Below are some excerpts from this excellent article:</a:t>
            </a:r>
          </a:p>
          <a:p>
            <a:r>
              <a:rPr lang="en-US" sz="1200" u="sng" kern="1200" dirty="0" smtClean="0">
                <a:solidFill>
                  <a:schemeClr val="tx1"/>
                </a:solidFill>
                <a:effectLst/>
                <a:latin typeface="Times New Roman" charset="0"/>
                <a:ea typeface="ＭＳ Ｐゴシック" charset="0"/>
                <a:cs typeface="ＭＳ Ｐゴシック" charset="0"/>
                <a:hlinkClick r:id="rId3"/>
              </a:rPr>
              <a:t>https://www.nasa.gov/feature/goddard/2019/how-nasa-protects-astronauts-from-space-radiation-at-moon-mars-solar-cosmic-rays</a:t>
            </a:r>
            <a:endParaRPr lang="en-US" sz="1200" kern="1200" dirty="0" smtClean="0">
              <a:solidFill>
                <a:schemeClr val="tx1"/>
              </a:solidFill>
              <a:effectLst/>
              <a:latin typeface="Times New Roman" charset="0"/>
              <a:ea typeface="ＭＳ Ｐゴシック" charset="0"/>
              <a:cs typeface="ＭＳ Ｐゴシック" charset="0"/>
            </a:endParaRPr>
          </a:p>
          <a:p>
            <a:r>
              <a:rPr lang="en-US" sz="1200" kern="1200" dirty="0" smtClean="0">
                <a:solidFill>
                  <a:schemeClr val="tx1"/>
                </a:solidFill>
                <a:effectLst/>
                <a:latin typeface="Times New Roman" charset="0"/>
                <a:ea typeface="ＭＳ Ｐゴシック" charset="0"/>
                <a:cs typeface="ＭＳ Ｐゴシック" charset="0"/>
              </a:rPr>
              <a:t> </a:t>
            </a:r>
          </a:p>
          <a:p>
            <a:r>
              <a:rPr lang="en-US" sz="1200" kern="1200" dirty="0" smtClean="0">
                <a:solidFill>
                  <a:schemeClr val="tx1"/>
                </a:solidFill>
                <a:effectLst/>
                <a:latin typeface="Times New Roman" charset="0"/>
                <a:ea typeface="ＭＳ Ｐゴシック" charset="0"/>
                <a:cs typeface="ＭＳ Ｐゴシック" charset="0"/>
              </a:rPr>
              <a:t>“Radiation is energy packaged in electromagnetic waves or carried by particles. The energy is handed off when the wave or particle runs into something else, like an astronaut or a spacecraft.  These electromagnetic waves are dangerous because they pass right through skin, shedding energy and fragmenting cells or DNA on their way. This damage can increase risk for cancer later in life, or in extreme cases, cause acute radiation sickness in the short-term.”</a:t>
            </a:r>
          </a:p>
          <a:p>
            <a:r>
              <a:rPr lang="en-US" sz="1200" kern="1200" dirty="0" smtClean="0">
                <a:solidFill>
                  <a:schemeClr val="tx1"/>
                </a:solidFill>
                <a:effectLst/>
                <a:latin typeface="Times New Roman" charset="0"/>
                <a:ea typeface="ＭＳ Ｐゴシック" charset="0"/>
                <a:cs typeface="ＭＳ Ｐゴシック" charset="0"/>
              </a:rPr>
              <a:t>“On Earth, humans are safe from this harm. Earth’s protective magnetic bubble, the magnetosphere, deflects most solar particles. The atmosphere also quells any particles that do make it through. The International Space Station cruises through low-Earth orbit, within Earth’s protection, and the station’s hull helps shield crew members from radiation too.”</a:t>
            </a:r>
          </a:p>
          <a:p>
            <a:r>
              <a:rPr lang="en-US" sz="1200" kern="1200" dirty="0" smtClean="0">
                <a:solidFill>
                  <a:schemeClr val="tx1"/>
                </a:solidFill>
                <a:effectLst/>
                <a:latin typeface="Times New Roman" charset="0"/>
                <a:ea typeface="ＭＳ Ｐゴシック" charset="0"/>
                <a:cs typeface="ＭＳ Ｐゴシック" charset="0"/>
              </a:rPr>
              <a:t>But beyond Earth’s safe magnetosphere, human explorers will face the harsh radiation of space. Not only solar radiation, but galactic cosmic rays, particles from long-gone, exploded stars elsewhere in the Milky Way — constantly bombard the solar system at near-light speeds.</a:t>
            </a:r>
          </a:p>
          <a:p>
            <a:r>
              <a:rPr lang="en-US" sz="1200" kern="1200" dirty="0" smtClean="0">
                <a:solidFill>
                  <a:schemeClr val="tx1"/>
                </a:solidFill>
                <a:effectLst/>
                <a:latin typeface="Times New Roman" charset="0"/>
                <a:ea typeface="ＭＳ Ｐゴシック" charset="0"/>
                <a:cs typeface="ＭＳ Ｐゴシック" charset="0"/>
              </a:rPr>
              <a:t>“Going to the Moon will help NASA collect crucial data and develop the necessary tools and strategies to one day safely send human explorers to Mars. The journey to Mars will take much longer than a trip to the Moon, and crew members will face much more radiation exposure. And, unlike Earth, Mars has no magnetic field to divert radiation.”</a:t>
            </a:r>
          </a:p>
          <a:p>
            <a:r>
              <a:rPr lang="en-US" sz="1200" kern="1200" dirty="0" smtClean="0">
                <a:solidFill>
                  <a:schemeClr val="tx1"/>
                </a:solidFill>
                <a:effectLst/>
                <a:latin typeface="Times New Roman" charset="0"/>
                <a:ea typeface="ＭＳ Ｐゴシック" charset="0"/>
                <a:cs typeface="ＭＳ Ｐゴシック" charset="0"/>
              </a:rPr>
              <a:t>Perhaps some of your students will become these planetary explorers!</a:t>
            </a:r>
          </a:p>
          <a:p>
            <a:r>
              <a:rPr lang="en-US" sz="1200" kern="1200" dirty="0" smtClean="0">
                <a:solidFill>
                  <a:schemeClr val="tx1"/>
                </a:solidFill>
                <a:effectLst/>
                <a:latin typeface="Times New Roman" charset="0"/>
                <a:ea typeface="ＭＳ Ｐゴシック" charset="0"/>
                <a:cs typeface="ＭＳ Ｐゴシック" charset="0"/>
              </a:rPr>
              <a:t>See also:</a:t>
            </a:r>
          </a:p>
          <a:p>
            <a:r>
              <a:rPr lang="en-US" sz="1200" u="sng" kern="1200" dirty="0" smtClean="0">
                <a:solidFill>
                  <a:schemeClr val="tx1"/>
                </a:solidFill>
                <a:effectLst/>
                <a:latin typeface="Times New Roman" charset="0"/>
                <a:ea typeface="ＭＳ Ｐゴシック" charset="0"/>
                <a:cs typeface="ＭＳ Ｐゴシック" charset="0"/>
                <a:hlinkClick r:id="rId4"/>
              </a:rPr>
              <a:t>https://www.space.com/34519-mars-space-weather-forecasting-critical-for-astronauts.html</a:t>
            </a:r>
            <a:endParaRPr lang="en-US" sz="1200" kern="1200" dirty="0" smtClean="0">
              <a:solidFill>
                <a:schemeClr val="tx1"/>
              </a:solidFill>
              <a:effectLst/>
              <a:latin typeface="Times New Roman" charset="0"/>
              <a:ea typeface="ＭＳ Ｐゴシック" charset="0"/>
              <a:cs typeface="ＭＳ Ｐゴシック" charset="0"/>
            </a:endParaRPr>
          </a:p>
          <a:p>
            <a:r>
              <a:rPr lang="en-US" sz="1200" u="sng" kern="1200" dirty="0" smtClean="0">
                <a:solidFill>
                  <a:schemeClr val="tx1"/>
                </a:solidFill>
                <a:effectLst/>
                <a:latin typeface="Times New Roman" charset="0"/>
                <a:ea typeface="ＭＳ Ｐゴシック" charset="0"/>
                <a:cs typeface="ＭＳ Ｐゴシック" charset="0"/>
                <a:hlinkClick r:id="rId5"/>
              </a:rPr>
              <a:t>https://www.astrobio.net/mars/space-weather-on-mars/</a:t>
            </a:r>
            <a:endParaRPr lang="en-US" sz="1200" kern="1200" dirty="0" smtClean="0">
              <a:solidFill>
                <a:schemeClr val="tx1"/>
              </a:solidFill>
              <a:effectLst/>
              <a:latin typeface="Times New Roman" charset="0"/>
              <a:ea typeface="ＭＳ Ｐゴシック" charset="0"/>
              <a:cs typeface="ＭＳ Ｐゴシック" charset="0"/>
            </a:endParaRPr>
          </a:p>
          <a:p>
            <a:r>
              <a:rPr lang="en-US" sz="1200" kern="1200" dirty="0" smtClean="0">
                <a:solidFill>
                  <a:schemeClr val="tx1"/>
                </a:solidFill>
                <a:effectLst/>
                <a:latin typeface="Times New Roman" charset="0"/>
                <a:ea typeface="ＭＳ Ｐゴシック" charset="0"/>
                <a:cs typeface="ＭＳ Ｐゴシック" charset="0"/>
              </a:rPr>
              <a:t> </a:t>
            </a:r>
          </a:p>
          <a:p>
            <a:r>
              <a:rPr lang="en-US" sz="1200" kern="1200" dirty="0" smtClean="0">
                <a:solidFill>
                  <a:schemeClr val="tx1"/>
                </a:solidFill>
                <a:effectLst/>
                <a:latin typeface="Times New Roman" charset="0"/>
                <a:ea typeface="ＭＳ Ｐゴシック" charset="0"/>
                <a:cs typeface="ＭＳ Ｐゴシック" charset="0"/>
              </a:rPr>
              <a:t>Image credit: A futuristic colony on the Moon</a:t>
            </a:r>
          </a:p>
          <a:p>
            <a:r>
              <a:rPr lang="en-US" sz="1200" kern="1200" dirty="0" smtClean="0">
                <a:solidFill>
                  <a:schemeClr val="tx1"/>
                </a:solidFill>
                <a:effectLst/>
                <a:latin typeface="Times New Roman" charset="0"/>
                <a:ea typeface="ＭＳ Ｐゴシック" charset="0"/>
                <a:cs typeface="ＭＳ Ｐゴシック" charset="0"/>
              </a:rPr>
              <a:t>A model of the Hermes spacecraft, developed for the film “The Martian”.</a:t>
            </a:r>
          </a:p>
          <a:p>
            <a:endParaRPr lang="en-US" sz="1200" kern="1200" dirty="0" smtClean="0">
              <a:solidFill>
                <a:schemeClr val="tx1"/>
              </a:solidFill>
              <a:effectLst/>
              <a:latin typeface="Times New Roman" charset="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pPr>
              <a:defRPr/>
            </a:pPr>
            <a:fld id="{6B80C9BF-ECA5-F242-B7C1-6E1D10797EEA}" type="slidenum">
              <a:rPr lang="en-US" smtClean="0"/>
              <a:pPr>
                <a:defRPr/>
              </a:pPr>
              <a:t>13</a:t>
            </a:fld>
            <a:endParaRPr lang="en-US"/>
          </a:p>
        </p:txBody>
      </p:sp>
    </p:spTree>
    <p:extLst>
      <p:ext uri="{BB962C8B-B14F-4D97-AF65-F5344CB8AC3E}">
        <p14:creationId xmlns:p14="http://schemas.microsoft.com/office/powerpoint/2010/main" val="8089993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Times New Roman" charset="0"/>
                <a:ea typeface="ＭＳ Ｐゴシック" charset="0"/>
                <a:cs typeface="ＭＳ Ｐゴシック" charset="0"/>
              </a:rPr>
              <a:t>Planetary Magnetospheres</a:t>
            </a:r>
          </a:p>
          <a:p>
            <a:r>
              <a:rPr lang="en-US" sz="1200" b="1" kern="1200" dirty="0">
                <a:solidFill>
                  <a:schemeClr val="tx1"/>
                </a:solidFill>
                <a:effectLst/>
                <a:latin typeface="Times New Roman" charset="0"/>
                <a:ea typeface="ＭＳ Ｐゴシック" charset="0"/>
                <a:cs typeface="ＭＳ Ｐゴシック" charset="0"/>
              </a:rPr>
              <a:t>Activity 9:  Planetary Magnetospheres – See Appendix L</a:t>
            </a:r>
          </a:p>
          <a:p>
            <a:r>
              <a:rPr lang="en-US" sz="1200" kern="1200" dirty="0">
                <a:solidFill>
                  <a:schemeClr val="tx1"/>
                </a:solidFill>
                <a:effectLst/>
                <a:latin typeface="Times New Roman" charset="0"/>
                <a:ea typeface="ＭＳ Ｐゴシック" charset="0"/>
                <a:cs typeface="ＭＳ Ｐゴシック" charset="0"/>
              </a:rPr>
              <a:t> </a:t>
            </a:r>
          </a:p>
          <a:p>
            <a:r>
              <a:rPr lang="en-US" sz="1200" kern="1200" dirty="0">
                <a:solidFill>
                  <a:schemeClr val="tx1"/>
                </a:solidFill>
                <a:effectLst/>
                <a:latin typeface="Times New Roman" charset="0"/>
                <a:ea typeface="ＭＳ Ｐゴシック" charset="0"/>
                <a:cs typeface="ＭＳ Ｐゴシック" charset="0"/>
              </a:rPr>
              <a:t>Magnetospheres protect planets and moons from dangerous solar radiation. Earth’s Moon, Venus, Mercury, and Mars have only weak magnetospheres, making it difficult for humans to safely visit there.   (Mercury does have a global dipole magnetic field that interacts with the solar wind to form a magnetosphere. It is probably maintained by a dynamo of free charges in its huge iron core. The field strength is only 1% of Earth's however. So it is the weakest planetary dipole field in the Solar System.)  </a:t>
            </a:r>
          </a:p>
          <a:p>
            <a:r>
              <a:rPr lang="en-US" sz="1200" kern="1200" dirty="0">
                <a:solidFill>
                  <a:schemeClr val="tx1"/>
                </a:solidFill>
                <a:effectLst/>
                <a:latin typeface="Times New Roman" charset="0"/>
                <a:ea typeface="ＭＳ Ｐゴシック" charset="0"/>
                <a:cs typeface="ＭＳ Ｐゴシック" charset="0"/>
              </a:rPr>
              <a:t> </a:t>
            </a:r>
          </a:p>
          <a:p>
            <a:r>
              <a:rPr lang="en-US" sz="1200" kern="1200" dirty="0">
                <a:solidFill>
                  <a:schemeClr val="tx1"/>
                </a:solidFill>
                <a:effectLst/>
                <a:latin typeface="Times New Roman" charset="0"/>
                <a:ea typeface="ＭＳ Ｐゴシック" charset="0"/>
                <a:cs typeface="ＭＳ Ｐゴシック" charset="0"/>
              </a:rPr>
              <a:t>Some theorize that life could not develop on a planet or moon without a magnetosphere.</a:t>
            </a:r>
          </a:p>
          <a:p>
            <a:r>
              <a:rPr lang="en-US" sz="1200" kern="1200" dirty="0">
                <a:solidFill>
                  <a:schemeClr val="tx1"/>
                </a:solidFill>
                <a:effectLst/>
                <a:latin typeface="Times New Roman" charset="0"/>
                <a:ea typeface="ＭＳ Ｐゴシック" charset="0"/>
                <a:cs typeface="ＭＳ Ｐゴシック" charset="0"/>
              </a:rPr>
              <a:t> </a:t>
            </a:r>
          </a:p>
          <a:p>
            <a:r>
              <a:rPr lang="en-US" sz="1200" kern="1200" dirty="0">
                <a:solidFill>
                  <a:schemeClr val="tx1"/>
                </a:solidFill>
                <a:effectLst/>
                <a:latin typeface="Times New Roman" charset="0"/>
                <a:ea typeface="ＭＳ Ｐゴシック" charset="0"/>
                <a:cs typeface="ＭＳ Ｐゴシック" charset="0"/>
              </a:rPr>
              <a:t>Students will examine models of the various planets to locate their magnetic poles and hence identify the planet.  A mysterious </a:t>
            </a:r>
            <a:r>
              <a:rPr lang="en-US" sz="1200" kern="1200" dirty="0" err="1">
                <a:solidFill>
                  <a:schemeClr val="tx1"/>
                </a:solidFill>
                <a:effectLst/>
                <a:latin typeface="Times New Roman" charset="0"/>
                <a:ea typeface="ＭＳ Ｐゴシック" charset="0"/>
                <a:cs typeface="ＭＳ Ｐゴシック" charset="0"/>
              </a:rPr>
              <a:t>exoplanet</a:t>
            </a:r>
            <a:r>
              <a:rPr lang="en-US" sz="1200" kern="1200" dirty="0">
                <a:solidFill>
                  <a:schemeClr val="tx1"/>
                </a:solidFill>
                <a:effectLst/>
                <a:latin typeface="Times New Roman" charset="0"/>
                <a:ea typeface="ＭＳ Ｐゴシック" charset="0"/>
                <a:cs typeface="ＭＳ Ｐゴシック" charset="0"/>
              </a:rPr>
              <a:t> is also included.  See Appendix L for complete instructions.</a:t>
            </a:r>
          </a:p>
          <a:p>
            <a:r>
              <a:rPr lang="en-US" sz="1200" kern="1200" dirty="0">
                <a:solidFill>
                  <a:schemeClr val="tx1"/>
                </a:solidFill>
                <a:effectLst/>
                <a:latin typeface="Times New Roman" charset="0"/>
                <a:ea typeface="ＭＳ Ｐゴシック" charset="0"/>
                <a:cs typeface="ＭＳ Ｐゴシック" charset="0"/>
              </a:rPr>
              <a:t> </a:t>
            </a:r>
          </a:p>
          <a:p>
            <a:r>
              <a:rPr lang="en-US" sz="1200" i="1" kern="1200" dirty="0">
                <a:solidFill>
                  <a:schemeClr val="tx1"/>
                </a:solidFill>
                <a:effectLst/>
                <a:latin typeface="Times New Roman" charset="0"/>
                <a:ea typeface="ＭＳ Ｐゴシック" charset="0"/>
                <a:cs typeface="ＭＳ Ｐゴシック" charset="0"/>
              </a:rPr>
              <a:t>Activity developed by Deborah Scherrer, Stanford Solar Center.</a:t>
            </a:r>
            <a:endParaRPr lang="en-US" sz="1200" kern="1200" dirty="0">
              <a:solidFill>
                <a:schemeClr val="tx1"/>
              </a:solidFill>
              <a:effectLst/>
              <a:latin typeface="Times New Roman" charset="0"/>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pPr>
              <a:defRPr/>
            </a:pPr>
            <a:fld id="{6B80C9BF-ECA5-F242-B7C1-6E1D10797EEA}" type="slidenum">
              <a:rPr lang="en-US" smtClean="0"/>
              <a:pPr>
                <a:defRPr/>
              </a:pPr>
              <a:t>14</a:t>
            </a:fld>
            <a:endParaRPr lang="en-US"/>
          </a:p>
        </p:txBody>
      </p:sp>
    </p:spTree>
    <p:extLst>
      <p:ext uri="{BB962C8B-B14F-4D97-AF65-F5344CB8AC3E}">
        <p14:creationId xmlns:p14="http://schemas.microsoft.com/office/powerpoint/2010/main" val="3324664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E9D8AD1-7527-E64F-9A46-C35AFD96F916}" type="slidenum">
              <a:rPr lang="en-US"/>
              <a:pPr>
                <a:defRPr/>
              </a:pPr>
              <a:t>15</a:t>
            </a:fld>
            <a:endParaRPr lang="en-US"/>
          </a:p>
        </p:txBody>
      </p:sp>
      <p:sp>
        <p:nvSpPr>
          <p:cNvPr id="1341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4147" name="Rectangle 3"/>
          <p:cNvSpPr>
            <a:spLocks noGrp="1" noChangeArrowheads="1"/>
          </p:cNvSpPr>
          <p:nvPr>
            <p:ph type="body" idx="1"/>
          </p:nvPr>
        </p:nvSpPr>
        <p:spPr/>
        <p:txBody>
          <a:bodyPr/>
          <a:lstStyle/>
          <a:p>
            <a:pPr>
              <a:defRPr/>
            </a:pPr>
            <a:r>
              <a:rPr lang="en-US" sz="1000" i="1" dirty="0">
                <a:cs typeface="+mn-cs"/>
              </a:rPr>
              <a:t>Image</a:t>
            </a:r>
            <a:r>
              <a:rPr lang="en-US" sz="1000" i="1" baseline="0" dirty="0">
                <a:cs typeface="+mn-cs"/>
              </a:rPr>
              <a:t> credit:  NASA/SDO AIA instrument</a:t>
            </a:r>
            <a:endParaRPr lang="en-US" sz="1000" i="1" dirty="0">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charset="0"/>
                <a:ea typeface="ＭＳ Ｐゴシック" charset="0"/>
                <a:cs typeface="ＭＳ Ｐゴシック" charset="0"/>
              </a:rPr>
              <a:t>Students will explore the Earth’s magnetic field (magnetosphere) in the context of the solar wind.  They will understand the extensive impact solar activity can have on the Earth its technology, and its life forms.  Then they will extend what they have learned to understand how the Sun’s activity can also have a dramatic effect on space travel and much of the rest of the solar system.</a:t>
            </a:r>
          </a:p>
          <a:p>
            <a:r>
              <a:rPr lang="en-US" sz="1200" kern="1200" dirty="0" smtClean="0">
                <a:solidFill>
                  <a:schemeClr val="tx1"/>
                </a:solidFill>
                <a:effectLst/>
                <a:latin typeface="Times New Roman" charset="0"/>
                <a:ea typeface="ＭＳ Ｐゴシック" charset="0"/>
                <a:cs typeface="ＭＳ Ｐゴシック" charset="0"/>
              </a:rPr>
              <a:t>.</a:t>
            </a:r>
            <a:endParaRPr lang="en-US" sz="1200" kern="1200" dirty="0">
              <a:solidFill>
                <a:schemeClr val="tx1"/>
              </a:solidFill>
              <a:effectLst/>
              <a:latin typeface="Times New Roman" charset="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pPr>
              <a:defRPr/>
            </a:pPr>
            <a:fld id="{6B80C9BF-ECA5-F242-B7C1-6E1D10797EEA}" type="slidenum">
              <a:rPr lang="en-US" smtClean="0"/>
              <a:pPr>
                <a:defRPr/>
              </a:pPr>
              <a:t>2</a:t>
            </a:fld>
            <a:endParaRPr lang="en-US"/>
          </a:p>
        </p:txBody>
      </p:sp>
    </p:spTree>
    <p:extLst>
      <p:ext uri="{BB962C8B-B14F-4D97-AF65-F5344CB8AC3E}">
        <p14:creationId xmlns:p14="http://schemas.microsoft.com/office/powerpoint/2010/main" val="2157722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a:solidFill>
                  <a:schemeClr val="tx1"/>
                </a:solidFill>
                <a:effectLst/>
                <a:latin typeface="Times New Roman" charset="0"/>
                <a:ea typeface="ＭＳ Ｐゴシック" charset="0"/>
                <a:cs typeface="ＭＳ Ｐゴシック" charset="0"/>
              </a:rPr>
              <a:t>The Earth’s Magnetosphere</a:t>
            </a:r>
            <a:endParaRPr lang="en-US" sz="1200" b="1" kern="1200" dirty="0">
              <a:solidFill>
                <a:schemeClr val="tx1"/>
              </a:solidFill>
              <a:effectLst/>
              <a:latin typeface="Times New Roman" charset="0"/>
              <a:ea typeface="ＭＳ Ｐゴシック" charset="0"/>
              <a:cs typeface="ＭＳ Ｐゴシック" charset="0"/>
            </a:endParaRPr>
          </a:p>
          <a:p>
            <a:r>
              <a:rPr lang="en-US" sz="1200" kern="1200" dirty="0">
                <a:solidFill>
                  <a:schemeClr val="tx1"/>
                </a:solidFill>
                <a:effectLst/>
                <a:latin typeface="Times New Roman" charset="0"/>
                <a:ea typeface="ＭＳ Ｐゴシック" charset="0"/>
                <a:cs typeface="ＭＳ Ｐゴシック" charset="0"/>
              </a:rPr>
              <a:t> </a:t>
            </a:r>
          </a:p>
          <a:p>
            <a:r>
              <a:rPr lang="en-US" sz="1200" kern="1200" dirty="0">
                <a:solidFill>
                  <a:schemeClr val="tx1"/>
                </a:solidFill>
                <a:effectLst/>
                <a:latin typeface="Times New Roman" charset="0"/>
                <a:ea typeface="ＭＳ Ｐゴシック" charset="0"/>
                <a:cs typeface="ＭＳ Ｐゴシック" charset="0"/>
              </a:rPr>
              <a:t>“Magnetic fields around planets behave in much the same way as a bar magnet. But at high temperatures, metals lose their magnetic properties. So it’s clear that Earth’s hot iron core isn’t what creates the magnetic field around our planet.”</a:t>
            </a:r>
          </a:p>
          <a:p>
            <a:r>
              <a:rPr lang="en-US" sz="1200" kern="1200" dirty="0">
                <a:solidFill>
                  <a:schemeClr val="tx1"/>
                </a:solidFill>
                <a:effectLst/>
                <a:latin typeface="Times New Roman" charset="0"/>
                <a:ea typeface="ＭＳ Ｐゴシック" charset="0"/>
                <a:cs typeface="ＭＳ Ｐゴシック" charset="0"/>
              </a:rPr>
              <a:t> </a:t>
            </a:r>
          </a:p>
          <a:p>
            <a:r>
              <a:rPr lang="en-US" sz="1200" kern="1200" dirty="0">
                <a:solidFill>
                  <a:schemeClr val="tx1"/>
                </a:solidFill>
                <a:effectLst/>
                <a:latin typeface="Times New Roman" charset="0"/>
                <a:ea typeface="ＭＳ Ｐゴシック" charset="0"/>
                <a:cs typeface="ＭＳ Ｐゴシック" charset="0"/>
              </a:rPr>
              <a:t>The Earth has a core of molten iron.  The flowing of liquid metal in the outer core generates electric currents.  The spinning of the Earth on it’s axis causes these currents to form a magnetic field which works its way up through the Earth and extends around the planet.</a:t>
            </a:r>
          </a:p>
          <a:p>
            <a:r>
              <a:rPr lang="en-US" sz="1200" kern="1200" dirty="0">
                <a:solidFill>
                  <a:schemeClr val="tx1"/>
                </a:solidFill>
                <a:effectLst/>
                <a:latin typeface="Times New Roman" charset="0"/>
                <a:ea typeface="ＭＳ Ｐゴシック" charset="0"/>
                <a:cs typeface="ＭＳ Ｐゴシック" charset="0"/>
              </a:rPr>
              <a:t> </a:t>
            </a:r>
          </a:p>
          <a:p>
            <a:r>
              <a:rPr lang="en-US" sz="1200" kern="1200" dirty="0">
                <a:solidFill>
                  <a:schemeClr val="tx1"/>
                </a:solidFill>
                <a:effectLst/>
                <a:latin typeface="Times New Roman" charset="0"/>
                <a:ea typeface="ＭＳ Ｐゴシック" charset="0"/>
                <a:cs typeface="ＭＳ Ｐゴシック" charset="0"/>
              </a:rPr>
              <a:t>The Earth’s magnetic field is extremely important to sustaining life on Earth.  Without it, large amounts of radiation from the Sun would bathe our planet, solar activity would threaten our technology, and our atmosphere would be free to leak out.  This has most likely happen on Mars, a planet whose core has stopped churning and therefore has virtually little magnetic protective field.</a:t>
            </a:r>
          </a:p>
          <a:p>
            <a:r>
              <a:rPr lang="en-US" sz="1200" kern="1200" dirty="0">
                <a:solidFill>
                  <a:schemeClr val="tx1"/>
                </a:solidFill>
                <a:effectLst/>
                <a:latin typeface="Times New Roman" charset="0"/>
                <a:ea typeface="ＭＳ Ｐゴシック" charset="0"/>
                <a:cs typeface="ＭＳ Ｐゴシック" charset="0"/>
              </a:rPr>
              <a:t> </a:t>
            </a:r>
          </a:p>
          <a:p>
            <a:r>
              <a:rPr lang="en-US" sz="1200" kern="1200" dirty="0">
                <a:solidFill>
                  <a:schemeClr val="tx1"/>
                </a:solidFill>
                <a:effectLst/>
                <a:latin typeface="Times New Roman" charset="0"/>
                <a:ea typeface="ＭＳ Ｐゴシック" charset="0"/>
                <a:cs typeface="ＭＳ Ｐゴシック" charset="0"/>
              </a:rPr>
              <a:t>See also:  </a:t>
            </a:r>
            <a:r>
              <a:rPr lang="en-US" sz="1200" u="sng" kern="1200" dirty="0">
                <a:solidFill>
                  <a:schemeClr val="tx1"/>
                </a:solidFill>
                <a:effectLst/>
                <a:latin typeface="Times New Roman" charset="0"/>
                <a:ea typeface="ＭＳ Ｐゴシック" charset="0"/>
                <a:cs typeface="ＭＳ Ｐゴシック" charset="0"/>
                <a:hlinkClick r:id="rId3"/>
              </a:rPr>
              <a:t>http://www.geomag.bgs.ac.uk/education/earthmag.html</a:t>
            </a:r>
            <a:endParaRPr lang="en-US" sz="1200" kern="1200" dirty="0">
              <a:solidFill>
                <a:schemeClr val="tx1"/>
              </a:solidFill>
              <a:effectLst/>
              <a:latin typeface="Times New Roman" charset="0"/>
              <a:ea typeface="ＭＳ Ｐゴシック" charset="0"/>
              <a:cs typeface="ＭＳ Ｐゴシック" charset="0"/>
            </a:endParaRPr>
          </a:p>
          <a:p>
            <a:r>
              <a:rPr lang="en-US" sz="1200" i="1" kern="1200" dirty="0">
                <a:solidFill>
                  <a:schemeClr val="tx1"/>
                </a:solidFill>
                <a:effectLst/>
                <a:latin typeface="Times New Roman" charset="0"/>
                <a:ea typeface="ＭＳ Ｐゴシック" charset="0"/>
                <a:cs typeface="ＭＳ Ｐゴシック" charset="0"/>
              </a:rPr>
              <a:t> </a:t>
            </a:r>
            <a:endParaRPr lang="en-US" sz="1200" kern="1200" dirty="0">
              <a:solidFill>
                <a:schemeClr val="tx1"/>
              </a:solidFill>
              <a:effectLst/>
              <a:latin typeface="Times New Roman" charset="0"/>
              <a:ea typeface="ＭＳ Ｐゴシック" charset="0"/>
              <a:cs typeface="ＭＳ Ｐゴシック" charset="0"/>
            </a:endParaRPr>
          </a:p>
          <a:p>
            <a:r>
              <a:rPr lang="en-US" sz="1200" i="1" kern="1200" dirty="0">
                <a:solidFill>
                  <a:schemeClr val="tx1"/>
                </a:solidFill>
                <a:effectLst/>
                <a:latin typeface="Times New Roman" charset="0"/>
                <a:ea typeface="ＭＳ Ｐゴシック" charset="0"/>
                <a:cs typeface="ＭＳ Ｐゴシック" charset="0"/>
              </a:rPr>
              <a:t>Image credits:</a:t>
            </a:r>
            <a:r>
              <a:rPr lang="en-US" sz="1200" kern="1200" dirty="0">
                <a:solidFill>
                  <a:schemeClr val="tx1"/>
                </a:solidFill>
                <a:effectLst/>
                <a:latin typeface="Times New Roman" charset="0"/>
                <a:ea typeface="ＭＳ Ｐゴシック" charset="0"/>
                <a:cs typeface="ＭＳ Ｐゴシック" charset="0"/>
              </a:rPr>
              <a:t> Schematic illustration of Earth's magnetic field.</a:t>
            </a:r>
          </a:p>
          <a:p>
            <a:r>
              <a:rPr lang="en-US" sz="1200" kern="1200" dirty="0">
                <a:solidFill>
                  <a:schemeClr val="tx1"/>
                </a:solidFill>
                <a:effectLst/>
                <a:latin typeface="Times New Roman" charset="0"/>
                <a:ea typeface="ＭＳ Ｐゴシック" charset="0"/>
                <a:cs typeface="ＭＳ Ｐゴシック" charset="0"/>
              </a:rPr>
              <a:t>Credits: Peter Reid, The University of Edinburg</a:t>
            </a:r>
          </a:p>
          <a:p>
            <a:r>
              <a:rPr lang="en-US" sz="1200" u="sng" kern="1200" dirty="0">
                <a:solidFill>
                  <a:schemeClr val="tx1"/>
                </a:solidFill>
                <a:effectLst/>
                <a:latin typeface="Times New Roman" charset="0"/>
                <a:ea typeface="ＭＳ Ｐゴシック" charset="0"/>
                <a:cs typeface="ＭＳ Ｐゴシック" charset="0"/>
                <a:hlinkClick r:id="rId4"/>
              </a:rPr>
              <a:t>https://cosmosmagazine.com/geoscience/what-creates-earth-s-magnetic-field</a:t>
            </a:r>
            <a:endParaRPr lang="en-US" sz="1200" kern="1200" dirty="0">
              <a:solidFill>
                <a:schemeClr val="tx1"/>
              </a:solidFill>
              <a:effectLst/>
              <a:latin typeface="Times New Roman" charset="0"/>
              <a:ea typeface="ＭＳ Ｐゴシック" charset="0"/>
              <a:cs typeface="ＭＳ Ｐゴシック" charset="0"/>
            </a:endParaRPr>
          </a:p>
          <a:p>
            <a:r>
              <a:rPr lang="en-US" sz="1200" kern="1200" dirty="0">
                <a:solidFill>
                  <a:schemeClr val="tx1"/>
                </a:solidFill>
                <a:effectLst/>
                <a:latin typeface="Times New Roman" charset="0"/>
                <a:ea typeface="ＭＳ Ｐゴシック" charset="0"/>
                <a:cs typeface="ＭＳ Ｐゴシック" charset="0"/>
              </a:rPr>
              <a:t> </a:t>
            </a:r>
          </a:p>
          <a:p>
            <a:endParaRPr lang="en-US" dirty="0"/>
          </a:p>
        </p:txBody>
      </p:sp>
      <p:sp>
        <p:nvSpPr>
          <p:cNvPr id="4" name="Slide Number Placeholder 3"/>
          <p:cNvSpPr>
            <a:spLocks noGrp="1"/>
          </p:cNvSpPr>
          <p:nvPr>
            <p:ph type="sldNum" sz="quarter" idx="10"/>
          </p:nvPr>
        </p:nvSpPr>
        <p:spPr/>
        <p:txBody>
          <a:bodyPr/>
          <a:lstStyle/>
          <a:p>
            <a:pPr>
              <a:defRPr/>
            </a:pPr>
            <a:fld id="{6B80C9BF-ECA5-F242-B7C1-6E1D10797EEA}" type="slidenum">
              <a:rPr lang="en-US" smtClean="0"/>
              <a:pPr>
                <a:defRPr/>
              </a:pPr>
              <a:t>3</a:t>
            </a:fld>
            <a:endParaRPr lang="en-US"/>
          </a:p>
        </p:txBody>
      </p:sp>
    </p:spTree>
    <p:extLst>
      <p:ext uri="{BB962C8B-B14F-4D97-AF65-F5344CB8AC3E}">
        <p14:creationId xmlns:p14="http://schemas.microsoft.com/office/powerpoint/2010/main" val="1727853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Times New Roman" charset="0"/>
                <a:ea typeface="ＭＳ Ｐゴシック" charset="0"/>
                <a:cs typeface="ＭＳ Ｐゴシック" charset="0"/>
              </a:rPr>
              <a:t>Activity 7 – Exploring the Earth’s Magnetic Field – See Appendix J</a:t>
            </a:r>
          </a:p>
          <a:p>
            <a:r>
              <a:rPr lang="en-US" sz="1200" kern="1200" dirty="0">
                <a:solidFill>
                  <a:schemeClr val="tx1"/>
                </a:solidFill>
                <a:effectLst/>
                <a:latin typeface="Times New Roman" charset="0"/>
                <a:ea typeface="ＭＳ Ｐゴシック" charset="0"/>
                <a:cs typeface="ＭＳ Ｐゴシック" charset="0"/>
              </a:rPr>
              <a:t> </a:t>
            </a:r>
          </a:p>
          <a:p>
            <a:r>
              <a:rPr lang="en-US" sz="1200" i="1" kern="1200" dirty="0">
                <a:solidFill>
                  <a:schemeClr val="tx1"/>
                </a:solidFill>
                <a:effectLst/>
                <a:latin typeface="Times New Roman" charset="0"/>
                <a:ea typeface="ＭＳ Ｐゴシック" charset="0"/>
                <a:cs typeface="ＭＳ Ｐゴシック" charset="0"/>
              </a:rPr>
              <a:t>Materials</a:t>
            </a:r>
            <a:r>
              <a:rPr lang="en-US" sz="1200" kern="1200" dirty="0">
                <a:solidFill>
                  <a:schemeClr val="tx1"/>
                </a:solidFill>
                <a:effectLst/>
                <a:latin typeface="Times New Roman" charset="0"/>
                <a:ea typeface="ＭＳ Ｐゴシック" charset="0"/>
                <a:cs typeface="ＭＳ Ｐゴシック" charset="0"/>
              </a:rPr>
              <a:t>:</a:t>
            </a:r>
          </a:p>
          <a:p>
            <a:pPr lvl="0"/>
            <a:r>
              <a:rPr lang="en-US" sz="1200" kern="1200" dirty="0">
                <a:solidFill>
                  <a:schemeClr val="tx1"/>
                </a:solidFill>
                <a:effectLst/>
                <a:latin typeface="Times New Roman" charset="0"/>
                <a:ea typeface="ＭＳ Ｐゴシック" charset="0"/>
                <a:cs typeface="ＭＳ Ｐゴシック" charset="0"/>
              </a:rPr>
              <a:t>Small Earth ball with magnet inside (instructions for making these are in Appendix J)</a:t>
            </a:r>
          </a:p>
          <a:p>
            <a:pPr lvl="0"/>
            <a:r>
              <a:rPr lang="en-US" sz="1200" kern="1200" dirty="0">
                <a:solidFill>
                  <a:schemeClr val="tx1"/>
                </a:solidFill>
                <a:effectLst/>
                <a:latin typeface="Times New Roman" charset="0"/>
                <a:ea typeface="ＭＳ Ｐゴシック" charset="0"/>
                <a:cs typeface="ＭＳ Ｐゴシック" charset="0"/>
              </a:rPr>
              <a:t>Magnaprobe (instructions for these are in Appendix B)</a:t>
            </a:r>
          </a:p>
          <a:p>
            <a:r>
              <a:rPr lang="en-US" sz="1200" kern="1200" dirty="0">
                <a:solidFill>
                  <a:schemeClr val="tx1"/>
                </a:solidFill>
                <a:effectLst/>
                <a:latin typeface="Times New Roman" charset="0"/>
                <a:ea typeface="ＭＳ Ｐゴシック" charset="0"/>
                <a:cs typeface="ＭＳ Ｐゴシック" charset="0"/>
              </a:rPr>
              <a:t> </a:t>
            </a:r>
          </a:p>
          <a:p>
            <a:r>
              <a:rPr lang="en-US" sz="1200" i="1" kern="1200" dirty="0">
                <a:solidFill>
                  <a:schemeClr val="tx1"/>
                </a:solidFill>
                <a:effectLst/>
                <a:latin typeface="Times New Roman" charset="0"/>
                <a:ea typeface="ＭＳ Ｐゴシック" charset="0"/>
                <a:cs typeface="ＭＳ Ｐゴシック" charset="0"/>
              </a:rPr>
              <a:t>Procedure</a:t>
            </a:r>
            <a:r>
              <a:rPr lang="en-US" sz="1200" kern="1200" dirty="0">
                <a:solidFill>
                  <a:schemeClr val="tx1"/>
                </a:solidFill>
                <a:effectLst/>
                <a:latin typeface="Times New Roman" charset="0"/>
                <a:ea typeface="ＭＳ Ｐゴシック" charset="0"/>
                <a:cs typeface="ＭＳ Ｐゴシック" charset="0"/>
              </a:rPr>
              <a:t>:</a:t>
            </a:r>
          </a:p>
          <a:p>
            <a:r>
              <a:rPr lang="en-US" sz="1200" kern="1200" dirty="0">
                <a:solidFill>
                  <a:schemeClr val="tx1"/>
                </a:solidFill>
                <a:effectLst/>
                <a:latin typeface="Times New Roman" charset="0"/>
                <a:ea typeface="ＭＳ Ｐゴシック" charset="0"/>
                <a:cs typeface="ＭＳ Ｐゴシック" charset="0"/>
              </a:rPr>
              <a:t>Have the participants explore their Earth model with the Magnaprobe.   Assure they notice that the magnetic field lines at the pole are perpendicular to the pole’s surface and that magnetic field lines at the equator are horizontal to the surface.</a:t>
            </a:r>
          </a:p>
          <a:p>
            <a:r>
              <a:rPr lang="en-US" sz="1200" kern="1200" dirty="0">
                <a:solidFill>
                  <a:schemeClr val="tx1"/>
                </a:solidFill>
                <a:effectLst/>
                <a:latin typeface="Times New Roman" charset="0"/>
                <a:ea typeface="ＭＳ Ｐゴシック" charset="0"/>
                <a:cs typeface="ＭＳ Ｐゴシック" charset="0"/>
              </a:rPr>
              <a:t> </a:t>
            </a:r>
          </a:p>
          <a:p>
            <a:r>
              <a:rPr lang="en-US" sz="1200" kern="1200" dirty="0">
                <a:solidFill>
                  <a:schemeClr val="tx1"/>
                </a:solidFill>
                <a:effectLst/>
                <a:latin typeface="Times New Roman" charset="0"/>
                <a:ea typeface="ＭＳ Ｐゴシック" charset="0"/>
                <a:cs typeface="ＭＳ Ｐゴシック" charset="0"/>
              </a:rPr>
              <a:t>Ask students to discuss their findings.</a:t>
            </a:r>
          </a:p>
          <a:p>
            <a:r>
              <a:rPr lang="en-US" sz="1200" kern="1200" dirty="0">
                <a:solidFill>
                  <a:schemeClr val="tx1"/>
                </a:solidFill>
                <a:effectLst/>
                <a:latin typeface="Times New Roman" charset="0"/>
                <a:ea typeface="ＭＳ Ｐゴシック" charset="0"/>
                <a:cs typeface="ＭＳ Ｐゴシック" charset="0"/>
              </a:rPr>
              <a:t/>
            </a:r>
            <a:br>
              <a:rPr lang="en-US" sz="1200" kern="1200" dirty="0">
                <a:solidFill>
                  <a:schemeClr val="tx1"/>
                </a:solidFill>
                <a:effectLst/>
                <a:latin typeface="Times New Roman" charset="0"/>
                <a:ea typeface="ＭＳ Ｐゴシック" charset="0"/>
                <a:cs typeface="ＭＳ Ｐゴシック" charset="0"/>
              </a:rPr>
            </a:br>
            <a:r>
              <a:rPr lang="en-US" sz="1200" kern="1200" dirty="0">
                <a:solidFill>
                  <a:schemeClr val="tx1"/>
                </a:solidFill>
                <a:effectLst/>
                <a:latin typeface="Times New Roman" charset="0"/>
                <a:ea typeface="ＭＳ Ｐゴシック" charset="0"/>
                <a:cs typeface="ＭＳ Ｐゴシック" charset="0"/>
              </a:rPr>
              <a:t> </a:t>
            </a:r>
          </a:p>
        </p:txBody>
      </p:sp>
      <p:sp>
        <p:nvSpPr>
          <p:cNvPr id="4" name="Slide Number Placeholder 3"/>
          <p:cNvSpPr>
            <a:spLocks noGrp="1"/>
          </p:cNvSpPr>
          <p:nvPr>
            <p:ph type="sldNum" sz="quarter" idx="10"/>
          </p:nvPr>
        </p:nvSpPr>
        <p:spPr/>
        <p:txBody>
          <a:bodyPr/>
          <a:lstStyle/>
          <a:p>
            <a:pPr>
              <a:defRPr/>
            </a:pPr>
            <a:fld id="{6B80C9BF-ECA5-F242-B7C1-6E1D10797EEA}" type="slidenum">
              <a:rPr lang="en-US" smtClean="0"/>
              <a:pPr>
                <a:defRPr/>
              </a:pPr>
              <a:t>4</a:t>
            </a:fld>
            <a:endParaRPr lang="en-US"/>
          </a:p>
        </p:txBody>
      </p:sp>
    </p:spTree>
    <p:extLst>
      <p:ext uri="{BB962C8B-B14F-4D97-AF65-F5344CB8AC3E}">
        <p14:creationId xmlns:p14="http://schemas.microsoft.com/office/powerpoint/2010/main" val="172785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8F52B3D-6D84-234A-8D43-B8A1EB40949A}" type="slidenum">
              <a:rPr lang="en-US"/>
              <a:pPr>
                <a:defRPr/>
              </a:pPr>
              <a:t>5</a:t>
            </a:fld>
            <a:endParaRPr lang="en-US"/>
          </a:p>
        </p:txBody>
      </p:sp>
      <p:sp>
        <p:nvSpPr>
          <p:cNvPr id="136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6195" name="Rectangle 3"/>
          <p:cNvSpPr>
            <a:spLocks noGrp="1" noChangeArrowheads="1"/>
          </p:cNvSpPr>
          <p:nvPr>
            <p:ph type="body" idx="1"/>
          </p:nvPr>
        </p:nvSpPr>
        <p:spPr/>
        <p:txBody>
          <a:bodyPr/>
          <a:lstStyle/>
          <a:p>
            <a:r>
              <a:rPr lang="en-US" sz="1200" b="1" kern="1200" dirty="0">
                <a:solidFill>
                  <a:schemeClr val="tx1"/>
                </a:solidFill>
                <a:effectLst/>
                <a:latin typeface="Times New Roman" charset="0"/>
                <a:ea typeface="ＭＳ Ｐゴシック" charset="0"/>
                <a:cs typeface="ＭＳ Ｐゴシック" charset="0"/>
              </a:rPr>
              <a:t>The Solar Wind</a:t>
            </a:r>
          </a:p>
          <a:p>
            <a:r>
              <a:rPr lang="en-US" sz="1200" b="1" kern="1200" dirty="0">
                <a:solidFill>
                  <a:schemeClr val="tx1"/>
                </a:solidFill>
                <a:effectLst/>
                <a:latin typeface="Times New Roman" charset="0"/>
                <a:ea typeface="ＭＳ Ｐゴシック" charset="0"/>
                <a:cs typeface="ＭＳ Ｐゴシック" charset="0"/>
              </a:rPr>
              <a:t>Video:  showing the solar wind’s  impact on Earth’s magnetosphere</a:t>
            </a:r>
          </a:p>
          <a:p>
            <a:r>
              <a:rPr lang="en-US" sz="1200" kern="1200" dirty="0">
                <a:solidFill>
                  <a:schemeClr val="tx1"/>
                </a:solidFill>
                <a:effectLst/>
                <a:latin typeface="Times New Roman" charset="0"/>
                <a:ea typeface="ＭＳ Ｐゴシック" charset="0"/>
                <a:cs typeface="ＭＳ Ｐゴシック" charset="0"/>
              </a:rPr>
              <a:t> </a:t>
            </a:r>
          </a:p>
          <a:p>
            <a:r>
              <a:rPr lang="en-US" sz="1200" kern="1200" dirty="0">
                <a:solidFill>
                  <a:schemeClr val="tx1"/>
                </a:solidFill>
                <a:effectLst/>
                <a:latin typeface="Times New Roman" charset="0"/>
                <a:ea typeface="ＭＳ Ｐゴシック" charset="0"/>
                <a:cs typeface="ＭＳ Ｐゴシック" charset="0"/>
              </a:rPr>
              <a:t>We have seen how the Earth has a large magnetic field, the magnetosphere, that emanates from near the Earth’s rotational poles and surrounds the planet.  And we have seen that the Sun has millions of magnetic fields, emanating from its Convection Zone, and extending through its surface up into the solar corona.</a:t>
            </a:r>
          </a:p>
          <a:p>
            <a:r>
              <a:rPr lang="en-US" sz="1200" kern="1200" dirty="0">
                <a:solidFill>
                  <a:schemeClr val="tx1"/>
                </a:solidFill>
                <a:effectLst/>
                <a:latin typeface="Times New Roman" charset="0"/>
                <a:ea typeface="ＭＳ Ｐゴシック" charset="0"/>
                <a:cs typeface="ＭＳ Ｐゴシック" charset="0"/>
              </a:rPr>
              <a:t> </a:t>
            </a:r>
          </a:p>
          <a:p>
            <a:r>
              <a:rPr lang="en-US" sz="1200" kern="1200" dirty="0">
                <a:solidFill>
                  <a:schemeClr val="tx1"/>
                </a:solidFill>
                <a:effectLst/>
                <a:latin typeface="Times New Roman" charset="0"/>
                <a:ea typeface="ＭＳ Ｐゴシック" charset="0"/>
                <a:cs typeface="ＭＳ Ｐゴシック" charset="0"/>
              </a:rPr>
              <a:t>What happens when these 2 magnetic systems interact?</a:t>
            </a:r>
          </a:p>
          <a:p>
            <a:r>
              <a:rPr lang="en-US" sz="1200" kern="1200" dirty="0">
                <a:solidFill>
                  <a:schemeClr val="tx1"/>
                </a:solidFill>
                <a:effectLst/>
                <a:latin typeface="Times New Roman" charset="0"/>
                <a:ea typeface="ＭＳ Ｐゴシック" charset="0"/>
                <a:cs typeface="ＭＳ Ｐゴシック" charset="0"/>
              </a:rPr>
              <a:t> </a:t>
            </a:r>
          </a:p>
          <a:p>
            <a:r>
              <a:rPr lang="en-US" sz="1200" b="1" kern="1200" dirty="0">
                <a:solidFill>
                  <a:schemeClr val="tx1"/>
                </a:solidFill>
                <a:effectLst/>
                <a:latin typeface="Times New Roman" charset="0"/>
                <a:ea typeface="ＭＳ Ｐゴシック" charset="0"/>
                <a:cs typeface="ＭＳ Ｐゴシック" charset="0"/>
              </a:rPr>
              <a:t>The solar wind</a:t>
            </a:r>
            <a:endParaRPr lang="en-US" sz="1200" kern="1200" dirty="0">
              <a:solidFill>
                <a:schemeClr val="tx1"/>
              </a:solidFill>
              <a:effectLst/>
              <a:latin typeface="Times New Roman" charset="0"/>
              <a:ea typeface="ＭＳ Ｐゴシック" charset="0"/>
              <a:cs typeface="ＭＳ Ｐゴシック" charset="0"/>
            </a:endParaRPr>
          </a:p>
          <a:p>
            <a:r>
              <a:rPr lang="en-US" sz="1200" kern="1200" dirty="0">
                <a:solidFill>
                  <a:schemeClr val="tx1"/>
                </a:solidFill>
                <a:effectLst/>
                <a:latin typeface="Times New Roman" charset="0"/>
                <a:ea typeface="ＭＳ Ｐゴシック" charset="0"/>
                <a:cs typeface="ＭＳ Ｐゴシック" charset="0"/>
              </a:rPr>
              <a:t>Video shows how the solar wind shapes Earth’s magnetosphere.</a:t>
            </a:r>
          </a:p>
          <a:p>
            <a:r>
              <a:rPr lang="en-US" sz="1200" kern="1200" dirty="0">
                <a:solidFill>
                  <a:schemeClr val="tx1"/>
                </a:solidFill>
                <a:effectLst/>
                <a:latin typeface="Times New Roman" charset="0"/>
                <a:ea typeface="ＭＳ Ｐゴシック" charset="0"/>
                <a:cs typeface="ＭＳ Ｐゴシック" charset="0"/>
              </a:rPr>
              <a:t> </a:t>
            </a:r>
          </a:p>
          <a:p>
            <a:r>
              <a:rPr lang="en-US" sz="1200" kern="1200" dirty="0">
                <a:solidFill>
                  <a:schemeClr val="tx1"/>
                </a:solidFill>
                <a:effectLst/>
                <a:latin typeface="Times New Roman" charset="0"/>
                <a:ea typeface="ＭＳ Ｐゴシック" charset="0"/>
                <a:cs typeface="ＭＳ Ｐゴシック" charset="0"/>
              </a:rPr>
              <a:t>Expanding coronal gas, or solar wind, fills interplanetary space. Solar magnetic fields embedded in the plasma are carried into space by the solar wind to form the interplanetary magnetic field. The solar wind streams from the Sun in all directions at about a million miles per hour (~1.5 million km/</a:t>
            </a:r>
            <a:r>
              <a:rPr lang="en-US" sz="1200" kern="1200" dirty="0" err="1">
                <a:solidFill>
                  <a:schemeClr val="tx1"/>
                </a:solidFill>
                <a:effectLst/>
                <a:latin typeface="Times New Roman" charset="0"/>
                <a:ea typeface="ＭＳ Ｐゴシック" charset="0"/>
                <a:cs typeface="ＭＳ Ｐゴシック" charset="0"/>
              </a:rPr>
              <a:t>hr</a:t>
            </a:r>
            <a:r>
              <a:rPr lang="en-US" sz="1200" kern="1200" dirty="0">
                <a:solidFill>
                  <a:schemeClr val="tx1"/>
                </a:solidFill>
                <a:effectLst/>
                <a:latin typeface="Times New Roman" charset="0"/>
                <a:ea typeface="ＭＳ Ｐゴシック" charset="0"/>
                <a:cs typeface="ＭＳ Ｐゴシック" charset="0"/>
              </a:rPr>
              <a:t>).  The source of the solar wind is the Sun's hot corona, where temperatures are so high that the Sun's gravity cannot hold on to the plasma. </a:t>
            </a:r>
          </a:p>
          <a:p>
            <a:r>
              <a:rPr lang="en-US" sz="1200" kern="1200" dirty="0">
                <a:solidFill>
                  <a:schemeClr val="tx1"/>
                </a:solidFill>
                <a:effectLst/>
                <a:latin typeface="Times New Roman" charset="0"/>
                <a:ea typeface="ＭＳ Ｐゴシック" charset="0"/>
                <a:cs typeface="ＭＳ Ｐゴシック" charset="0"/>
              </a:rPr>
              <a:t> </a:t>
            </a:r>
          </a:p>
          <a:p>
            <a:r>
              <a:rPr lang="en-US" sz="1200" kern="1200" dirty="0">
                <a:solidFill>
                  <a:schemeClr val="tx1"/>
                </a:solidFill>
                <a:effectLst/>
                <a:latin typeface="Times New Roman" charset="0"/>
                <a:ea typeface="ＭＳ Ｐゴシック" charset="0"/>
                <a:cs typeface="ＭＳ Ｐゴシック" charset="0"/>
              </a:rPr>
              <a:t>The solar wind is not uniform. Although it is always directed away from the Sun, it changes speed according to activity.  High and low speed streams can interact with each other and alternately pass by the Earth and planets as the Sun rotates. </a:t>
            </a:r>
          </a:p>
          <a:p>
            <a:r>
              <a:rPr lang="en-GB" sz="1200" kern="1200" dirty="0">
                <a:solidFill>
                  <a:schemeClr val="tx1"/>
                </a:solidFill>
                <a:effectLst/>
                <a:latin typeface="Times New Roman" charset="0"/>
                <a:ea typeface="ＭＳ Ｐゴシック" charset="0"/>
                <a:cs typeface="ＭＳ Ｐゴシック" charset="0"/>
              </a:rPr>
              <a:t> </a:t>
            </a:r>
            <a:endParaRPr lang="en-US" sz="1200" kern="1200" dirty="0">
              <a:solidFill>
                <a:schemeClr val="tx1"/>
              </a:solidFill>
              <a:effectLst/>
              <a:latin typeface="Times New Roman" charset="0"/>
              <a:ea typeface="ＭＳ Ｐゴシック" charset="0"/>
              <a:cs typeface="ＭＳ Ｐゴシック" charset="0"/>
            </a:endParaRPr>
          </a:p>
          <a:p>
            <a:r>
              <a:rPr lang="en-GB" sz="1200" kern="1200" dirty="0">
                <a:solidFill>
                  <a:schemeClr val="tx1"/>
                </a:solidFill>
                <a:effectLst/>
                <a:latin typeface="Times New Roman" charset="0"/>
                <a:ea typeface="ＭＳ Ｐゴシック" charset="0"/>
                <a:cs typeface="ＭＳ Ｐゴシック" charset="0"/>
              </a:rPr>
              <a:t>As we learned, the Earth’s magnetosphere would normally have a very uniform shape - like the field around a bar magnet (shown in the movie). However, due to the million km/</a:t>
            </a:r>
            <a:r>
              <a:rPr lang="en-GB" sz="1200" kern="1200" dirty="0" err="1">
                <a:solidFill>
                  <a:schemeClr val="tx1"/>
                </a:solidFill>
                <a:effectLst/>
                <a:latin typeface="Times New Roman" charset="0"/>
                <a:ea typeface="ＭＳ Ｐゴシック" charset="0"/>
                <a:cs typeface="ＭＳ Ｐゴシック" charset="0"/>
              </a:rPr>
              <a:t>hr</a:t>
            </a:r>
            <a:r>
              <a:rPr lang="en-GB" sz="1200" kern="1200" dirty="0">
                <a:solidFill>
                  <a:schemeClr val="tx1"/>
                </a:solidFill>
                <a:effectLst/>
                <a:latin typeface="Times New Roman" charset="0"/>
                <a:ea typeface="ＭＳ Ｐゴシック" charset="0"/>
                <a:cs typeface="ＭＳ Ｐゴシック" charset="0"/>
              </a:rPr>
              <a:t> electrically charged solar wind constantly buffeting the Earth, the shape of Earth’s magnetosphere is compressed on the side facing the Sun and stretched out on the side facing away.</a:t>
            </a:r>
            <a:r>
              <a:rPr lang="en-US" sz="1200" kern="1200" dirty="0">
                <a:solidFill>
                  <a:schemeClr val="tx1"/>
                </a:solidFill>
                <a:effectLst/>
                <a:latin typeface="Times New Roman" charset="0"/>
                <a:ea typeface="ＭＳ Ｐゴシック" charset="0"/>
                <a:cs typeface="ＭＳ Ｐゴシック" charset="0"/>
              </a:rPr>
              <a:t>  Variations in the solar wind speed can affect the Earth's magnetic field and produce storms in the Earth's magnetosphere.</a:t>
            </a:r>
          </a:p>
          <a:p>
            <a:r>
              <a:rPr lang="en-US" sz="1200" kern="1200" dirty="0">
                <a:solidFill>
                  <a:schemeClr val="tx1"/>
                </a:solidFill>
                <a:effectLst/>
                <a:latin typeface="Times New Roman" charset="0"/>
                <a:ea typeface="ＭＳ Ｐゴシック" charset="0"/>
                <a:cs typeface="ＭＳ Ｐゴシック" charset="0"/>
              </a:rPr>
              <a:t> </a:t>
            </a:r>
          </a:p>
          <a:p>
            <a:r>
              <a:rPr lang="en-GB" sz="1200" i="1" kern="1200" dirty="0">
                <a:solidFill>
                  <a:schemeClr val="tx1"/>
                </a:solidFill>
                <a:effectLst/>
                <a:latin typeface="Times New Roman" charset="0"/>
                <a:ea typeface="ＭＳ Ｐゴシック" charset="0"/>
                <a:cs typeface="ＭＳ Ｐゴシック" charset="0"/>
              </a:rPr>
              <a:t>Movie File:  6magnet4.avi</a:t>
            </a:r>
            <a:endParaRPr lang="en-US" sz="1200" kern="1200" dirty="0">
              <a:solidFill>
                <a:schemeClr val="tx1"/>
              </a:solidFill>
              <a:effectLst/>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8F52B3D-6D84-234A-8D43-B8A1EB40949A}" type="slidenum">
              <a:rPr lang="en-US"/>
              <a:pPr>
                <a:defRPr/>
              </a:pPr>
              <a:t>6</a:t>
            </a:fld>
            <a:endParaRPr lang="en-US"/>
          </a:p>
        </p:txBody>
      </p:sp>
      <p:sp>
        <p:nvSpPr>
          <p:cNvPr id="136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6195" name="Rectangle 3"/>
          <p:cNvSpPr>
            <a:spLocks noGrp="1" noChangeArrowheads="1"/>
          </p:cNvSpPr>
          <p:nvPr>
            <p:ph type="body" idx="1"/>
          </p:nvPr>
        </p:nvSpPr>
        <p:spPr/>
        <p:txBody>
          <a:bodyPr/>
          <a:lstStyle/>
          <a:p>
            <a:r>
              <a:rPr lang="en-US" sz="1200" b="1" kern="1200" dirty="0" smtClean="0">
                <a:solidFill>
                  <a:schemeClr val="tx1"/>
                </a:solidFill>
                <a:effectLst/>
                <a:latin typeface="Times New Roman" charset="0"/>
                <a:ea typeface="ＭＳ Ｐゴシック" charset="0"/>
                <a:cs typeface="ＭＳ Ｐゴシック" charset="0"/>
              </a:rPr>
              <a:t>Video – 3D animation of the Earth’s magnetosphere</a:t>
            </a:r>
          </a:p>
          <a:p>
            <a:r>
              <a:rPr lang="en-US" sz="1200" kern="1200" dirty="0" smtClean="0">
                <a:solidFill>
                  <a:schemeClr val="tx1"/>
                </a:solidFill>
                <a:effectLst/>
                <a:latin typeface="Times New Roman" charset="0"/>
                <a:ea typeface="ＭＳ Ｐゴシック" charset="0"/>
                <a:cs typeface="ＭＳ Ｐゴシック" charset="0"/>
              </a:rPr>
              <a:t> </a:t>
            </a:r>
          </a:p>
          <a:p>
            <a:r>
              <a:rPr lang="en-US" sz="1200" kern="1200" dirty="0" smtClean="0">
                <a:solidFill>
                  <a:schemeClr val="tx1"/>
                </a:solidFill>
                <a:effectLst/>
                <a:latin typeface="Times New Roman" charset="0"/>
                <a:ea typeface="ＭＳ Ｐゴシック" charset="0"/>
                <a:cs typeface="ＭＳ Ｐゴシック" charset="0"/>
              </a:rPr>
              <a:t>A glorious animation, with audio, of the Earth’s magnetosphere in 3D.  </a:t>
            </a:r>
          </a:p>
          <a:p>
            <a:r>
              <a:rPr lang="en-US" sz="1200" kern="1200" dirty="0" smtClean="0">
                <a:solidFill>
                  <a:schemeClr val="tx1"/>
                </a:solidFill>
                <a:effectLst/>
                <a:latin typeface="Times New Roman" charset="0"/>
                <a:ea typeface="ＭＳ Ｐゴシック" charset="0"/>
                <a:cs typeface="ＭＳ Ｐゴシック" charset="0"/>
              </a:rPr>
              <a:t> </a:t>
            </a:r>
          </a:p>
          <a:p>
            <a:r>
              <a:rPr lang="en-US" sz="1200" kern="1200" dirty="0" smtClean="0">
                <a:solidFill>
                  <a:schemeClr val="tx1"/>
                </a:solidFill>
                <a:effectLst/>
                <a:latin typeface="Times New Roman" charset="0"/>
                <a:ea typeface="ＭＳ Ｐゴシック" charset="0"/>
                <a:cs typeface="ＭＳ Ｐゴシック" charset="0"/>
              </a:rPr>
              <a:t>This video is provided for for its artistic content and to help students understand the nature of the Earth’s magnetic field in 3D. </a:t>
            </a:r>
          </a:p>
          <a:p>
            <a:r>
              <a:rPr lang="en-US" sz="1200" kern="1200" dirty="0" smtClean="0">
                <a:solidFill>
                  <a:schemeClr val="tx1"/>
                </a:solidFill>
                <a:effectLst/>
                <a:latin typeface="Times New Roman" charset="0"/>
                <a:ea typeface="ＭＳ Ｐゴシック" charset="0"/>
                <a:cs typeface="ＭＳ Ｐゴシック" charset="0"/>
              </a:rPr>
              <a:t> </a:t>
            </a:r>
          </a:p>
          <a:p>
            <a:r>
              <a:rPr lang="en-US" sz="1200" i="1" kern="1200" dirty="0" smtClean="0">
                <a:solidFill>
                  <a:schemeClr val="tx1"/>
                </a:solidFill>
                <a:effectLst/>
                <a:latin typeface="Times New Roman" charset="0"/>
                <a:ea typeface="ＭＳ Ｐゴシック" charset="0"/>
                <a:cs typeface="ＭＳ Ｐゴシック" charset="0"/>
              </a:rPr>
              <a:t>Credit:  NASA   https://</a:t>
            </a:r>
            <a:r>
              <a:rPr lang="en-US" sz="1200" i="1" kern="1200" dirty="0" err="1" smtClean="0">
                <a:solidFill>
                  <a:schemeClr val="tx1"/>
                </a:solidFill>
                <a:effectLst/>
                <a:latin typeface="Times New Roman" charset="0"/>
                <a:ea typeface="ＭＳ Ｐゴシック" charset="0"/>
                <a:cs typeface="ＭＳ Ｐゴシック" charset="0"/>
              </a:rPr>
              <a:t>www.youtube.com</a:t>
            </a:r>
            <a:r>
              <a:rPr lang="en-US" sz="1200" i="1" kern="1200" dirty="0" smtClean="0">
                <a:solidFill>
                  <a:schemeClr val="tx1"/>
                </a:solidFill>
                <a:effectLst/>
                <a:latin typeface="Times New Roman" charset="0"/>
                <a:ea typeface="ＭＳ Ｐゴシック" charset="0"/>
                <a:cs typeface="ＭＳ Ｐゴシック" charset="0"/>
              </a:rPr>
              <a:t>/</a:t>
            </a:r>
            <a:r>
              <a:rPr lang="en-US" sz="1200" i="1" kern="1200" dirty="0" err="1" smtClean="0">
                <a:solidFill>
                  <a:schemeClr val="tx1"/>
                </a:solidFill>
                <a:effectLst/>
                <a:latin typeface="Times New Roman" charset="0"/>
                <a:ea typeface="ＭＳ Ｐゴシック" charset="0"/>
                <a:cs typeface="ＭＳ Ｐゴシック" charset="0"/>
              </a:rPr>
              <a:t>watch?v</a:t>
            </a:r>
            <a:r>
              <a:rPr lang="en-US" sz="1200" i="1" kern="1200" dirty="0" smtClean="0">
                <a:solidFill>
                  <a:schemeClr val="tx1"/>
                </a:solidFill>
                <a:effectLst/>
                <a:latin typeface="Times New Roman" charset="0"/>
                <a:ea typeface="ＭＳ Ｐゴシック" charset="0"/>
                <a:cs typeface="ＭＳ Ｐゴシック" charset="0"/>
              </a:rPr>
              <a:t>=k67OGI-ur3I</a:t>
            </a:r>
            <a:endParaRPr lang="en-US" sz="1200" kern="1200" dirty="0" smtClean="0">
              <a:solidFill>
                <a:schemeClr val="tx1"/>
              </a:solidFill>
              <a:effectLst/>
              <a:latin typeface="Times New Roman" charset="0"/>
              <a:ea typeface="ＭＳ Ｐゴシック" charset="0"/>
              <a:cs typeface="ＭＳ Ｐゴシック" charset="0"/>
            </a:endParaRPr>
          </a:p>
          <a:p>
            <a:r>
              <a:rPr lang="en-US" sz="1200" kern="1200" dirty="0" smtClean="0">
                <a:solidFill>
                  <a:schemeClr val="tx1"/>
                </a:solidFill>
                <a:effectLst/>
                <a:latin typeface="Times New Roman" charset="0"/>
                <a:ea typeface="ＭＳ Ｐゴシック" charset="0"/>
                <a:cs typeface="ＭＳ Ｐゴシック" charset="0"/>
              </a:rPr>
              <a:t> </a:t>
            </a:r>
          </a:p>
          <a:p>
            <a:endParaRPr lang="en-US" sz="1200" kern="1200" dirty="0">
              <a:solidFill>
                <a:schemeClr val="tx1"/>
              </a:solidFill>
              <a:effectLst/>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p:txBody>
          <a:bodyPr/>
          <a:lstStyle/>
          <a:p>
            <a:pPr>
              <a:defRPr/>
            </a:pPr>
            <a:fld id="{4CAE53E3-12EB-6D4B-9C15-141D1F6700EF}" type="slidenum">
              <a:rPr lang="en-US"/>
              <a:pPr>
                <a:defRPr/>
              </a:pPr>
              <a:t>7</a:t>
            </a:fld>
            <a:endParaRPr lang="en-US"/>
          </a:p>
        </p:txBody>
      </p:sp>
      <p:sp>
        <p:nvSpPr>
          <p:cNvPr id="138243" name="Rectangle 3"/>
          <p:cNvSpPr>
            <a:spLocks noGrp="1" noChangeArrowheads="1"/>
          </p:cNvSpPr>
          <p:nvPr>
            <p:ph type="body" idx="1"/>
          </p:nvPr>
        </p:nvSpPr>
        <p:spPr/>
        <p:txBody>
          <a:bodyPr/>
          <a:lstStyle/>
          <a:p>
            <a:r>
              <a:rPr lang="en-US" sz="1200" kern="1200" dirty="0" smtClean="0">
                <a:solidFill>
                  <a:schemeClr val="tx1"/>
                </a:solidFill>
                <a:effectLst/>
                <a:latin typeface="Times New Roman" charset="0"/>
                <a:ea typeface="ＭＳ Ｐゴシック" charset="0"/>
                <a:cs typeface="ＭＳ Ｐゴシック" charset="0"/>
              </a:rPr>
              <a:t>The video</a:t>
            </a:r>
            <a:r>
              <a:rPr lang="en-US" sz="1200" b="1" kern="1200" dirty="0" smtClean="0">
                <a:solidFill>
                  <a:schemeClr val="tx1"/>
                </a:solidFill>
                <a:effectLst/>
                <a:latin typeface="Times New Roman" charset="0"/>
                <a:ea typeface="ＭＳ Ｐゴシック" charset="0"/>
                <a:cs typeface="ＭＳ Ｐゴシック" charset="0"/>
              </a:rPr>
              <a:t> </a:t>
            </a:r>
            <a:r>
              <a:rPr lang="en-US" sz="1200" kern="1200" dirty="0" smtClean="0">
                <a:solidFill>
                  <a:schemeClr val="tx1"/>
                </a:solidFill>
                <a:effectLst/>
                <a:latin typeface="Times New Roman" charset="0"/>
                <a:ea typeface="ＭＳ Ｐゴシック" charset="0"/>
                <a:cs typeface="ＭＳ Ｐゴシック" charset="0"/>
              </a:rPr>
              <a:t>is a computer simulation, based on actual data, of the Earth’s magnetosphere being buffeted by the solar wind and then changing shape as a coronal mass ejection impacts the Earth’s magnetic field. The simulation spans approximately 4 hours worth of data.</a:t>
            </a:r>
          </a:p>
          <a:p>
            <a:r>
              <a:rPr lang="en-US" sz="1200" kern="1200" dirty="0" smtClean="0">
                <a:solidFill>
                  <a:schemeClr val="tx1"/>
                </a:solidFill>
                <a:effectLst/>
                <a:latin typeface="Times New Roman" charset="0"/>
                <a:ea typeface="ＭＳ Ｐゴシック" charset="0"/>
                <a:cs typeface="ＭＳ Ｐゴシック" charset="0"/>
              </a:rPr>
              <a:t> </a:t>
            </a:r>
          </a:p>
          <a:p>
            <a:r>
              <a:rPr lang="en-US" sz="1200" kern="1200" dirty="0" smtClean="0">
                <a:solidFill>
                  <a:schemeClr val="tx1"/>
                </a:solidFill>
                <a:effectLst/>
                <a:latin typeface="Times New Roman" charset="0"/>
                <a:ea typeface="ＭＳ Ｐゴシック" charset="0"/>
                <a:cs typeface="ＭＳ Ｐゴシック" charset="0"/>
              </a:rPr>
              <a:t>Here’s a description of the items you see:</a:t>
            </a:r>
          </a:p>
          <a:p>
            <a:pPr lvl="0"/>
            <a:r>
              <a:rPr lang="en-US" sz="1200" kern="1200" dirty="0" smtClean="0">
                <a:solidFill>
                  <a:schemeClr val="tx1"/>
                </a:solidFill>
                <a:effectLst/>
                <a:latin typeface="Times New Roman" charset="0"/>
                <a:ea typeface="ＭＳ Ｐゴシック" charset="0"/>
                <a:cs typeface="ＭＳ Ｐゴシック" charset="0"/>
              </a:rPr>
              <a:t>The Earth is the small “ball” at the center point of the axes.  You can see a red bar through the Earth, indicating the orientation of the Earth’s magnetic field.  </a:t>
            </a:r>
          </a:p>
          <a:p>
            <a:pPr lvl="0"/>
            <a:r>
              <a:rPr lang="en-US" sz="1200" kern="1200" dirty="0" smtClean="0">
                <a:solidFill>
                  <a:schemeClr val="tx1"/>
                </a:solidFill>
                <a:effectLst/>
                <a:latin typeface="Times New Roman" charset="0"/>
                <a:ea typeface="ＭＳ Ｐゴシック" charset="0"/>
                <a:cs typeface="ＭＳ Ｐゴシック" charset="0"/>
              </a:rPr>
              <a:t>The grey contours show the changing shape of the magnetosphere. The colors tell how much plasma is present – red indicating a high density and blue low.  </a:t>
            </a:r>
          </a:p>
          <a:p>
            <a:pPr lvl="0"/>
            <a:r>
              <a:rPr lang="en-US" sz="1200" kern="1200" dirty="0" smtClean="0">
                <a:solidFill>
                  <a:schemeClr val="tx1"/>
                </a:solidFill>
                <a:effectLst/>
                <a:latin typeface="Times New Roman" charset="0"/>
                <a:ea typeface="ＭＳ Ｐゴシック" charset="0"/>
                <a:cs typeface="ＭＳ Ｐゴシック" charset="0"/>
              </a:rPr>
              <a:t>As the simulation starts, the field is relatively normal.  As the Earth becomes bombarded by the coronal mass ejection, the field turns almost completely red.</a:t>
            </a:r>
          </a:p>
          <a:p>
            <a:pPr lvl="0"/>
            <a:r>
              <a:rPr lang="en-US" sz="1200" kern="1200" dirty="0" smtClean="0">
                <a:solidFill>
                  <a:schemeClr val="tx1"/>
                </a:solidFill>
                <a:effectLst/>
                <a:latin typeface="Times New Roman" charset="0"/>
                <a:ea typeface="ＭＳ Ｐゴシック" charset="0"/>
                <a:cs typeface="ＭＳ Ｐゴシック" charset="0"/>
              </a:rPr>
              <a:t>On the upper left is an arrow labeled “Pram”.  This is the Solar Wind Dynamic (or Ram) Pressure, the pressure and direction the solar wind exerts on the Earth’s magnetosphere.  One could think of it as the intensity of the ejection. </a:t>
            </a:r>
          </a:p>
          <a:p>
            <a:pPr lvl="0"/>
            <a:r>
              <a:rPr lang="en-US" sz="1200" kern="1200" dirty="0" smtClean="0">
                <a:solidFill>
                  <a:schemeClr val="tx1"/>
                </a:solidFill>
                <a:effectLst/>
                <a:latin typeface="Times New Roman" charset="0"/>
                <a:ea typeface="ＭＳ Ｐゴシック" charset="0"/>
                <a:cs typeface="ＭＳ Ｐゴシック" charset="0"/>
              </a:rPr>
              <a:t>On the lower left a small compass indicates the direction and strength of the magnetic field in the ejection. </a:t>
            </a:r>
          </a:p>
          <a:p>
            <a:pPr lvl="0"/>
            <a:r>
              <a:rPr lang="en-US" sz="1200" kern="1200" dirty="0" smtClean="0">
                <a:solidFill>
                  <a:schemeClr val="tx1"/>
                </a:solidFill>
                <a:effectLst/>
                <a:latin typeface="Times New Roman" charset="0"/>
                <a:ea typeface="ＭＳ Ｐゴシック" charset="0"/>
                <a:cs typeface="ＭＳ Ｐゴシック" charset="0"/>
              </a:rPr>
              <a:t>The circular inset on the lower right simulates where and what auroras would be seen if looking directly down at the Earth’s North Pole.</a:t>
            </a:r>
          </a:p>
          <a:p>
            <a:r>
              <a:rPr lang="en-US" sz="1200" kern="1200" dirty="0" smtClean="0">
                <a:solidFill>
                  <a:schemeClr val="tx1"/>
                </a:solidFill>
                <a:effectLst/>
                <a:latin typeface="Times New Roman" charset="0"/>
                <a:ea typeface="ＭＳ Ｐゴシック" charset="0"/>
                <a:cs typeface="ＭＳ Ｐゴシック" charset="0"/>
              </a:rPr>
              <a:t> </a:t>
            </a:r>
          </a:p>
          <a:p>
            <a:r>
              <a:rPr lang="en-US" sz="1200" i="1" kern="1200" dirty="0" smtClean="0">
                <a:solidFill>
                  <a:schemeClr val="tx1"/>
                </a:solidFill>
                <a:effectLst/>
                <a:latin typeface="Times New Roman" charset="0"/>
                <a:ea typeface="ＭＳ Ｐゴシック" charset="0"/>
                <a:cs typeface="ＭＳ Ｐゴシック" charset="0"/>
              </a:rPr>
              <a:t>Image credit: Charles C. Goodrich, University of Maryland, Space and Plasma Physics Group GGS/University of Maryland Space Plasma Physics project. See http://</a:t>
            </a:r>
            <a:r>
              <a:rPr lang="en-US" sz="1200" i="1" kern="1200" dirty="0" err="1" smtClean="0">
                <a:solidFill>
                  <a:schemeClr val="tx1"/>
                </a:solidFill>
                <a:effectLst/>
                <a:latin typeface="Times New Roman" charset="0"/>
                <a:ea typeface="ＭＳ Ｐゴシック" charset="0"/>
                <a:cs typeface="ＭＳ Ｐゴシック" charset="0"/>
              </a:rPr>
              <a:t>www.spp.astro.umd.edu</a:t>
            </a:r>
            <a:r>
              <a:rPr lang="en-US" sz="1200" i="1" kern="1200" dirty="0" smtClean="0">
                <a:solidFill>
                  <a:schemeClr val="tx1"/>
                </a:solidFill>
                <a:effectLst/>
                <a:latin typeface="Times New Roman" charset="0"/>
                <a:ea typeface="ＭＳ Ｐゴシック" charset="0"/>
                <a:cs typeface="ＭＳ Ｐゴシック" charset="0"/>
              </a:rPr>
              <a:t>/</a:t>
            </a:r>
            <a:r>
              <a:rPr lang="en-US" sz="1200" i="1" kern="1200" dirty="0" err="1" smtClean="0">
                <a:solidFill>
                  <a:schemeClr val="tx1"/>
                </a:solidFill>
                <a:effectLst/>
                <a:latin typeface="Times New Roman" charset="0"/>
                <a:ea typeface="ＭＳ Ｐゴシック" charset="0"/>
                <a:cs typeface="ＭＳ Ｐゴシック" charset="0"/>
              </a:rPr>
              <a:t>htmls</a:t>
            </a:r>
            <a:r>
              <a:rPr lang="en-US" sz="1200" i="1" kern="1200" dirty="0" smtClean="0">
                <a:solidFill>
                  <a:schemeClr val="tx1"/>
                </a:solidFill>
                <a:effectLst/>
                <a:latin typeface="Times New Roman" charset="0"/>
                <a:ea typeface="ＭＳ Ｐゴシック" charset="0"/>
                <a:cs typeface="ＭＳ Ｐゴシック" charset="0"/>
              </a:rPr>
              <a:t>/</a:t>
            </a:r>
            <a:r>
              <a:rPr lang="en-US" sz="1200" i="1" kern="1200" dirty="0" err="1" smtClean="0">
                <a:solidFill>
                  <a:schemeClr val="tx1"/>
                </a:solidFill>
                <a:effectLst/>
                <a:latin typeface="Times New Roman" charset="0"/>
                <a:ea typeface="ＭＳ Ｐゴシック" charset="0"/>
                <a:cs typeface="ＭＳ Ｐゴシック" charset="0"/>
              </a:rPr>
              <a:t>JanCloud</a:t>
            </a:r>
            <a:r>
              <a:rPr lang="en-US" sz="1200" i="1" kern="1200" dirty="0" smtClean="0">
                <a:solidFill>
                  <a:schemeClr val="tx1"/>
                </a:solidFill>
                <a:effectLst/>
                <a:latin typeface="Times New Roman" charset="0"/>
                <a:ea typeface="ＭＳ Ｐゴシック" charset="0"/>
                <a:cs typeface="ＭＳ Ｐゴシック" charset="0"/>
              </a:rPr>
              <a:t>/jan10-11.html</a:t>
            </a:r>
            <a:endParaRPr lang="en-US" sz="1200" kern="1200" dirty="0" smtClean="0">
              <a:solidFill>
                <a:schemeClr val="tx1"/>
              </a:solidFill>
              <a:effectLst/>
              <a:latin typeface="Times New Roman" charset="0"/>
              <a:ea typeface="ＭＳ Ｐゴシック" charset="0"/>
              <a:cs typeface="ＭＳ Ｐゴシック" charset="0"/>
            </a:endParaRPr>
          </a:p>
          <a:p>
            <a:r>
              <a:rPr lang="en-US" sz="1200" i="1" kern="1200" dirty="0" smtClean="0">
                <a:solidFill>
                  <a:schemeClr val="tx1"/>
                </a:solidFill>
                <a:effectLst/>
                <a:latin typeface="Times New Roman" charset="0"/>
                <a:ea typeface="ＭＳ Ｐゴシック" charset="0"/>
                <a:cs typeface="ＭＳ Ｐゴシック" charset="0"/>
              </a:rPr>
              <a:t>Movie File:  ion-ms-jan_6.mpg</a:t>
            </a:r>
            <a:endParaRPr lang="en-US" sz="1200" kern="1200" dirty="0" smtClean="0">
              <a:solidFill>
                <a:schemeClr val="tx1"/>
              </a:solidFill>
              <a:effectLst/>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Times New Roman" charset="0"/>
                <a:ea typeface="ＭＳ Ｐゴシック" charset="0"/>
                <a:cs typeface="ＭＳ Ｐゴシック" charset="0"/>
              </a:rPr>
              <a:t>Activity 8 - Magnetic Field of a CME impacting the Earth = Appendix K</a:t>
            </a:r>
          </a:p>
          <a:p>
            <a:r>
              <a:rPr lang="en-US" sz="1200" i="1" kern="1200" dirty="0">
                <a:solidFill>
                  <a:schemeClr val="tx1"/>
                </a:solidFill>
                <a:effectLst/>
                <a:latin typeface="Times New Roman" charset="0"/>
                <a:ea typeface="ＭＳ Ｐゴシック" charset="0"/>
                <a:cs typeface="ＭＳ Ｐゴシック" charset="0"/>
              </a:rPr>
              <a:t> </a:t>
            </a:r>
            <a:endParaRPr lang="en-US" sz="1200" kern="1200" dirty="0">
              <a:solidFill>
                <a:schemeClr val="tx1"/>
              </a:solidFill>
              <a:effectLst/>
              <a:latin typeface="Times New Roman" charset="0"/>
              <a:ea typeface="ＭＳ Ｐゴシック" charset="0"/>
              <a:cs typeface="ＭＳ Ｐゴシック" charset="0"/>
            </a:endParaRPr>
          </a:p>
          <a:p>
            <a:r>
              <a:rPr lang="en-US" sz="1200" i="1" kern="1200" dirty="0">
                <a:solidFill>
                  <a:schemeClr val="tx1"/>
                </a:solidFill>
                <a:effectLst/>
                <a:latin typeface="Times New Roman" charset="0"/>
                <a:ea typeface="ＭＳ Ｐゴシック" charset="0"/>
                <a:cs typeface="ＭＳ Ｐゴシック" charset="0"/>
              </a:rPr>
              <a:t>Activity developed by Deborah Scherrer, Stanford Solar Center.</a:t>
            </a:r>
            <a:endParaRPr lang="en-US" sz="1200" kern="1200" dirty="0">
              <a:solidFill>
                <a:schemeClr val="tx1"/>
              </a:solidFill>
              <a:effectLst/>
              <a:latin typeface="Times New Roman" charset="0"/>
              <a:ea typeface="ＭＳ Ｐゴシック" charset="0"/>
              <a:cs typeface="ＭＳ Ｐゴシック" charset="0"/>
            </a:endParaRPr>
          </a:p>
          <a:p>
            <a:r>
              <a:rPr lang="en-US" sz="1200" kern="1200" dirty="0">
                <a:solidFill>
                  <a:schemeClr val="tx1"/>
                </a:solidFill>
                <a:effectLst/>
                <a:latin typeface="Times New Roman" charset="0"/>
                <a:ea typeface="ＭＳ Ｐゴシック" charset="0"/>
                <a:cs typeface="ＭＳ Ｐゴシック" charset="0"/>
              </a:rPr>
              <a:t> </a:t>
            </a:r>
          </a:p>
          <a:p>
            <a:r>
              <a:rPr lang="en-US" sz="1200" i="1" kern="1200" dirty="0">
                <a:solidFill>
                  <a:schemeClr val="tx1"/>
                </a:solidFill>
                <a:effectLst/>
                <a:latin typeface="Times New Roman" charset="0"/>
                <a:ea typeface="ＭＳ Ｐゴシック" charset="0"/>
                <a:cs typeface="ＭＳ Ｐゴシック" charset="0"/>
              </a:rPr>
              <a:t>Materials</a:t>
            </a:r>
            <a:r>
              <a:rPr lang="en-US" sz="1200" kern="1200" dirty="0">
                <a:solidFill>
                  <a:schemeClr val="tx1"/>
                </a:solidFill>
                <a:effectLst/>
                <a:latin typeface="Times New Roman" charset="0"/>
                <a:ea typeface="ＭＳ Ｐゴシック" charset="0"/>
                <a:cs typeface="ＭＳ Ｐゴシック" charset="0"/>
              </a:rPr>
              <a:t>:</a:t>
            </a:r>
          </a:p>
          <a:p>
            <a:pPr lvl="0"/>
            <a:r>
              <a:rPr lang="en-US" sz="1200" kern="1200" dirty="0">
                <a:solidFill>
                  <a:schemeClr val="tx1"/>
                </a:solidFill>
                <a:effectLst/>
                <a:latin typeface="Times New Roman" charset="0"/>
                <a:ea typeface="ＭＳ Ｐゴシック" charset="0"/>
                <a:cs typeface="ＭＳ Ｐゴシック" charset="0"/>
              </a:rPr>
              <a:t>Worksheet from Appendix K</a:t>
            </a:r>
          </a:p>
          <a:p>
            <a:pPr lvl="0"/>
            <a:r>
              <a:rPr lang="en-US" sz="1200" kern="1200" dirty="0">
                <a:solidFill>
                  <a:schemeClr val="tx1"/>
                </a:solidFill>
                <a:effectLst/>
                <a:latin typeface="Times New Roman" charset="0"/>
                <a:ea typeface="ＭＳ Ｐゴシック" charset="0"/>
                <a:cs typeface="ＭＳ Ｐゴシック" charset="0"/>
              </a:rPr>
              <a:t>Pen or pencil</a:t>
            </a:r>
          </a:p>
          <a:p>
            <a:r>
              <a:rPr lang="en-US" sz="1200" i="1" kern="1200" dirty="0">
                <a:solidFill>
                  <a:schemeClr val="tx1"/>
                </a:solidFill>
                <a:effectLst/>
                <a:latin typeface="Times New Roman" charset="0"/>
                <a:ea typeface="ＭＳ Ｐゴシック" charset="0"/>
                <a:cs typeface="ＭＳ Ｐゴシック" charset="0"/>
              </a:rPr>
              <a:t>Procedure</a:t>
            </a:r>
            <a:r>
              <a:rPr lang="en-US" sz="1200" kern="1200" dirty="0">
                <a:solidFill>
                  <a:schemeClr val="tx1"/>
                </a:solidFill>
                <a:effectLst/>
                <a:latin typeface="Times New Roman" charset="0"/>
                <a:ea typeface="ＭＳ Ｐゴシック" charset="0"/>
                <a:cs typeface="ＭＳ Ｐゴシック" charset="0"/>
              </a:rPr>
              <a:t>:</a:t>
            </a:r>
          </a:p>
          <a:p>
            <a:pPr lvl="0"/>
            <a:r>
              <a:rPr lang="en-US" sz="1200" kern="1200" dirty="0">
                <a:solidFill>
                  <a:schemeClr val="tx1"/>
                </a:solidFill>
                <a:effectLst/>
                <a:latin typeface="Times New Roman" charset="0"/>
                <a:ea typeface="ＭＳ Ｐゴシック" charset="0"/>
                <a:cs typeface="ＭＳ Ｐゴシック" charset="0"/>
              </a:rPr>
              <a:t>Provide the information below</a:t>
            </a:r>
          </a:p>
          <a:p>
            <a:pPr lvl="0"/>
            <a:r>
              <a:rPr lang="en-US" sz="1200" kern="1200" dirty="0">
                <a:solidFill>
                  <a:schemeClr val="tx1"/>
                </a:solidFill>
                <a:effectLst/>
                <a:latin typeface="Times New Roman" charset="0"/>
                <a:ea typeface="ＭＳ Ｐゴシック" charset="0"/>
                <a:cs typeface="ＭＳ Ｐゴシック" charset="0"/>
              </a:rPr>
              <a:t>Pass out the worksheet</a:t>
            </a:r>
          </a:p>
          <a:p>
            <a:pPr lvl="0"/>
            <a:r>
              <a:rPr lang="en-US" sz="1200" kern="1200" dirty="0">
                <a:solidFill>
                  <a:schemeClr val="tx1"/>
                </a:solidFill>
                <a:effectLst/>
                <a:latin typeface="Times New Roman" charset="0"/>
                <a:ea typeface="ＭＳ Ｐゴシック" charset="0"/>
                <a:cs typeface="ＭＳ Ｐゴシック" charset="0"/>
              </a:rPr>
              <a:t>Ask students to label the directions of the magnetic field in each of the drawings. </a:t>
            </a:r>
          </a:p>
          <a:p>
            <a:r>
              <a:rPr lang="en-US" sz="1200" kern="1200" dirty="0">
                <a:solidFill>
                  <a:schemeClr val="tx1"/>
                </a:solidFill>
                <a:effectLst/>
                <a:latin typeface="Times New Roman" charset="0"/>
                <a:ea typeface="ＭＳ Ｐゴシック" charset="0"/>
                <a:cs typeface="ＭＳ Ｐゴシック" charset="0"/>
              </a:rPr>
              <a:t> </a:t>
            </a:r>
          </a:p>
          <a:p>
            <a:r>
              <a:rPr lang="en-US" sz="1200" kern="1200" dirty="0">
                <a:solidFill>
                  <a:schemeClr val="tx1"/>
                </a:solidFill>
                <a:effectLst/>
                <a:latin typeface="Times New Roman" charset="0"/>
                <a:ea typeface="ＭＳ Ｐゴシック" charset="0"/>
                <a:cs typeface="ＭＳ Ｐゴシック" charset="0"/>
              </a:rPr>
              <a:t>A geomagnetic storm is a temporary disturbance of the Earth’s magnetosphere caused by a solar event (e.g. Coronal Mass Ejection or a sudden high speed increase in the solar wind) that interacts with Earth’s magnetic field. The magnetic field from the Sun is present in the eruption.  The increase in solar wind pressure compresses the magnetosphere and generates electric currents in the Earth’s magnetosphere and ionosphere. </a:t>
            </a:r>
          </a:p>
          <a:p>
            <a:endParaRPr lang="en-US" sz="1200" kern="1200" dirty="0">
              <a:solidFill>
                <a:schemeClr val="tx1"/>
              </a:solidFill>
              <a:effectLst/>
              <a:latin typeface="Times New Roman" charset="0"/>
              <a:ea typeface="ＭＳ Ｐゴシック" charset="0"/>
              <a:cs typeface="ＭＳ Ｐゴシック" charset="0"/>
            </a:endParaRPr>
          </a:p>
          <a:p>
            <a:r>
              <a:rPr lang="en-US" sz="1200" kern="1200" dirty="0">
                <a:solidFill>
                  <a:schemeClr val="tx1"/>
                </a:solidFill>
                <a:effectLst/>
                <a:latin typeface="Times New Roman" charset="0"/>
                <a:ea typeface="ＭＳ Ｐゴシック" charset="0"/>
                <a:cs typeface="ＭＳ Ｐゴシック" charset="0"/>
              </a:rPr>
              <a:t>The direction of the magnetism in the eruption will determine how much </a:t>
            </a:r>
            <a:r>
              <a:rPr lang="en-US" sz="1200" kern="1200" dirty="0" smtClean="0">
                <a:solidFill>
                  <a:schemeClr val="tx1"/>
                </a:solidFill>
                <a:effectLst/>
                <a:latin typeface="Times New Roman" charset="0"/>
                <a:ea typeface="ＭＳ Ｐゴシック" charset="0"/>
                <a:cs typeface="ＭＳ Ｐゴシック" charset="0"/>
              </a:rPr>
              <a:t>effect </a:t>
            </a:r>
            <a:r>
              <a:rPr lang="en-US" sz="1200" kern="1200" dirty="0">
                <a:solidFill>
                  <a:schemeClr val="tx1"/>
                </a:solidFill>
                <a:effectLst/>
                <a:latin typeface="Times New Roman" charset="0"/>
                <a:ea typeface="ＭＳ Ｐゴシック" charset="0"/>
                <a:cs typeface="ＭＳ Ｐゴシック" charset="0"/>
              </a:rPr>
              <a:t>the storm has on Earth.  If the solar wind field is pointing northward, it will generally slip by the Earth’s magnetosphere and little harm will be done.   However, if the ejection has a southward direction, it will be conducive to magnetic reconnection (i.e. a repaid conversion of magnetic field to energy). -- meaning it will interact with, and integrate into, Earth’s magnetic field, rapidly injecting magnetic &amp; particle energy into the Earth’s magnetosphere.  It will also add to (and hence extend) the magnetotail and have direct access to the Earth’s poles.  This can cause serious disruptions.  Until scientists figure out how to determine a CME’s direction of magnetism before it reaches us, we will not be able to predict the severity of such dangerous solar storms.</a:t>
            </a:r>
          </a:p>
          <a:p>
            <a:r>
              <a:rPr lang="en-US" sz="1200" kern="1200" dirty="0">
                <a:solidFill>
                  <a:schemeClr val="tx1"/>
                </a:solidFill>
                <a:effectLst/>
                <a:latin typeface="Times New Roman" charset="0"/>
                <a:ea typeface="ＭＳ Ｐゴシック" charset="0"/>
                <a:cs typeface="ＭＳ Ｐゴシック" charset="0"/>
              </a:rPr>
              <a:t> </a:t>
            </a:r>
          </a:p>
          <a:p>
            <a:r>
              <a:rPr lang="en-US" sz="1200" kern="1200" dirty="0">
                <a:solidFill>
                  <a:schemeClr val="tx1"/>
                </a:solidFill>
                <a:effectLst/>
                <a:latin typeface="Times New Roman" charset="0"/>
                <a:ea typeface="ＭＳ Ｐゴシック" charset="0"/>
                <a:cs typeface="ＭＳ Ｐゴシック" charset="0"/>
              </a:rPr>
              <a:t> </a:t>
            </a:r>
          </a:p>
          <a:p>
            <a:r>
              <a:rPr lang="en-US" sz="1200" kern="1200" dirty="0" smtClean="0">
                <a:solidFill>
                  <a:schemeClr val="tx1"/>
                </a:solidFill>
                <a:effectLst/>
                <a:latin typeface="Times New Roman" charset="0"/>
                <a:ea typeface="ＭＳ Ｐゴシック" charset="0"/>
                <a:cs typeface="ＭＳ Ｐゴシック" charset="0"/>
              </a:rPr>
              <a:t>See the Teachers Guide for the correct labeling.</a:t>
            </a:r>
            <a:endParaRPr lang="en-US" sz="1200" kern="1200" dirty="0">
              <a:solidFill>
                <a:schemeClr val="tx1"/>
              </a:solidFill>
              <a:effectLst/>
              <a:latin typeface="Times New Roman" charset="0"/>
              <a:ea typeface="ＭＳ Ｐゴシック" charset="0"/>
              <a:cs typeface="ＭＳ Ｐゴシック" charset="0"/>
            </a:endParaRPr>
          </a:p>
          <a:p>
            <a:r>
              <a:rPr lang="en-US" sz="1200" kern="1200" dirty="0">
                <a:solidFill>
                  <a:schemeClr val="tx1"/>
                </a:solidFill>
                <a:effectLst/>
                <a:latin typeface="Times New Roman" charset="0"/>
                <a:ea typeface="ＭＳ Ｐゴシック" charset="0"/>
                <a:cs typeface="ＭＳ Ｐゴシック" charset="0"/>
              </a:rPr>
              <a:t> </a:t>
            </a:r>
          </a:p>
          <a:p>
            <a:r>
              <a:rPr lang="en-US" sz="1200" kern="1200" dirty="0">
                <a:solidFill>
                  <a:schemeClr val="tx1"/>
                </a:solidFill>
                <a:effectLst/>
                <a:latin typeface="Times New Roman" charset="0"/>
                <a:ea typeface="ＭＳ Ｐゴシック" charset="0"/>
                <a:cs typeface="ＭＳ Ｐゴシック" charset="0"/>
              </a:rPr>
              <a:t>This CME has a south-facing field, which is opposite the Earth’s magnetic field.  Hence the fields will be conducive to magnetic reconnection and the CME will disrupt the Earth’s magnetosphere, causing a geomagnetic storm.</a:t>
            </a:r>
          </a:p>
          <a:p>
            <a:r>
              <a:rPr lang="en-US" sz="1200" kern="1200" dirty="0">
                <a:solidFill>
                  <a:schemeClr val="tx1"/>
                </a:solidFill>
                <a:effectLst/>
                <a:latin typeface="Times New Roman" charset="0"/>
                <a:ea typeface="ＭＳ Ｐゴシック" charset="0"/>
                <a:cs typeface="ＭＳ Ｐゴシック" charset="0"/>
              </a:rPr>
              <a:t> </a:t>
            </a:r>
          </a:p>
          <a:p>
            <a:r>
              <a:rPr lang="en-US" sz="1200" kern="1200" dirty="0">
                <a:solidFill>
                  <a:schemeClr val="tx1"/>
                </a:solidFill>
                <a:effectLst/>
                <a:latin typeface="Times New Roman" charset="0"/>
                <a:ea typeface="ＭＳ Ｐゴシック" charset="0"/>
                <a:cs typeface="ＭＳ Ｐゴシック" charset="0"/>
              </a:rPr>
              <a:t> </a:t>
            </a:r>
          </a:p>
          <a:p>
            <a:r>
              <a:rPr lang="en-US" sz="1200" kern="1200" dirty="0">
                <a:solidFill>
                  <a:schemeClr val="tx1"/>
                </a:solidFill>
                <a:effectLst/>
                <a:latin typeface="Times New Roman" charset="0"/>
                <a:ea typeface="ＭＳ Ｐゴシック" charset="0"/>
                <a:cs typeface="ＭＳ Ｐゴシック" charset="0"/>
              </a:rPr>
              <a:t> </a:t>
            </a:r>
          </a:p>
          <a:p>
            <a:r>
              <a:rPr lang="en-US" sz="1200" kern="1200" dirty="0">
                <a:solidFill>
                  <a:schemeClr val="tx1"/>
                </a:solidFill>
                <a:effectLst/>
                <a:latin typeface="Times New Roman" charset="0"/>
                <a:ea typeface="ＭＳ Ｐゴシック" charset="0"/>
                <a:cs typeface="ＭＳ Ｐゴシック" charset="0"/>
              </a:rPr>
              <a:t>The CME above has a North-facing field, which is the same as the Earth’s.  Therefore the Earth’s magnetosphere will “repel” the CME and it will cause little damage.</a:t>
            </a:r>
          </a:p>
          <a:p>
            <a:r>
              <a:rPr lang="en-US" sz="1200" i="1" kern="1200" dirty="0">
                <a:solidFill>
                  <a:schemeClr val="tx1"/>
                </a:solidFill>
                <a:effectLst/>
                <a:latin typeface="Times New Roman" charset="0"/>
                <a:ea typeface="ＭＳ Ｐゴシック" charset="0"/>
                <a:cs typeface="ＭＳ Ｐゴシック" charset="0"/>
              </a:rPr>
              <a:t> </a:t>
            </a:r>
            <a:endParaRPr lang="en-US" sz="1200" kern="1200" dirty="0">
              <a:solidFill>
                <a:schemeClr val="tx1"/>
              </a:solidFill>
              <a:effectLst/>
              <a:latin typeface="Times New Roman" charset="0"/>
              <a:ea typeface="ＭＳ Ｐゴシック" charset="0"/>
              <a:cs typeface="ＭＳ Ｐゴシック" charset="0"/>
            </a:endParaRPr>
          </a:p>
          <a:p>
            <a:r>
              <a:rPr lang="en-US" sz="1200" i="1" kern="1200" dirty="0">
                <a:solidFill>
                  <a:schemeClr val="tx1"/>
                </a:solidFill>
                <a:effectLst/>
                <a:latin typeface="Times New Roman" charset="0"/>
                <a:ea typeface="ＭＳ Ｐゴシック" charset="0"/>
                <a:cs typeface="ＭＳ Ｐゴシック" charset="0"/>
              </a:rPr>
              <a:t> </a:t>
            </a:r>
            <a:endParaRPr lang="en-US" sz="1200" kern="1200" dirty="0">
              <a:solidFill>
                <a:schemeClr val="tx1"/>
              </a:solidFill>
              <a:effectLst/>
              <a:latin typeface="Times New Roman" charset="0"/>
              <a:ea typeface="ＭＳ Ｐゴシック" charset="0"/>
              <a:cs typeface="ＭＳ Ｐゴシック" charset="0"/>
            </a:endParaRPr>
          </a:p>
          <a:p>
            <a:r>
              <a:rPr lang="en-US" sz="1200" i="1" kern="1200" dirty="0">
                <a:solidFill>
                  <a:schemeClr val="tx1"/>
                </a:solidFill>
                <a:effectLst/>
                <a:latin typeface="Times New Roman" charset="0"/>
                <a:ea typeface="ＭＳ Ｐゴシック" charset="0"/>
                <a:cs typeface="ＭＳ Ｐゴシック" charset="0"/>
              </a:rPr>
              <a:t>Image from:  </a:t>
            </a:r>
            <a:r>
              <a:rPr lang="en-US" sz="1200" i="1" u="sng" kern="1200" dirty="0">
                <a:solidFill>
                  <a:schemeClr val="tx1"/>
                </a:solidFill>
                <a:effectLst/>
                <a:latin typeface="Times New Roman" charset="0"/>
                <a:ea typeface="ＭＳ Ｐゴシック" charset="0"/>
                <a:cs typeface="ＭＳ Ｐゴシック" charset="0"/>
                <a:hlinkClick r:id="rId3"/>
              </a:rPr>
              <a:t>http://wormholeriders.org/science/?p=24505</a:t>
            </a:r>
            <a:r>
              <a:rPr lang="en-US" sz="1200" i="1" kern="1200" dirty="0">
                <a:solidFill>
                  <a:schemeClr val="tx1"/>
                </a:solidFill>
                <a:effectLst/>
                <a:latin typeface="Times New Roman" charset="0"/>
                <a:ea typeface="ＭＳ Ｐゴシック" charset="0"/>
                <a:cs typeface="ＭＳ Ｐゴシック" charset="0"/>
              </a:rPr>
              <a:t> </a:t>
            </a:r>
            <a:endParaRPr lang="en-US" sz="1200" kern="1200" dirty="0">
              <a:solidFill>
                <a:schemeClr val="tx1"/>
              </a:solidFill>
              <a:effectLst/>
              <a:latin typeface="Times New Roman" charset="0"/>
              <a:ea typeface="ＭＳ Ｐゴシック" charset="0"/>
              <a:cs typeface="ＭＳ Ｐゴシック" charset="0"/>
            </a:endParaRPr>
          </a:p>
          <a:p>
            <a:r>
              <a:rPr lang="en-US" sz="1200" kern="1200" dirty="0">
                <a:solidFill>
                  <a:schemeClr val="tx1"/>
                </a:solidFill>
                <a:effectLst/>
                <a:latin typeface="Times New Roman" charset="0"/>
                <a:ea typeface="ＭＳ Ｐゴシック" charset="0"/>
                <a:cs typeface="ＭＳ Ｐゴシック" charset="0"/>
              </a:rPr>
              <a:t/>
            </a:r>
            <a:br>
              <a:rPr lang="en-US" sz="1200" kern="1200" dirty="0">
                <a:solidFill>
                  <a:schemeClr val="tx1"/>
                </a:solidFill>
                <a:effectLst/>
                <a:latin typeface="Times New Roman" charset="0"/>
                <a:ea typeface="ＭＳ Ｐゴシック" charset="0"/>
                <a:cs typeface="ＭＳ Ｐゴシック" charset="0"/>
              </a:rPr>
            </a:br>
            <a:r>
              <a:rPr lang="en-US" sz="1200" kern="1200" dirty="0">
                <a:solidFill>
                  <a:schemeClr val="tx1"/>
                </a:solidFill>
                <a:effectLst/>
                <a:latin typeface="Times New Roman" charset="0"/>
                <a:ea typeface="ＭＳ Ｐゴシック" charset="0"/>
                <a:cs typeface="ＭＳ Ｐゴシック" charset="0"/>
              </a:rPr>
              <a:t> </a:t>
            </a:r>
          </a:p>
          <a:p>
            <a:r>
              <a:rPr lang="en-US" sz="1200" kern="1200" dirty="0">
                <a:solidFill>
                  <a:schemeClr val="tx1"/>
                </a:solidFill>
                <a:effectLst/>
                <a:latin typeface="Times New Roman" charset="0"/>
                <a:ea typeface="ＭＳ Ｐゴシック" charset="0"/>
                <a:cs typeface="ＭＳ Ｐゴシック" charset="0"/>
              </a:rPr>
              <a:t>NASA’s MMS mission is designed to study these particular events.  See </a:t>
            </a:r>
            <a:r>
              <a:rPr lang="en-US" sz="1200" u="sng" kern="1200" dirty="0">
                <a:solidFill>
                  <a:schemeClr val="tx1"/>
                </a:solidFill>
                <a:effectLst/>
                <a:latin typeface="Times New Roman" charset="0"/>
                <a:ea typeface="ＭＳ Ｐゴシック" charset="0"/>
                <a:cs typeface="ＭＳ Ｐゴシック" charset="0"/>
                <a:hlinkClick r:id="rId4"/>
              </a:rPr>
              <a:t>http://mms.gsfc.nasa.gov/</a:t>
            </a:r>
            <a:r>
              <a:rPr lang="en-US" sz="1200" u="sng" kern="1200" dirty="0">
                <a:solidFill>
                  <a:schemeClr val="tx1"/>
                </a:solidFill>
                <a:effectLst/>
                <a:latin typeface="Times New Roman" charset="0"/>
                <a:ea typeface="ＭＳ Ｐゴシック" charset="0"/>
                <a:cs typeface="ＭＳ Ｐゴシック" charset="0"/>
              </a:rPr>
              <a:t>  </a:t>
            </a:r>
            <a:endParaRPr lang="en-US" sz="1200" kern="1200" dirty="0">
              <a:solidFill>
                <a:schemeClr val="tx1"/>
              </a:solidFill>
              <a:effectLst/>
              <a:latin typeface="Times New Roman" charset="0"/>
              <a:ea typeface="ＭＳ Ｐゴシック" charset="0"/>
              <a:cs typeface="ＭＳ Ｐゴシック" charset="0"/>
            </a:endParaRPr>
          </a:p>
          <a:p>
            <a:r>
              <a:rPr lang="en-US" sz="1200" kern="1200" dirty="0">
                <a:solidFill>
                  <a:schemeClr val="tx1"/>
                </a:solidFill>
                <a:effectLst/>
                <a:latin typeface="Times New Roman" charset="0"/>
                <a:ea typeface="ＭＳ Ｐゴシック" charset="0"/>
                <a:cs typeface="ＭＳ Ｐゴシック" charset="0"/>
              </a:rPr>
              <a:t> </a:t>
            </a:r>
          </a:p>
          <a:p>
            <a:endParaRPr lang="en-US" sz="1200" kern="1200" dirty="0">
              <a:solidFill>
                <a:schemeClr val="tx1"/>
              </a:solidFill>
              <a:effectLst/>
              <a:latin typeface="Times New Roman" charset="0"/>
              <a:ea typeface="ＭＳ Ｐゴシック" charset="0"/>
              <a:cs typeface="ＭＳ Ｐゴシック" charset="0"/>
            </a:endParaRPr>
          </a:p>
          <a:p>
            <a:endParaRPr lang="en-US" sz="1200" kern="1200" dirty="0">
              <a:solidFill>
                <a:schemeClr val="tx1"/>
              </a:solidFill>
              <a:effectLst/>
              <a:latin typeface="Times New Roman" charset="0"/>
              <a:ea typeface="ＭＳ Ｐゴシック" charset="0"/>
              <a:cs typeface="ＭＳ Ｐゴシック" charset="0"/>
            </a:endParaRPr>
          </a:p>
          <a:p>
            <a:endParaRPr lang="en-US" sz="1200" b="1" kern="1200" dirty="0">
              <a:solidFill>
                <a:schemeClr val="tx1"/>
              </a:solidFill>
              <a:effectLst/>
              <a:latin typeface="Times New Roman" charset="0"/>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p>
            <a:pPr>
              <a:defRPr/>
            </a:pPr>
            <a:fld id="{4B2E4CE3-896A-F84A-9BE8-775B493EC868}" type="slidenum">
              <a:rPr lang="en-US"/>
              <a:pPr>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D04790E-81E8-BD4C-A4E8-52E3107D6430}" type="slidenum">
              <a:rPr lang="en-US"/>
              <a:pPr>
                <a:defRPr/>
              </a:pPr>
              <a:t>9</a:t>
            </a:fld>
            <a:endParaRPr lang="en-US"/>
          </a:p>
        </p:txBody>
      </p:sp>
      <p:sp>
        <p:nvSpPr>
          <p:cNvPr id="133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3123" name="Rectangle 3"/>
          <p:cNvSpPr>
            <a:spLocks noGrp="1" noChangeArrowheads="1"/>
          </p:cNvSpPr>
          <p:nvPr>
            <p:ph type="body" idx="1"/>
          </p:nvPr>
        </p:nvSpPr>
        <p:spPr/>
        <p:txBody>
          <a:bodyPr/>
          <a:lstStyle/>
          <a:p>
            <a:r>
              <a:rPr lang="en-US" sz="1200" b="1" kern="1200" dirty="0">
                <a:solidFill>
                  <a:schemeClr val="tx1"/>
                </a:solidFill>
                <a:effectLst/>
                <a:latin typeface="Times New Roman" charset="0"/>
                <a:ea typeface="ＭＳ Ｐゴシック" charset="0"/>
                <a:cs typeface="ＭＳ Ｐゴシック" charset="0"/>
              </a:rPr>
              <a:t>Space Weather</a:t>
            </a:r>
          </a:p>
          <a:p>
            <a:r>
              <a:rPr lang="en-US" sz="1200" kern="1200" dirty="0">
                <a:solidFill>
                  <a:schemeClr val="tx1"/>
                </a:solidFill>
                <a:effectLst/>
                <a:latin typeface="Times New Roman" charset="0"/>
                <a:ea typeface="ＭＳ Ｐゴシック" charset="0"/>
                <a:cs typeface="ＭＳ Ｐゴシック" charset="0"/>
              </a:rPr>
              <a:t> </a:t>
            </a:r>
          </a:p>
          <a:p>
            <a:r>
              <a:rPr lang="en-US" sz="1200" kern="1200" dirty="0">
                <a:solidFill>
                  <a:schemeClr val="tx1"/>
                </a:solidFill>
                <a:effectLst/>
                <a:latin typeface="Times New Roman" charset="0"/>
                <a:ea typeface="ＭＳ Ｐゴシック" charset="0"/>
                <a:cs typeface="ＭＳ Ｐゴシック" charset="0"/>
              </a:rPr>
              <a:t>The Sun can generate conditions in space that have the potential to seriously affect Earth and other planets. We call these conditions "space weather". The causes can include radiation storms and ejections from the Sun as well as disturbances in the Earth's magnetic field caused by gusts of plasma from the Sun. </a:t>
            </a:r>
          </a:p>
          <a:p>
            <a:r>
              <a:rPr lang="en-US" sz="1200" kern="1200" dirty="0">
                <a:solidFill>
                  <a:schemeClr val="tx1"/>
                </a:solidFill>
                <a:effectLst/>
                <a:latin typeface="Times New Roman" charset="0"/>
                <a:ea typeface="ＭＳ Ｐゴシック" charset="0"/>
                <a:cs typeface="ＭＳ Ｐゴシック" charset="0"/>
              </a:rPr>
              <a:t> </a:t>
            </a:r>
          </a:p>
          <a:p>
            <a:r>
              <a:rPr lang="en-US" sz="1200" kern="1200" dirty="0">
                <a:solidFill>
                  <a:schemeClr val="tx1"/>
                </a:solidFill>
                <a:effectLst/>
                <a:latin typeface="Times New Roman" charset="0"/>
                <a:ea typeface="ＭＳ Ｐゴシック" charset="0"/>
                <a:cs typeface="ＭＳ Ｐゴシック" charset="0"/>
              </a:rPr>
              <a:t>These geomagnetic storms can</a:t>
            </a:r>
          </a:p>
          <a:p>
            <a:pPr lvl="0"/>
            <a:r>
              <a:rPr lang="en-US" sz="1200" kern="1200" dirty="0">
                <a:solidFill>
                  <a:schemeClr val="tx1"/>
                </a:solidFill>
                <a:effectLst/>
                <a:latin typeface="Times New Roman" charset="0"/>
                <a:ea typeface="ＭＳ Ｐゴシック" charset="0"/>
                <a:cs typeface="ＭＳ Ｐゴシック" charset="0"/>
              </a:rPr>
              <a:t>Trigger beautiful aurora displays</a:t>
            </a:r>
          </a:p>
          <a:p>
            <a:pPr lvl="0"/>
            <a:r>
              <a:rPr lang="en-US" sz="1200" kern="1200" dirty="0">
                <a:solidFill>
                  <a:schemeClr val="tx1"/>
                </a:solidFill>
                <a:effectLst/>
                <a:latin typeface="Times New Roman" charset="0"/>
                <a:ea typeface="ＭＳ Ｐゴシック" charset="0"/>
                <a:cs typeface="ＭＳ Ｐゴシック" charset="0"/>
              </a:rPr>
              <a:t>Damage/destroy satellites</a:t>
            </a:r>
          </a:p>
          <a:p>
            <a:pPr lvl="0"/>
            <a:r>
              <a:rPr lang="en-US" sz="1200" kern="1200" dirty="0">
                <a:solidFill>
                  <a:schemeClr val="tx1"/>
                </a:solidFill>
                <a:effectLst/>
                <a:latin typeface="Times New Roman" charset="0"/>
                <a:ea typeface="ＭＳ Ｐゴシック" charset="0"/>
                <a:cs typeface="ＭＳ Ｐゴシック" charset="0"/>
              </a:rPr>
              <a:t>Disrupt power grids and electrical systems</a:t>
            </a:r>
          </a:p>
          <a:p>
            <a:pPr lvl="0"/>
            <a:r>
              <a:rPr lang="en-US" sz="1200" kern="1200" dirty="0">
                <a:solidFill>
                  <a:schemeClr val="tx1"/>
                </a:solidFill>
                <a:effectLst/>
                <a:latin typeface="Times New Roman" charset="0"/>
                <a:ea typeface="ＭＳ Ｐゴシック" charset="0"/>
                <a:cs typeface="ＭＳ Ｐゴシック" charset="0"/>
              </a:rPr>
              <a:t>Interfere with cell phones, GPS, and other communications</a:t>
            </a:r>
          </a:p>
          <a:p>
            <a:pPr lvl="0"/>
            <a:r>
              <a:rPr lang="en-US" sz="1200" kern="1200" dirty="0">
                <a:solidFill>
                  <a:schemeClr val="tx1"/>
                </a:solidFill>
                <a:effectLst/>
                <a:latin typeface="Times New Roman" charset="0"/>
                <a:ea typeface="ＭＳ Ｐゴシック" charset="0"/>
                <a:cs typeface="ＭＳ Ｐゴシック" charset="0"/>
              </a:rPr>
              <a:t>Cause ionospheric disturbances which interfere with radio communications</a:t>
            </a:r>
          </a:p>
          <a:p>
            <a:pPr lvl="0"/>
            <a:r>
              <a:rPr lang="en-US" sz="1200" kern="1200" dirty="0">
                <a:solidFill>
                  <a:schemeClr val="tx1"/>
                </a:solidFill>
                <a:effectLst/>
                <a:latin typeface="Times New Roman" charset="0"/>
                <a:ea typeface="ＭＳ Ｐゴシック" charset="0"/>
                <a:cs typeface="ＭＳ Ｐゴシック" charset="0"/>
              </a:rPr>
              <a:t>Cause expensive rerouting of aircraft away from the poles because of the threat to communications</a:t>
            </a:r>
          </a:p>
          <a:p>
            <a:pPr lvl="0"/>
            <a:r>
              <a:rPr lang="en-US" sz="1200" kern="1200" dirty="0">
                <a:solidFill>
                  <a:schemeClr val="tx1"/>
                </a:solidFill>
                <a:effectLst/>
                <a:latin typeface="Times New Roman" charset="0"/>
                <a:ea typeface="ＭＳ Ｐゴシック" charset="0"/>
                <a:cs typeface="ＭＳ Ｐゴシック" charset="0"/>
              </a:rPr>
              <a:t>Threaten astronauts and high-flying airplanes with their radiation! </a:t>
            </a:r>
          </a:p>
          <a:p>
            <a:pPr lvl="0"/>
            <a:r>
              <a:rPr lang="en-US" sz="1200" kern="1200" dirty="0">
                <a:solidFill>
                  <a:schemeClr val="tx1"/>
                </a:solidFill>
                <a:effectLst/>
                <a:latin typeface="Times New Roman" charset="0"/>
                <a:ea typeface="ＭＳ Ｐゴシック" charset="0"/>
                <a:cs typeface="ＭＳ Ｐゴシック" charset="0"/>
              </a:rPr>
              <a:t>Induce currents in pipelines, hence dramatically increasing corrosion rate</a:t>
            </a:r>
          </a:p>
          <a:p>
            <a:pPr lvl="0"/>
            <a:r>
              <a:rPr lang="en-US" sz="1200" kern="1200" dirty="0">
                <a:solidFill>
                  <a:schemeClr val="tx1"/>
                </a:solidFill>
                <a:effectLst/>
                <a:latin typeface="Times New Roman" charset="0"/>
                <a:ea typeface="ＭＳ Ｐゴシック" charset="0"/>
                <a:cs typeface="ＭＳ Ｐゴシック" charset="0"/>
              </a:rPr>
              <a:t>Disrupt animal movements and migrations (pigeons, bats, sea turtles, dolphins &amp; whales, etc.) because these animals rely on the Earth’s magnetic field to find their way</a:t>
            </a:r>
          </a:p>
          <a:p>
            <a:r>
              <a:rPr lang="en-US" sz="1200" kern="1200" dirty="0">
                <a:solidFill>
                  <a:schemeClr val="tx1"/>
                </a:solidFill>
                <a:effectLst/>
                <a:latin typeface="Times New Roman" charset="0"/>
                <a:ea typeface="ＭＳ Ｐゴシック" charset="0"/>
                <a:cs typeface="ＭＳ Ｐゴシック" charset="0"/>
              </a:rPr>
              <a:t>Scientists are working to predict the occurrence of solar storms much like meteorologists predict weather on Earth. </a:t>
            </a:r>
          </a:p>
          <a:p>
            <a:r>
              <a:rPr lang="en-US" sz="1200" kern="1200" dirty="0">
                <a:solidFill>
                  <a:schemeClr val="tx1"/>
                </a:solidFill>
                <a:effectLst/>
                <a:latin typeface="Times New Roman" charset="0"/>
                <a:ea typeface="ＭＳ Ｐゴシック" charset="0"/>
                <a:cs typeface="ＭＳ Ｐゴシック" charset="0"/>
              </a:rPr>
              <a:t> </a:t>
            </a:r>
          </a:p>
          <a:p>
            <a:r>
              <a:rPr lang="en-US" sz="1200" kern="1200" dirty="0">
                <a:solidFill>
                  <a:schemeClr val="tx1"/>
                </a:solidFill>
                <a:effectLst/>
                <a:latin typeface="Times New Roman" charset="0"/>
                <a:ea typeface="ＭＳ Ｐゴシック" charset="0"/>
                <a:cs typeface="ＭＳ Ｐゴシック" charset="0"/>
              </a:rPr>
              <a:t>Upper left movie:  An animation of a satellite getting “fried” by a solar event. The arcing seen in this animation could damage electronics and permanently disable the satellite.  </a:t>
            </a:r>
          </a:p>
          <a:p>
            <a:r>
              <a:rPr lang="en-US" sz="1200" i="1" kern="1200" dirty="0">
                <a:solidFill>
                  <a:schemeClr val="tx1"/>
                </a:solidFill>
                <a:effectLst/>
                <a:latin typeface="Times New Roman" charset="0"/>
                <a:ea typeface="ＭＳ Ｐゴシック" charset="0"/>
                <a:cs typeface="ＭＳ Ｐゴシック" charset="0"/>
              </a:rPr>
              <a:t>Image credits: Astronaut courtesy of NASA</a:t>
            </a:r>
            <a:r>
              <a:rPr lang="en-US" sz="1200" kern="1200" dirty="0">
                <a:solidFill>
                  <a:schemeClr val="tx1"/>
                </a:solidFill>
                <a:effectLst/>
                <a:latin typeface="Times New Roman" charset="0"/>
                <a:ea typeface="ＭＳ Ｐゴシック" charset="0"/>
                <a:cs typeface="ＭＳ Ｐゴシック" charset="0"/>
              </a:rPr>
              <a:t>            </a:t>
            </a:r>
            <a:r>
              <a:rPr lang="en-US" sz="1200" i="1" kern="1200" dirty="0">
                <a:solidFill>
                  <a:schemeClr val="tx1"/>
                </a:solidFill>
                <a:effectLst/>
                <a:latin typeface="Times New Roman" charset="0"/>
                <a:ea typeface="ＭＳ Ｐゴシック" charset="0"/>
                <a:cs typeface="ＭＳ Ｐゴシック" charset="0"/>
              </a:rPr>
              <a:t>Movie File:  </a:t>
            </a:r>
            <a:r>
              <a:rPr lang="en-US" sz="1200" i="1" kern="1200" dirty="0" err="1" smtClean="0">
                <a:solidFill>
                  <a:schemeClr val="tx1"/>
                </a:solidFill>
                <a:effectLst/>
                <a:latin typeface="Times New Roman" charset="0"/>
                <a:ea typeface="ＭＳ Ｐゴシック" charset="0"/>
                <a:cs typeface="ＭＳ Ｐゴシック" charset="0"/>
              </a:rPr>
              <a:t>sizzler.mov</a:t>
            </a:r>
            <a:endParaRPr lang="en-US" sz="1200" kern="1200" dirty="0">
              <a:solidFill>
                <a:schemeClr val="tx1"/>
              </a:solidFill>
              <a:effectLst/>
              <a:latin typeface="Times New Roman" charset="0"/>
              <a:ea typeface="ＭＳ Ｐゴシック" charset="0"/>
              <a:cs typeface="ＭＳ Ｐゴシック" charset="0"/>
            </a:endParaRPr>
          </a:p>
          <a:p>
            <a:pPr>
              <a:defRPr/>
            </a:pPr>
            <a:endParaRPr lang="en-US" sz="1000" dirty="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5F8AD8-27A4-7B46-9A86-6BADEDA977BA}" type="slidenum">
              <a:rPr lang="en-US"/>
              <a:pPr>
                <a:defRPr/>
              </a:pPr>
              <a:t>‹#›</a:t>
            </a:fld>
            <a:endParaRPr lang="en-US"/>
          </a:p>
        </p:txBody>
      </p:sp>
    </p:spTree>
    <p:extLst>
      <p:ext uri="{BB962C8B-B14F-4D97-AF65-F5344CB8AC3E}">
        <p14:creationId xmlns:p14="http://schemas.microsoft.com/office/powerpoint/2010/main" val="3372923007"/>
      </p:ext>
    </p:extLst>
  </p:cSld>
  <p:clrMapOvr>
    <a:masterClrMapping/>
  </p:clrMapOvr>
  <p:transition xmlns:p14="http://schemas.microsoft.com/office/powerpoint/2010/mai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FC11D41-65D9-734D-82A3-AF3AD1E845B0}" type="slidenum">
              <a:rPr lang="en-US"/>
              <a:pPr>
                <a:defRPr/>
              </a:pPr>
              <a:t>‹#›</a:t>
            </a:fld>
            <a:endParaRPr lang="en-US"/>
          </a:p>
        </p:txBody>
      </p:sp>
    </p:spTree>
    <p:extLst>
      <p:ext uri="{BB962C8B-B14F-4D97-AF65-F5344CB8AC3E}">
        <p14:creationId xmlns:p14="http://schemas.microsoft.com/office/powerpoint/2010/main" val="407448797"/>
      </p:ext>
    </p:extLst>
  </p:cSld>
  <p:clrMapOvr>
    <a:masterClrMapping/>
  </p:clrMapOvr>
  <p:transition xmlns:p14="http://schemas.microsoft.com/office/powerpoint/2010/mai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0A3173-460C-1247-994C-DC9C1C6E7EAD}" type="slidenum">
              <a:rPr lang="en-US"/>
              <a:pPr>
                <a:defRPr/>
              </a:pPr>
              <a:t>‹#›</a:t>
            </a:fld>
            <a:endParaRPr lang="en-US"/>
          </a:p>
        </p:txBody>
      </p:sp>
    </p:spTree>
    <p:extLst>
      <p:ext uri="{BB962C8B-B14F-4D97-AF65-F5344CB8AC3E}">
        <p14:creationId xmlns:p14="http://schemas.microsoft.com/office/powerpoint/2010/main" val="2833312441"/>
      </p:ext>
    </p:extLst>
  </p:cSld>
  <p:clrMapOvr>
    <a:masterClrMapping/>
  </p:clrMapOvr>
  <p:transition xmlns:p14="http://schemas.microsoft.com/office/powerpoint/2010/mai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6194D82-4764-4D43-95D4-9AC223524AAB}" type="slidenum">
              <a:rPr lang="en-US"/>
              <a:pPr>
                <a:defRPr/>
              </a:pPr>
              <a:t>‹#›</a:t>
            </a:fld>
            <a:endParaRPr lang="en-US"/>
          </a:p>
        </p:txBody>
      </p:sp>
    </p:spTree>
    <p:extLst>
      <p:ext uri="{BB962C8B-B14F-4D97-AF65-F5344CB8AC3E}">
        <p14:creationId xmlns:p14="http://schemas.microsoft.com/office/powerpoint/2010/main" val="1266908395"/>
      </p:ext>
    </p:extLst>
  </p:cSld>
  <p:clrMapOvr>
    <a:masterClrMapping/>
  </p:clrMapOvr>
  <p:transition xmlns:p14="http://schemas.microsoft.com/office/powerpoint/2010/mai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7CBDEF-FD55-454E-BF02-BBB2C4B257EE}" type="slidenum">
              <a:rPr lang="en-US"/>
              <a:pPr>
                <a:defRPr/>
              </a:pPr>
              <a:t>‹#›</a:t>
            </a:fld>
            <a:endParaRPr lang="en-US"/>
          </a:p>
        </p:txBody>
      </p:sp>
    </p:spTree>
    <p:extLst>
      <p:ext uri="{BB962C8B-B14F-4D97-AF65-F5344CB8AC3E}">
        <p14:creationId xmlns:p14="http://schemas.microsoft.com/office/powerpoint/2010/main" val="1362478020"/>
      </p:ext>
    </p:extLst>
  </p:cSld>
  <p:clrMapOvr>
    <a:masterClrMapping/>
  </p:clrMapOvr>
  <p:transition xmlns:p14="http://schemas.microsoft.com/office/powerpoint/2010/mai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59B2043-DEE8-3844-882A-A2BF9DE35577}" type="slidenum">
              <a:rPr lang="en-US"/>
              <a:pPr>
                <a:defRPr/>
              </a:pPr>
              <a:t>‹#›</a:t>
            </a:fld>
            <a:endParaRPr lang="en-US"/>
          </a:p>
        </p:txBody>
      </p:sp>
    </p:spTree>
    <p:extLst>
      <p:ext uri="{BB962C8B-B14F-4D97-AF65-F5344CB8AC3E}">
        <p14:creationId xmlns:p14="http://schemas.microsoft.com/office/powerpoint/2010/main" val="1663991667"/>
      </p:ext>
    </p:extLst>
  </p:cSld>
  <p:clrMapOvr>
    <a:masterClrMapping/>
  </p:clrMapOvr>
  <p:transition xmlns:p14="http://schemas.microsoft.com/office/powerpoint/2010/mai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E63A7B7-581F-BB41-93D3-7131DFA63027}" type="slidenum">
              <a:rPr lang="en-US"/>
              <a:pPr>
                <a:defRPr/>
              </a:pPr>
              <a:t>‹#›</a:t>
            </a:fld>
            <a:endParaRPr lang="en-US"/>
          </a:p>
        </p:txBody>
      </p:sp>
    </p:spTree>
    <p:extLst>
      <p:ext uri="{BB962C8B-B14F-4D97-AF65-F5344CB8AC3E}">
        <p14:creationId xmlns:p14="http://schemas.microsoft.com/office/powerpoint/2010/main" val="3721714130"/>
      </p:ext>
    </p:extLst>
  </p:cSld>
  <p:clrMapOvr>
    <a:masterClrMapping/>
  </p:clrMapOvr>
  <p:transition xmlns:p14="http://schemas.microsoft.com/office/powerpoint/2010/mai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9CED7FA-EAAC-DF4F-8769-4FC2B00FD000}" type="slidenum">
              <a:rPr lang="en-US"/>
              <a:pPr>
                <a:defRPr/>
              </a:pPr>
              <a:t>‹#›</a:t>
            </a:fld>
            <a:endParaRPr lang="en-US"/>
          </a:p>
        </p:txBody>
      </p:sp>
    </p:spTree>
    <p:extLst>
      <p:ext uri="{BB962C8B-B14F-4D97-AF65-F5344CB8AC3E}">
        <p14:creationId xmlns:p14="http://schemas.microsoft.com/office/powerpoint/2010/main" val="696848550"/>
      </p:ext>
    </p:extLst>
  </p:cSld>
  <p:clrMapOvr>
    <a:masterClrMapping/>
  </p:clrMapOvr>
  <p:transition xmlns:p14="http://schemas.microsoft.com/office/powerpoint/2010/mai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94EDDA9-DDD1-E543-9DC8-CE8AABDDCD37}" type="slidenum">
              <a:rPr lang="en-US"/>
              <a:pPr>
                <a:defRPr/>
              </a:pPr>
              <a:t>‹#›</a:t>
            </a:fld>
            <a:endParaRPr lang="en-US"/>
          </a:p>
        </p:txBody>
      </p:sp>
    </p:spTree>
    <p:extLst>
      <p:ext uri="{BB962C8B-B14F-4D97-AF65-F5344CB8AC3E}">
        <p14:creationId xmlns:p14="http://schemas.microsoft.com/office/powerpoint/2010/main" val="3257502233"/>
      </p:ext>
    </p:extLst>
  </p:cSld>
  <p:clrMapOvr>
    <a:masterClrMapping/>
  </p:clrMapOvr>
  <p:transition xmlns:p14="http://schemas.microsoft.com/office/powerpoint/2010/mai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F5EC3E1-2944-7348-8D48-402067B16D33}" type="slidenum">
              <a:rPr lang="en-US"/>
              <a:pPr>
                <a:defRPr/>
              </a:pPr>
              <a:t>‹#›</a:t>
            </a:fld>
            <a:endParaRPr lang="en-US"/>
          </a:p>
        </p:txBody>
      </p:sp>
    </p:spTree>
    <p:extLst>
      <p:ext uri="{BB962C8B-B14F-4D97-AF65-F5344CB8AC3E}">
        <p14:creationId xmlns:p14="http://schemas.microsoft.com/office/powerpoint/2010/main" val="1023710256"/>
      </p:ext>
    </p:extLst>
  </p:cSld>
  <p:clrMapOvr>
    <a:masterClrMapping/>
  </p:clrMapOvr>
  <p:transition xmlns:p14="http://schemas.microsoft.com/office/powerpoint/2010/mai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1D1C2C6-FD0E-B04C-9246-6B7E67548B66}" type="slidenum">
              <a:rPr lang="en-US"/>
              <a:pPr>
                <a:defRPr/>
              </a:pPr>
              <a:t>‹#›</a:t>
            </a:fld>
            <a:endParaRPr lang="en-US"/>
          </a:p>
        </p:txBody>
      </p:sp>
    </p:spTree>
    <p:extLst>
      <p:ext uri="{BB962C8B-B14F-4D97-AF65-F5344CB8AC3E}">
        <p14:creationId xmlns:p14="http://schemas.microsoft.com/office/powerpoint/2010/main" val="1430311092"/>
      </p:ext>
    </p:extLst>
  </p:cSld>
  <p:clrMapOvr>
    <a:masterClrMapping/>
  </p:clrMapOvr>
  <p:transition xmlns:p14="http://schemas.microsoft.com/office/powerpoint/2010/mai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375B11-2546-F94A-818D-4D178610F30C}" type="slidenum">
              <a:rPr lang="en-US"/>
              <a:pPr>
                <a:defRPr/>
              </a:pPr>
              <a:t>‹#›</a:t>
            </a:fld>
            <a:endParaRPr lang="en-US"/>
          </a:p>
        </p:txBody>
      </p:sp>
    </p:spTree>
    <p:extLst>
      <p:ext uri="{BB962C8B-B14F-4D97-AF65-F5344CB8AC3E}">
        <p14:creationId xmlns:p14="http://schemas.microsoft.com/office/powerpoint/2010/main" val="1615043649"/>
      </p:ext>
    </p:extLst>
  </p:cSld>
  <p:clrMapOvr>
    <a:masterClrMapping/>
  </p:clrMapOvr>
  <p:transition xmlns:p14="http://schemas.microsoft.com/office/powerpoint/2010/mai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9FCDF6E-0ED7-884D-B452-926396CD6F0B}" type="slidenum">
              <a:rPr lang="en-US"/>
              <a:pPr>
                <a:defRPr/>
              </a:pPr>
              <a:t>‹#›</a:t>
            </a:fld>
            <a:endParaRPr lang="en-US"/>
          </a:p>
        </p:txBody>
      </p:sp>
    </p:spTree>
    <p:extLst>
      <p:ext uri="{BB962C8B-B14F-4D97-AF65-F5344CB8AC3E}">
        <p14:creationId xmlns:p14="http://schemas.microsoft.com/office/powerpoint/2010/main" val="1169804919"/>
      </p:ext>
    </p:extLst>
  </p:cSld>
  <p:clrMapOvr>
    <a:masterClrMapping/>
  </p:clrMapOvr>
  <p:transition xmlns:p14="http://schemas.microsoft.com/office/powerpoint/2010/mai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73FB8A-01A9-5542-8F57-7B4D279217B3}" type="slidenum">
              <a:rPr lang="en-US"/>
              <a:pPr>
                <a:defRPr/>
              </a:pPr>
              <a:t>‹#›</a:t>
            </a:fld>
            <a:endParaRPr lang="en-US"/>
          </a:p>
        </p:txBody>
      </p:sp>
    </p:spTree>
    <p:extLst>
      <p:ext uri="{BB962C8B-B14F-4D97-AF65-F5344CB8AC3E}">
        <p14:creationId xmlns:p14="http://schemas.microsoft.com/office/powerpoint/2010/main" val="3760665052"/>
      </p:ext>
    </p:extLst>
  </p:cSld>
  <p:clrMapOvr>
    <a:masterClrMapping/>
  </p:clrMapOvr>
  <p:transition xmlns:p14="http://schemas.microsoft.com/office/powerpoint/2010/mai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7F2B1B-856F-BA40-8BA8-B215149EBB8A}" type="slidenum">
              <a:rPr lang="en-US"/>
              <a:pPr>
                <a:defRPr/>
              </a:pPr>
              <a:t>‹#›</a:t>
            </a:fld>
            <a:endParaRPr lang="en-US"/>
          </a:p>
        </p:txBody>
      </p:sp>
    </p:spTree>
    <p:extLst>
      <p:ext uri="{BB962C8B-B14F-4D97-AF65-F5344CB8AC3E}">
        <p14:creationId xmlns:p14="http://schemas.microsoft.com/office/powerpoint/2010/main" val="2214307680"/>
      </p:ext>
    </p:extLst>
  </p:cSld>
  <p:clrMapOvr>
    <a:masterClrMapping/>
  </p:clrMapOvr>
  <p:transition xmlns:p14="http://schemas.microsoft.com/office/powerpoint/2010/mai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BCE88729-01BE-6945-BC20-6E5D59B9B714}" type="slidenum">
              <a:rPr lang="en-US"/>
              <a:pPr>
                <a:defRPr/>
              </a:pPr>
              <a:t>‹#›</a:t>
            </a:fld>
            <a:endParaRPr lang="en-US"/>
          </a:p>
        </p:txBody>
      </p:sp>
    </p:spTree>
    <p:extLst>
      <p:ext uri="{BB962C8B-B14F-4D97-AF65-F5344CB8AC3E}">
        <p14:creationId xmlns:p14="http://schemas.microsoft.com/office/powerpoint/2010/main" val="1524741501"/>
      </p:ext>
    </p:extLst>
  </p:cSld>
  <p:clrMapOvr>
    <a:masterClrMapping/>
  </p:clrMapOvr>
  <p:transition xmlns:p14="http://schemas.microsoft.com/office/powerpoint/2010/mai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B9E81DF-A481-7E4F-9977-BD59F794853B}" type="slidenum">
              <a:rPr lang="en-US"/>
              <a:pPr>
                <a:defRPr/>
              </a:pPr>
              <a:t>‹#›</a:t>
            </a:fld>
            <a:endParaRPr lang="en-US"/>
          </a:p>
        </p:txBody>
      </p:sp>
    </p:spTree>
    <p:extLst>
      <p:ext uri="{BB962C8B-B14F-4D97-AF65-F5344CB8AC3E}">
        <p14:creationId xmlns:p14="http://schemas.microsoft.com/office/powerpoint/2010/main" val="1772733454"/>
      </p:ext>
    </p:extLst>
  </p:cSld>
  <p:clrMapOvr>
    <a:masterClrMapping/>
  </p:clrMapOvr>
  <p:transition xmlns:p14="http://schemas.microsoft.com/office/powerpoint/2010/mai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5CA7D64-9896-494B-BEB8-E6ABB132212B}" type="slidenum">
              <a:rPr lang="en-US"/>
              <a:pPr>
                <a:defRPr/>
              </a:pPr>
              <a:t>‹#›</a:t>
            </a:fld>
            <a:endParaRPr lang="en-US"/>
          </a:p>
        </p:txBody>
      </p:sp>
    </p:spTree>
    <p:extLst>
      <p:ext uri="{BB962C8B-B14F-4D97-AF65-F5344CB8AC3E}">
        <p14:creationId xmlns:p14="http://schemas.microsoft.com/office/powerpoint/2010/main" val="1308905385"/>
      </p:ext>
    </p:extLst>
  </p:cSld>
  <p:clrMapOvr>
    <a:masterClrMapping/>
  </p:clrMapOvr>
  <p:transition xmlns:p14="http://schemas.microsoft.com/office/powerpoint/2010/mai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46AB1BB-49C9-D643-BE38-5FD60F01CF4A}" type="slidenum">
              <a:rPr lang="en-US"/>
              <a:pPr>
                <a:defRPr/>
              </a:pPr>
              <a:t>‹#›</a:t>
            </a:fld>
            <a:endParaRPr lang="en-US"/>
          </a:p>
        </p:txBody>
      </p:sp>
    </p:spTree>
    <p:extLst>
      <p:ext uri="{BB962C8B-B14F-4D97-AF65-F5344CB8AC3E}">
        <p14:creationId xmlns:p14="http://schemas.microsoft.com/office/powerpoint/2010/main" val="654424008"/>
      </p:ext>
    </p:extLst>
  </p:cSld>
  <p:clrMapOvr>
    <a:masterClrMapping/>
  </p:clrMapOvr>
  <p:transition xmlns:p14="http://schemas.microsoft.com/office/powerpoint/2010/mai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977B51F-F0D5-DA43-B45B-6111B4E3ACA6}" type="slidenum">
              <a:rPr lang="en-US"/>
              <a:pPr>
                <a:defRPr/>
              </a:pPr>
              <a:t>‹#›</a:t>
            </a:fld>
            <a:endParaRPr lang="en-US"/>
          </a:p>
        </p:txBody>
      </p:sp>
    </p:spTree>
    <p:extLst>
      <p:ext uri="{BB962C8B-B14F-4D97-AF65-F5344CB8AC3E}">
        <p14:creationId xmlns:p14="http://schemas.microsoft.com/office/powerpoint/2010/main" val="43637110"/>
      </p:ext>
    </p:extLst>
  </p:cSld>
  <p:clrMapOvr>
    <a:masterClrMapping/>
  </p:clrMapOvr>
  <p:transition xmlns:p14="http://schemas.microsoft.com/office/powerpoint/2010/mai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13F7F0D-50B4-6241-A1AD-0B95319175C5}" type="slidenum">
              <a:rPr lang="en-US"/>
              <a:pPr>
                <a:defRPr/>
              </a:pPr>
              <a:t>‹#›</a:t>
            </a:fld>
            <a:endParaRPr lang="en-US"/>
          </a:p>
        </p:txBody>
      </p:sp>
    </p:spTree>
    <p:extLst>
      <p:ext uri="{BB962C8B-B14F-4D97-AF65-F5344CB8AC3E}">
        <p14:creationId xmlns:p14="http://schemas.microsoft.com/office/powerpoint/2010/main" val="3366219260"/>
      </p:ext>
    </p:extLst>
  </p:cSld>
  <p:clrMapOvr>
    <a:masterClrMapping/>
  </p:clrMapOvr>
  <p:transition xmlns:p14="http://schemas.microsoft.com/office/powerpoint/2010/mai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5BBC051-B7E9-BF44-B607-CA0EEFFF820B}" type="slidenum">
              <a:rPr lang="en-US"/>
              <a:pPr>
                <a:defRPr/>
              </a:pPr>
              <a:t>‹#›</a:t>
            </a:fld>
            <a:endParaRPr lang="en-US"/>
          </a:p>
        </p:txBody>
      </p:sp>
    </p:spTree>
    <p:extLst>
      <p:ext uri="{BB962C8B-B14F-4D97-AF65-F5344CB8AC3E}">
        <p14:creationId xmlns:p14="http://schemas.microsoft.com/office/powerpoint/2010/main" val="4110771293"/>
      </p:ext>
    </p:extLst>
  </p:cSld>
  <p:clrMapOvr>
    <a:masterClrMapping/>
  </p:clrMapOvr>
  <p:transition xmlns:p14="http://schemas.microsoft.com/office/powerpoint/2010/mai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4BAA7A3-3D25-904A-A27F-671356313791}" type="slidenum">
              <a:rPr lang="en-US"/>
              <a:pPr>
                <a:defRPr/>
              </a:pPr>
              <a:t>‹#›</a:t>
            </a:fld>
            <a:endParaRPr lang="en-US"/>
          </a:p>
        </p:txBody>
      </p:sp>
    </p:spTree>
    <p:extLst>
      <p:ext uri="{BB962C8B-B14F-4D97-AF65-F5344CB8AC3E}">
        <p14:creationId xmlns:p14="http://schemas.microsoft.com/office/powerpoint/2010/main" val="3178376318"/>
      </p:ext>
    </p:extLst>
  </p:cSld>
  <p:clrMapOvr>
    <a:masterClrMapping/>
  </p:clrMapOvr>
  <p:transition xmlns:p14="http://schemas.microsoft.com/office/powerpoint/2010/mai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D113EFA-36F7-E848-A351-902E70574A7C}" type="slidenum">
              <a:rPr lang="en-US"/>
              <a:pPr>
                <a:defRPr/>
              </a:pPr>
              <a:t>‹#›</a:t>
            </a:fld>
            <a:endParaRPr lang="en-US"/>
          </a:p>
        </p:txBody>
      </p:sp>
    </p:spTree>
    <p:extLst>
      <p:ext uri="{BB962C8B-B14F-4D97-AF65-F5344CB8AC3E}">
        <p14:creationId xmlns:p14="http://schemas.microsoft.com/office/powerpoint/2010/main" val="2819065240"/>
      </p:ext>
    </p:extLst>
  </p:cSld>
  <p:clrMapOvr>
    <a:masterClrMapping/>
  </p:clrMapOvr>
  <p:transition xmlns:p14="http://schemas.microsoft.com/office/powerpoint/2010/main">
    <p:random/>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theme" Target="../theme/theme2.xml"/><Relationship Id="rId15" Type="http://schemas.openxmlformats.org/officeDocument/2006/relationships/image" Target="../media/image1.jpe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a:cs typeface="+mn-cs"/>
              </a:defRPr>
            </a:lvl1pPr>
          </a:lstStyle>
          <a:p>
            <a:pPr>
              <a:defRPr/>
            </a:pPr>
            <a:fld id="{C24405D8-6305-0046-9F08-087FB5172DB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ransition xmlns:p14="http://schemas.microsoft.com/office/powerpoint/2010/main">
    <p:random/>
  </p:transition>
  <p:hf hdr="0" ftr="0" dt="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7238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238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238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eaLnBrk="1" hangingPunct="1">
              <a:defRPr>
                <a:latin typeface="+mn-lt"/>
                <a:cs typeface="+mn-cs"/>
              </a:defRPr>
            </a:lvl1pPr>
          </a:lstStyle>
          <a:p>
            <a:pPr>
              <a:defRPr/>
            </a:pPr>
            <a:endParaRPr lang="en-US"/>
          </a:p>
        </p:txBody>
      </p:sp>
      <p:sp>
        <p:nvSpPr>
          <p:cNvPr id="27238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a:latin typeface="+mn-lt"/>
                <a:cs typeface="+mn-cs"/>
              </a:defRPr>
            </a:lvl1pPr>
          </a:lstStyle>
          <a:p>
            <a:pPr>
              <a:defRPr/>
            </a:pPr>
            <a:endParaRPr lang="en-US"/>
          </a:p>
        </p:txBody>
      </p:sp>
      <p:sp>
        <p:nvSpPr>
          <p:cNvPr id="27239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a:latin typeface="+mn-lt"/>
                <a:cs typeface="+mn-cs"/>
              </a:defRPr>
            </a:lvl1pPr>
          </a:lstStyle>
          <a:p>
            <a:pPr>
              <a:defRPr/>
            </a:pPr>
            <a:fld id="{86FFD0B2-F334-024D-86EA-3CE5C86EB31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p:transition xmlns:p14="http://schemas.microsoft.com/office/powerpoint/2010/main">
    <p:random/>
  </p:transition>
  <p:hf hdr="0" ftr="0" dt="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jp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7.xml"/><Relationship Id="rId4" Type="http://schemas.openxmlformats.org/officeDocument/2006/relationships/notesSlide" Target="../notesSlides/notesSlide10.xml"/><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1" Type="http://schemas.microsoft.com/office/2007/relationships/media" Target="../media/media5.mp4"/><Relationship Id="rId2" Type="http://schemas.openxmlformats.org/officeDocument/2006/relationships/video" Target="../media/media5.mp4"/></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1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2.xml"/><Relationship Id="rId3"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1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4.xml"/><Relationship Id="rId3" Type="http://schemas.openxmlformats.org/officeDocument/2006/relationships/image" Target="../media/image2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5.xml"/><Relationship Id="rId3" Type="http://schemas.openxmlformats.org/officeDocument/2006/relationships/image" Target="../media/image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7.xml"/><Relationship Id="rId4" Type="http://schemas.openxmlformats.org/officeDocument/2006/relationships/notesSlide" Target="../notesSlides/notesSlide5.xml"/><Relationship Id="rId5" Type="http://schemas.openxmlformats.org/officeDocument/2006/relationships/image" Target="../media/image8.png"/><Relationship Id="rId1" Type="http://schemas.microsoft.com/office/2007/relationships/media" Target="../media/media1.avi"/><Relationship Id="rId2" Type="http://schemas.openxmlformats.org/officeDocument/2006/relationships/video" Target="../media/media1.avi"/></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7.xml"/><Relationship Id="rId4" Type="http://schemas.openxmlformats.org/officeDocument/2006/relationships/notesSlide" Target="../notesSlides/notesSlide6.xml"/><Relationship Id="rId5" Type="http://schemas.openxmlformats.org/officeDocument/2006/relationships/image" Target="../media/image9.jpg"/><Relationship Id="rId6" Type="http://schemas.openxmlformats.org/officeDocument/2006/relationships/image" Target="../media/image10.png"/><Relationship Id="rId1" Type="http://schemas.microsoft.com/office/2007/relationships/media" Target="../media/media2.mp4"/><Relationship Id="rId2" Type="http://schemas.openxmlformats.org/officeDocument/2006/relationships/video" Target="../media/media2.mp4"/></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7.xml"/><Relationship Id="rId4" Type="http://schemas.openxmlformats.org/officeDocument/2006/relationships/notesSlide" Target="../notesSlides/notesSlide7.xml"/><Relationship Id="rId5" Type="http://schemas.openxmlformats.org/officeDocument/2006/relationships/image" Target="../media/image11.png"/><Relationship Id="rId1" Type="http://schemas.microsoft.com/office/2007/relationships/media" Target="../media/media3.mp4"/><Relationship Id="rId2" Type="http://schemas.openxmlformats.org/officeDocument/2006/relationships/video" Target="../media/media3.mp4"/></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xml"/><Relationship Id="rId3"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7.xml"/><Relationship Id="rId4" Type="http://schemas.openxmlformats.org/officeDocument/2006/relationships/notesSlide" Target="../notesSlides/notesSlide9.xml"/><Relationship Id="rId5" Type="http://schemas.openxmlformats.org/officeDocument/2006/relationships/image" Target="../media/image13.jpeg"/><Relationship Id="rId6" Type="http://schemas.openxmlformats.org/officeDocument/2006/relationships/image" Target="../media/image14.png"/><Relationship Id="rId7" Type="http://schemas.openxmlformats.org/officeDocument/2006/relationships/image" Target="../media/image15.png"/><Relationship Id="rId1" Type="http://schemas.microsoft.com/office/2007/relationships/media" Target="../media/media4.mov"/><Relationship Id="rId2" Type="http://schemas.openxmlformats.org/officeDocument/2006/relationships/video" Target="../media/media4.mov"/></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ctrTitle"/>
          </p:nvPr>
        </p:nvSpPr>
        <p:spPr>
          <a:xfrm>
            <a:off x="609600" y="0"/>
            <a:ext cx="7772400" cy="1143000"/>
          </a:xfrm>
        </p:spPr>
        <p:txBody>
          <a:bodyPr/>
          <a:lstStyle/>
          <a:p>
            <a:pPr eaLnBrk="1" hangingPunct="1">
              <a:defRPr/>
            </a:pPr>
            <a:r>
              <a:rPr lang="en-US" b="1" dirty="0">
                <a:solidFill>
                  <a:srgbClr val="0000FF"/>
                </a:solidFill>
                <a:effectLst>
                  <a:outerShdw blurRad="38100" dist="38100" dir="2700000" algn="tl">
                    <a:srgbClr val="DDDDDD"/>
                  </a:outerShdw>
                </a:effectLst>
                <a:latin typeface="Arial" charset="0"/>
              </a:rPr>
              <a:t>Magnetism &amp; Solar Activity</a:t>
            </a:r>
          </a:p>
        </p:txBody>
      </p:sp>
      <p:pic>
        <p:nvPicPr>
          <p:cNvPr id="7" name="Picture 6" descr="NASA logo" title="NASA logo"/>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4200" y="5181600"/>
            <a:ext cx="1003262" cy="830199"/>
          </a:xfrm>
          <a:prstGeom prst="rect">
            <a:avLst/>
          </a:prstGeom>
        </p:spPr>
      </p:pic>
      <p:pic>
        <p:nvPicPr>
          <p:cNvPr id="8" name="Picture 7" descr="Stanford Solar Center logo" title="Stanford Solar Center logo"/>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1000" y="5029200"/>
            <a:ext cx="1041400" cy="1041400"/>
          </a:xfrm>
          <a:prstGeom prst="rect">
            <a:avLst/>
          </a:prstGeom>
        </p:spPr>
      </p:pic>
      <p:sp>
        <p:nvSpPr>
          <p:cNvPr id="3" name="Slide Number Placeholder 2"/>
          <p:cNvSpPr>
            <a:spLocks noGrp="1"/>
          </p:cNvSpPr>
          <p:nvPr>
            <p:ph type="sldNum" sz="quarter" idx="12"/>
          </p:nvPr>
        </p:nvSpPr>
        <p:spPr/>
        <p:txBody>
          <a:bodyPr/>
          <a:lstStyle/>
          <a:p>
            <a:pPr>
              <a:defRPr/>
            </a:pPr>
            <a:fld id="{F5DED293-961B-B440-9CD7-0C3E1A10AE2B}" type="slidenum">
              <a:rPr lang="en-US"/>
              <a:pPr>
                <a:defRPr/>
              </a:pPr>
              <a:t>1</a:t>
            </a:fld>
            <a:endParaRPr lang="en-US"/>
          </a:p>
        </p:txBody>
      </p:sp>
      <p:pic>
        <p:nvPicPr>
          <p:cNvPr id="9" name="Picture 8" descr="tmp.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 y="2057400"/>
            <a:ext cx="6705600" cy="3771901"/>
          </a:xfrm>
          <a:prstGeom prst="rect">
            <a:avLst/>
          </a:prstGeom>
        </p:spPr>
      </p:pic>
      <p:sp>
        <p:nvSpPr>
          <p:cNvPr id="12" name="TextBox 11"/>
          <p:cNvSpPr txBox="1"/>
          <p:nvPr/>
        </p:nvSpPr>
        <p:spPr>
          <a:xfrm>
            <a:off x="1828800" y="914400"/>
            <a:ext cx="4927551" cy="1077218"/>
          </a:xfrm>
          <a:prstGeom prst="rect">
            <a:avLst/>
          </a:prstGeom>
          <a:noFill/>
        </p:spPr>
        <p:txBody>
          <a:bodyPr wrap="none" rtlCol="0">
            <a:spAutoFit/>
          </a:bodyPr>
          <a:lstStyle/>
          <a:p>
            <a:r>
              <a:rPr lang="en-US" sz="3200" b="1" dirty="0">
                <a:solidFill>
                  <a:schemeClr val="bg1"/>
                </a:solidFill>
              </a:rPr>
              <a:t>Section 3 – </a:t>
            </a:r>
          </a:p>
          <a:p>
            <a:r>
              <a:rPr lang="en-US" sz="3200" b="1" dirty="0">
                <a:solidFill>
                  <a:schemeClr val="bg1"/>
                </a:solidFill>
              </a:rPr>
              <a:t>The Sun-Earth Connection</a:t>
            </a:r>
          </a:p>
        </p:txBody>
      </p:sp>
      <p:sp>
        <p:nvSpPr>
          <p:cNvPr id="14" name="TextBox 13"/>
          <p:cNvSpPr txBox="1"/>
          <p:nvPr/>
        </p:nvSpPr>
        <p:spPr>
          <a:xfrm>
            <a:off x="6929156" y="3124200"/>
            <a:ext cx="2214844" cy="707886"/>
          </a:xfrm>
          <a:prstGeom prst="rect">
            <a:avLst/>
          </a:prstGeom>
          <a:noFill/>
        </p:spPr>
        <p:txBody>
          <a:bodyPr wrap="none" rtlCol="0">
            <a:spAutoFit/>
          </a:bodyPr>
          <a:lstStyle/>
          <a:p>
            <a:r>
              <a:rPr lang="en-US" sz="2000" dirty="0">
                <a:solidFill>
                  <a:schemeClr val="accent2">
                    <a:lumMod val="75000"/>
                  </a:schemeClr>
                </a:solidFill>
              </a:rPr>
              <a:t>Deborah Scherrer</a:t>
            </a:r>
          </a:p>
          <a:p>
            <a:r>
              <a:rPr lang="en-US" sz="2000" dirty="0">
                <a:solidFill>
                  <a:schemeClr val="accent2">
                    <a:lumMod val="75000"/>
                  </a:schemeClr>
                </a:solidFill>
              </a:rPr>
              <a:t>Stanford University</a:t>
            </a:r>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457200"/>
            <a:ext cx="8229600" cy="1143000"/>
          </a:xfrm>
        </p:spPr>
        <p:txBody>
          <a:bodyPr/>
          <a:lstStyle/>
          <a:p>
            <a:r>
              <a:rPr lang="en-US" sz="3200" b="1" dirty="0">
                <a:effectLst>
                  <a:outerShdw blurRad="38100" dist="38100" dir="2700000" algn="tl">
                    <a:srgbClr val="DDDDDD"/>
                  </a:outerShdw>
                </a:effectLst>
                <a:latin typeface="Arial" charset="0"/>
              </a:rPr>
              <a:t>Solar activity causes colorful aurorae</a:t>
            </a:r>
            <a:br>
              <a:rPr lang="en-US" sz="3200" b="1" dirty="0">
                <a:effectLst>
                  <a:outerShdw blurRad="38100" dist="38100" dir="2700000" algn="tl">
                    <a:srgbClr val="DDDDDD"/>
                  </a:outerShdw>
                </a:effectLst>
                <a:latin typeface="Arial" charset="0"/>
              </a:rPr>
            </a:br>
            <a:endParaRPr lang="en-US" sz="3200" dirty="0"/>
          </a:p>
        </p:txBody>
      </p:sp>
      <p:pic>
        <p:nvPicPr>
          <p:cNvPr id="60427" name="Picture 11" descr="green aurora" title="green aurora"/>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62000" y="1619250"/>
            <a:ext cx="33528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0426" name="Picture 10" descr="purple aurora" title="purple aurora"/>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85800" y="4319588"/>
            <a:ext cx="3429000" cy="233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 name="recon.mpg" descr="animation of CME striking Earth and causing aurora" title="animation of CME striking Earth and causing auror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267200" y="1905000"/>
            <a:ext cx="4675909" cy="3429000"/>
          </a:xfrm>
          <a:prstGeom prst="rect">
            <a:avLst/>
          </a:prstGeom>
        </p:spPr>
      </p:pic>
      <p:sp>
        <p:nvSpPr>
          <p:cNvPr id="4" name="TextBox 3"/>
          <p:cNvSpPr txBox="1"/>
          <p:nvPr/>
        </p:nvSpPr>
        <p:spPr>
          <a:xfrm>
            <a:off x="6096000" y="5486400"/>
            <a:ext cx="992550" cy="307777"/>
          </a:xfrm>
          <a:prstGeom prst="rect">
            <a:avLst/>
          </a:prstGeom>
          <a:noFill/>
        </p:spPr>
        <p:txBody>
          <a:bodyPr wrap="none" rtlCol="0">
            <a:spAutoFit/>
          </a:bodyPr>
          <a:lstStyle/>
          <a:p>
            <a:r>
              <a:rPr lang="en-US" i="1" dirty="0"/>
              <a:t>Animation</a:t>
            </a:r>
          </a:p>
        </p:txBody>
      </p:sp>
      <p:sp>
        <p:nvSpPr>
          <p:cNvPr id="2" name="Slide Number Placeholder 1"/>
          <p:cNvSpPr>
            <a:spLocks noGrp="1"/>
          </p:cNvSpPr>
          <p:nvPr>
            <p:ph type="sldNum" sz="quarter" idx="12"/>
          </p:nvPr>
        </p:nvSpPr>
        <p:spPr/>
        <p:txBody>
          <a:bodyPr/>
          <a:lstStyle/>
          <a:p>
            <a:pPr>
              <a:defRPr/>
            </a:pPr>
            <a:fld id="{112BEB3A-F734-0F48-BE15-2FDC55AC58E8}" type="slidenum">
              <a:rPr lang="en-US"/>
              <a:pPr>
                <a:defRPr/>
              </a:pPr>
              <a:t>10</a:t>
            </a:fld>
            <a:endParaRPr lang="en-US"/>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3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533400"/>
            <a:ext cx="8229600" cy="609600"/>
          </a:xfrm>
        </p:spPr>
        <p:txBody>
          <a:bodyPr/>
          <a:lstStyle/>
          <a:p>
            <a:pPr>
              <a:spcBef>
                <a:spcPct val="50000"/>
              </a:spcBef>
              <a:defRPr/>
            </a:pPr>
            <a:r>
              <a:rPr lang="en-US" sz="3200" b="1" dirty="0">
                <a:effectLst>
                  <a:outerShdw blurRad="38100" dist="38100" dir="2700000" algn="tl">
                    <a:srgbClr val="DDDDDD"/>
                  </a:outerShdw>
                </a:effectLst>
                <a:latin typeface="Arial" charset="0"/>
              </a:rPr>
              <a:t>Solar storms threaten technology</a:t>
            </a:r>
          </a:p>
        </p:txBody>
      </p:sp>
      <p:sp>
        <p:nvSpPr>
          <p:cNvPr id="66567" name="Text Box 7"/>
          <p:cNvSpPr txBox="1">
            <a:spLocks noChangeArrowheads="1"/>
          </p:cNvSpPr>
          <p:nvPr/>
        </p:nvSpPr>
        <p:spPr bwMode="auto">
          <a:xfrm>
            <a:off x="4267200" y="1219200"/>
            <a:ext cx="4572000" cy="1200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l">
              <a:spcBef>
                <a:spcPct val="50000"/>
              </a:spcBef>
              <a:defRPr/>
            </a:pPr>
            <a:r>
              <a:rPr lang="en-US" sz="2400" dirty="0">
                <a:latin typeface="Arial" charset="0"/>
                <a:cs typeface="+mn-cs"/>
              </a:rPr>
              <a:t>In 1989, a solar storm caused 6 million people in Quebec to lose power for 9 hours.</a:t>
            </a:r>
            <a:r>
              <a:rPr lang="en-US" sz="2400" dirty="0">
                <a:cs typeface="+mn-cs"/>
              </a:rPr>
              <a:t> </a:t>
            </a:r>
          </a:p>
        </p:txBody>
      </p:sp>
      <p:sp>
        <p:nvSpPr>
          <p:cNvPr id="66571" name="Text Box 11"/>
          <p:cNvSpPr txBox="1">
            <a:spLocks noChangeArrowheads="1"/>
          </p:cNvSpPr>
          <p:nvPr/>
        </p:nvSpPr>
        <p:spPr bwMode="auto">
          <a:xfrm>
            <a:off x="914400" y="4419600"/>
            <a:ext cx="49530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defRPr/>
            </a:pPr>
            <a:r>
              <a:rPr lang="en-US" sz="2400" dirty="0">
                <a:latin typeface="Arial" charset="0"/>
                <a:cs typeface="+mn-cs"/>
              </a:rPr>
              <a:t>An October 2003 solar storm knocked out the Mars Odyssey probe and destroyed transformers in South Africa, which took 4 months to repair.</a:t>
            </a:r>
            <a:endParaRPr lang="en-US" sz="2400" dirty="0">
              <a:cs typeface="+mn-cs"/>
            </a:endParaRPr>
          </a:p>
        </p:txBody>
      </p:sp>
      <p:sp>
        <p:nvSpPr>
          <p:cNvPr id="8" name="Text Box 11"/>
          <p:cNvSpPr txBox="1">
            <a:spLocks noChangeArrowheads="1"/>
          </p:cNvSpPr>
          <p:nvPr/>
        </p:nvSpPr>
        <p:spPr bwMode="auto">
          <a:xfrm>
            <a:off x="4267200" y="2514600"/>
            <a:ext cx="4648200" cy="1200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l">
              <a:spcBef>
                <a:spcPct val="50000"/>
              </a:spcBef>
              <a:defRPr/>
            </a:pPr>
            <a:r>
              <a:rPr lang="en-US" sz="2400" dirty="0">
                <a:latin typeface="Arial" charset="0"/>
                <a:cs typeface="+mn-cs"/>
              </a:rPr>
              <a:t>A solar flare in 1997 killed the Telstar 401 satellite (which transmitted “Star Trek”).</a:t>
            </a:r>
            <a:endParaRPr lang="en-US" sz="2400" dirty="0">
              <a:cs typeface="+mn-cs"/>
            </a:endParaRPr>
          </a:p>
        </p:txBody>
      </p:sp>
      <p:pic>
        <p:nvPicPr>
          <p:cNvPr id="66565" name="Picture 5" descr="map of north America showing Quebec power outtage" title="map of north America showing Quebec power outt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219200"/>
            <a:ext cx="3200400"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8" name="Picture 8" descr="Mars Odyssey" title="Mars Odyssey"/>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91200" y="3810000"/>
            <a:ext cx="3027363" cy="246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Slide Number Placeholder 1"/>
          <p:cNvSpPr>
            <a:spLocks noGrp="1"/>
          </p:cNvSpPr>
          <p:nvPr>
            <p:ph type="sldNum" sz="quarter" idx="12"/>
          </p:nvPr>
        </p:nvSpPr>
        <p:spPr/>
        <p:txBody>
          <a:bodyPr/>
          <a:lstStyle/>
          <a:p>
            <a:pPr>
              <a:defRPr/>
            </a:pPr>
            <a:fld id="{F03046D8-CFA5-244B-8165-586F6F04BBB5}" type="slidenum">
              <a:rPr lang="en-US"/>
              <a:pPr>
                <a:defRPr/>
              </a:pPr>
              <a:t>11</a:t>
            </a:fld>
            <a:endParaRPr lang="en-US" dirty="0"/>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66565"/>
                                        </p:tgtEl>
                                        <p:attrNameLst>
                                          <p:attrName>style.visibility</p:attrName>
                                        </p:attrNameLst>
                                      </p:cBhvr>
                                      <p:to>
                                        <p:strVal val="visible"/>
                                      </p:to>
                                    </p:set>
                                    <p:anim calcmode="lin" valueType="num">
                                      <p:cBhvr additive="base">
                                        <p:cTn id="7" dur="500" fill="hold"/>
                                        <p:tgtEl>
                                          <p:spTgt spid="66565"/>
                                        </p:tgtEl>
                                        <p:attrNameLst>
                                          <p:attrName>ppt_x</p:attrName>
                                        </p:attrNameLst>
                                      </p:cBhvr>
                                      <p:tavLst>
                                        <p:tav tm="0">
                                          <p:val>
                                            <p:strVal val="0-#ppt_w/2"/>
                                          </p:val>
                                        </p:tav>
                                        <p:tav tm="100000">
                                          <p:val>
                                            <p:strVal val="#ppt_x"/>
                                          </p:val>
                                        </p:tav>
                                      </p:tavLst>
                                    </p:anim>
                                    <p:anim calcmode="lin" valueType="num">
                                      <p:cBhvr additive="base">
                                        <p:cTn id="8" dur="500" fill="hold"/>
                                        <p:tgtEl>
                                          <p:spTgt spid="66565"/>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30" presetClass="entr" presetSubtype="0" fill="hold" grpId="0" nodeType="afterEffect">
                                  <p:stCondLst>
                                    <p:cond delay="0"/>
                                  </p:stCondLst>
                                  <p:childTnLst>
                                    <p:set>
                                      <p:cBhvr>
                                        <p:cTn id="11" dur="1" fill="hold">
                                          <p:stCondLst>
                                            <p:cond delay="0"/>
                                          </p:stCondLst>
                                        </p:cTn>
                                        <p:tgtEl>
                                          <p:spTgt spid="66567"/>
                                        </p:tgtEl>
                                        <p:attrNameLst>
                                          <p:attrName>style.visibility</p:attrName>
                                        </p:attrNameLst>
                                      </p:cBhvr>
                                      <p:to>
                                        <p:strVal val="visible"/>
                                      </p:to>
                                    </p:set>
                                    <p:animEffect transition="in" filter="fade">
                                      <p:cBhvr>
                                        <p:cTn id="12" dur="800" decel="100000"/>
                                        <p:tgtEl>
                                          <p:spTgt spid="66567"/>
                                        </p:tgtEl>
                                      </p:cBhvr>
                                    </p:animEffect>
                                    <p:anim calcmode="lin" valueType="num">
                                      <p:cBhvr>
                                        <p:cTn id="13" dur="800" decel="100000" fill="hold"/>
                                        <p:tgtEl>
                                          <p:spTgt spid="66567"/>
                                        </p:tgtEl>
                                        <p:attrNameLst>
                                          <p:attrName>style.rotation</p:attrName>
                                        </p:attrNameLst>
                                      </p:cBhvr>
                                      <p:tavLst>
                                        <p:tav tm="0">
                                          <p:val>
                                            <p:fltVal val="-90"/>
                                          </p:val>
                                        </p:tav>
                                        <p:tav tm="100000">
                                          <p:val>
                                            <p:fltVal val="0"/>
                                          </p:val>
                                        </p:tav>
                                      </p:tavLst>
                                    </p:anim>
                                    <p:anim calcmode="lin" valueType="num">
                                      <p:cBhvr>
                                        <p:cTn id="14" dur="800" decel="100000" fill="hold"/>
                                        <p:tgtEl>
                                          <p:spTgt spid="66567"/>
                                        </p:tgtEl>
                                        <p:attrNameLst>
                                          <p:attrName>ppt_x</p:attrName>
                                        </p:attrNameLst>
                                      </p:cBhvr>
                                      <p:tavLst>
                                        <p:tav tm="0">
                                          <p:val>
                                            <p:strVal val="#ppt_x+0.4"/>
                                          </p:val>
                                        </p:tav>
                                        <p:tav tm="100000">
                                          <p:val>
                                            <p:strVal val="#ppt_x-0.05"/>
                                          </p:val>
                                        </p:tav>
                                      </p:tavLst>
                                    </p:anim>
                                    <p:anim calcmode="lin" valueType="num">
                                      <p:cBhvr>
                                        <p:cTn id="15" dur="800" decel="100000" fill="hold"/>
                                        <p:tgtEl>
                                          <p:spTgt spid="66567"/>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66567"/>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66567"/>
                                        </p:tgtEl>
                                        <p:attrNameLst>
                                          <p:attrName>ppt_y</p:attrName>
                                        </p:attrNameLst>
                                      </p:cBhvr>
                                      <p:tavLst>
                                        <p:tav tm="0">
                                          <p:val>
                                            <p:strVal val="#ppt_y+0.1"/>
                                          </p:val>
                                        </p:tav>
                                        <p:tav tm="100000">
                                          <p:val>
                                            <p:strVal val="#ppt_y"/>
                                          </p:val>
                                        </p:tav>
                                      </p:tavLst>
                                    </p:anim>
                                  </p:childTnLst>
                                </p:cTn>
                              </p:par>
                            </p:childTnLst>
                          </p:cTn>
                        </p:par>
                        <p:par>
                          <p:cTn id="18" fill="hold" nodeType="afterGroup">
                            <p:stCondLst>
                              <p:cond delay="1500"/>
                            </p:stCondLst>
                            <p:childTnLst>
                              <p:par>
                                <p:cTn id="19" presetID="30" presetClass="entr" presetSubtype="0" fill="hold" grpId="0" nodeType="afterEffect">
                                  <p:stCondLst>
                                    <p:cond delay="0"/>
                                  </p:stCondLst>
                                  <p:childTnLst>
                                    <p:set>
                                      <p:cBhvr>
                                        <p:cTn id="20" dur="1" fill="hold">
                                          <p:stCondLst>
                                            <p:cond delay="0"/>
                                          </p:stCondLst>
                                        </p:cTn>
                                        <p:tgtEl>
                                          <p:spTgt spid="66571"/>
                                        </p:tgtEl>
                                        <p:attrNameLst>
                                          <p:attrName>style.visibility</p:attrName>
                                        </p:attrNameLst>
                                      </p:cBhvr>
                                      <p:to>
                                        <p:strVal val="visible"/>
                                      </p:to>
                                    </p:set>
                                    <p:animEffect transition="in" filter="fade">
                                      <p:cBhvr>
                                        <p:cTn id="21" dur="800" decel="100000"/>
                                        <p:tgtEl>
                                          <p:spTgt spid="66571"/>
                                        </p:tgtEl>
                                      </p:cBhvr>
                                    </p:animEffect>
                                    <p:anim calcmode="lin" valueType="num">
                                      <p:cBhvr>
                                        <p:cTn id="22" dur="800" decel="100000" fill="hold"/>
                                        <p:tgtEl>
                                          <p:spTgt spid="66571"/>
                                        </p:tgtEl>
                                        <p:attrNameLst>
                                          <p:attrName>style.rotation</p:attrName>
                                        </p:attrNameLst>
                                      </p:cBhvr>
                                      <p:tavLst>
                                        <p:tav tm="0">
                                          <p:val>
                                            <p:fltVal val="-90"/>
                                          </p:val>
                                        </p:tav>
                                        <p:tav tm="100000">
                                          <p:val>
                                            <p:fltVal val="0"/>
                                          </p:val>
                                        </p:tav>
                                      </p:tavLst>
                                    </p:anim>
                                    <p:anim calcmode="lin" valueType="num">
                                      <p:cBhvr>
                                        <p:cTn id="23" dur="800" decel="100000" fill="hold"/>
                                        <p:tgtEl>
                                          <p:spTgt spid="66571"/>
                                        </p:tgtEl>
                                        <p:attrNameLst>
                                          <p:attrName>ppt_x</p:attrName>
                                        </p:attrNameLst>
                                      </p:cBhvr>
                                      <p:tavLst>
                                        <p:tav tm="0">
                                          <p:val>
                                            <p:strVal val="#ppt_x+0.4"/>
                                          </p:val>
                                        </p:tav>
                                        <p:tav tm="100000">
                                          <p:val>
                                            <p:strVal val="#ppt_x-0.05"/>
                                          </p:val>
                                        </p:tav>
                                      </p:tavLst>
                                    </p:anim>
                                    <p:anim calcmode="lin" valueType="num">
                                      <p:cBhvr>
                                        <p:cTn id="24" dur="800" decel="100000" fill="hold"/>
                                        <p:tgtEl>
                                          <p:spTgt spid="66571"/>
                                        </p:tgtEl>
                                        <p:attrNameLst>
                                          <p:attrName>ppt_y</p:attrName>
                                        </p:attrNameLst>
                                      </p:cBhvr>
                                      <p:tavLst>
                                        <p:tav tm="0">
                                          <p:val>
                                            <p:strVal val="#ppt_y-0.4"/>
                                          </p:val>
                                        </p:tav>
                                        <p:tav tm="100000">
                                          <p:val>
                                            <p:strVal val="#ppt_y+0.1"/>
                                          </p:val>
                                        </p:tav>
                                      </p:tavLst>
                                    </p:anim>
                                    <p:anim calcmode="lin" valueType="num">
                                      <p:cBhvr>
                                        <p:cTn id="25" dur="200" accel="100000" fill="hold">
                                          <p:stCondLst>
                                            <p:cond delay="800"/>
                                          </p:stCondLst>
                                        </p:cTn>
                                        <p:tgtEl>
                                          <p:spTgt spid="66571"/>
                                        </p:tgtEl>
                                        <p:attrNameLst>
                                          <p:attrName>ppt_x</p:attrName>
                                        </p:attrNameLst>
                                      </p:cBhvr>
                                      <p:tavLst>
                                        <p:tav tm="0">
                                          <p:val>
                                            <p:strVal val="#ppt_x-0.05"/>
                                          </p:val>
                                        </p:tav>
                                        <p:tav tm="100000">
                                          <p:val>
                                            <p:strVal val="#ppt_x"/>
                                          </p:val>
                                        </p:tav>
                                      </p:tavLst>
                                    </p:anim>
                                    <p:anim calcmode="lin" valueType="num">
                                      <p:cBhvr>
                                        <p:cTn id="26" dur="200" accel="100000" fill="hold">
                                          <p:stCondLst>
                                            <p:cond delay="800"/>
                                          </p:stCondLst>
                                        </p:cTn>
                                        <p:tgtEl>
                                          <p:spTgt spid="66571"/>
                                        </p:tgtEl>
                                        <p:attrNameLst>
                                          <p:attrName>ppt_y</p:attrName>
                                        </p:attrNameLst>
                                      </p:cBhvr>
                                      <p:tavLst>
                                        <p:tav tm="0">
                                          <p:val>
                                            <p:strVal val="#ppt_y+0.1"/>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6568"/>
                                        </p:tgtEl>
                                        <p:attrNameLst>
                                          <p:attrName>style.visibility</p:attrName>
                                        </p:attrNameLst>
                                      </p:cBhvr>
                                      <p:to>
                                        <p:strVal val="visible"/>
                                      </p:to>
                                    </p:set>
                                    <p:anim calcmode="lin" valueType="num">
                                      <p:cBhvr additive="base">
                                        <p:cTn id="29" dur="500" fill="hold"/>
                                        <p:tgtEl>
                                          <p:spTgt spid="66568"/>
                                        </p:tgtEl>
                                        <p:attrNameLst>
                                          <p:attrName>ppt_x</p:attrName>
                                        </p:attrNameLst>
                                      </p:cBhvr>
                                      <p:tavLst>
                                        <p:tav tm="0">
                                          <p:val>
                                            <p:strVal val="#ppt_x"/>
                                          </p:val>
                                        </p:tav>
                                        <p:tav tm="100000">
                                          <p:val>
                                            <p:strVal val="#ppt_x"/>
                                          </p:val>
                                        </p:tav>
                                      </p:tavLst>
                                    </p:anim>
                                    <p:anim calcmode="lin" valueType="num">
                                      <p:cBhvr additive="base">
                                        <p:cTn id="30" dur="500" fill="hold"/>
                                        <p:tgtEl>
                                          <p:spTgt spid="66568"/>
                                        </p:tgtEl>
                                        <p:attrNameLst>
                                          <p:attrName>ppt_y</p:attrName>
                                        </p:attrNameLst>
                                      </p:cBhvr>
                                      <p:tavLst>
                                        <p:tav tm="0">
                                          <p:val>
                                            <p:strVal val="1+#ppt_h/2"/>
                                          </p:val>
                                        </p:tav>
                                        <p:tav tm="100000">
                                          <p:val>
                                            <p:strVal val="#ppt_y"/>
                                          </p:val>
                                        </p:tav>
                                      </p:tavLst>
                                    </p:anim>
                                  </p:childTnLst>
                                </p:cTn>
                              </p:par>
                            </p:childTnLst>
                          </p:cTn>
                        </p:par>
                        <p:par>
                          <p:cTn id="31" fill="hold">
                            <p:stCondLst>
                              <p:cond delay="2500"/>
                            </p:stCondLst>
                            <p:childTnLst>
                              <p:par>
                                <p:cTn id="32" presetID="30" presetClass="entr" presetSubtype="0"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800" decel="100000"/>
                                        <p:tgtEl>
                                          <p:spTgt spid="8"/>
                                        </p:tgtEl>
                                      </p:cBhvr>
                                    </p:animEffect>
                                    <p:anim calcmode="lin" valueType="num">
                                      <p:cBhvr>
                                        <p:cTn id="35" dur="800" decel="100000" fill="hold"/>
                                        <p:tgtEl>
                                          <p:spTgt spid="8"/>
                                        </p:tgtEl>
                                        <p:attrNameLst>
                                          <p:attrName>style.rotation</p:attrName>
                                        </p:attrNameLst>
                                      </p:cBhvr>
                                      <p:tavLst>
                                        <p:tav tm="0">
                                          <p:val>
                                            <p:fltVal val="-90"/>
                                          </p:val>
                                        </p:tav>
                                        <p:tav tm="100000">
                                          <p:val>
                                            <p:fltVal val="0"/>
                                          </p:val>
                                        </p:tav>
                                      </p:tavLst>
                                    </p:anim>
                                    <p:anim calcmode="lin" valueType="num">
                                      <p:cBhvr>
                                        <p:cTn id="36" dur="800" decel="100000" fill="hold"/>
                                        <p:tgtEl>
                                          <p:spTgt spid="8"/>
                                        </p:tgtEl>
                                        <p:attrNameLst>
                                          <p:attrName>ppt_x</p:attrName>
                                        </p:attrNameLst>
                                      </p:cBhvr>
                                      <p:tavLst>
                                        <p:tav tm="0">
                                          <p:val>
                                            <p:strVal val="#ppt_x+0.4"/>
                                          </p:val>
                                        </p:tav>
                                        <p:tav tm="100000">
                                          <p:val>
                                            <p:strVal val="#ppt_x-0.05"/>
                                          </p:val>
                                        </p:tav>
                                      </p:tavLst>
                                    </p:anim>
                                    <p:anim calcmode="lin" valueType="num">
                                      <p:cBhvr>
                                        <p:cTn id="37" dur="800" decel="100000" fill="hold"/>
                                        <p:tgtEl>
                                          <p:spTgt spid="8"/>
                                        </p:tgtEl>
                                        <p:attrNameLst>
                                          <p:attrName>ppt_y</p:attrName>
                                        </p:attrNameLst>
                                      </p:cBhvr>
                                      <p:tavLst>
                                        <p:tav tm="0">
                                          <p:val>
                                            <p:strVal val="#ppt_y-0.4"/>
                                          </p:val>
                                        </p:tav>
                                        <p:tav tm="100000">
                                          <p:val>
                                            <p:strVal val="#ppt_y+0.1"/>
                                          </p:val>
                                        </p:tav>
                                      </p:tavLst>
                                    </p:anim>
                                    <p:anim calcmode="lin" valueType="num">
                                      <p:cBhvr>
                                        <p:cTn id="38"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39"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7" grpId="0"/>
      <p:bldP spid="66571"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294EDDA9-DDD1-E543-9DC8-CE8AABDDCD37}" type="slidenum">
              <a:rPr lang="en-US" smtClean="0"/>
              <a:pPr>
                <a:defRPr/>
              </a:pPr>
              <a:t>12</a:t>
            </a:fld>
            <a:endParaRPr lang="en-US"/>
          </a:p>
        </p:txBody>
      </p:sp>
      <p:pic>
        <p:nvPicPr>
          <p:cNvPr id="4" name="Picture 3"/>
          <p:cNvPicPr>
            <a:picLocks noChangeAspect="1"/>
          </p:cNvPicPr>
          <p:nvPr/>
        </p:nvPicPr>
        <p:blipFill>
          <a:blip r:embed="rId3"/>
          <a:stretch>
            <a:fillRect/>
          </a:stretch>
        </p:blipFill>
        <p:spPr>
          <a:xfrm>
            <a:off x="12700" y="0"/>
            <a:ext cx="9101978" cy="6858000"/>
          </a:xfrm>
          <a:prstGeom prst="rect">
            <a:avLst/>
          </a:prstGeom>
        </p:spPr>
      </p:pic>
    </p:spTree>
    <p:extLst>
      <p:ext uri="{BB962C8B-B14F-4D97-AF65-F5344CB8AC3E}">
        <p14:creationId xmlns:p14="http://schemas.microsoft.com/office/powerpoint/2010/main" val="2644064596"/>
      </p:ext>
    </p:extLst>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828800"/>
          </a:xfrm>
        </p:spPr>
        <p:txBody>
          <a:bodyPr/>
          <a:lstStyle/>
          <a:p>
            <a:r>
              <a:rPr lang="en-US" dirty="0" smtClean="0">
                <a:solidFill>
                  <a:srgbClr val="0000FF"/>
                </a:solidFill>
              </a:rPr>
              <a:t>Space Weather Affects</a:t>
            </a:r>
            <a:br>
              <a:rPr lang="en-US" dirty="0" smtClean="0">
                <a:solidFill>
                  <a:srgbClr val="0000FF"/>
                </a:solidFill>
              </a:rPr>
            </a:br>
            <a:r>
              <a:rPr lang="en-US" dirty="0" smtClean="0">
                <a:solidFill>
                  <a:srgbClr val="0000FF"/>
                </a:solidFill>
              </a:rPr>
              <a:t>Traveling to</a:t>
            </a:r>
            <a:br>
              <a:rPr lang="en-US" dirty="0" smtClean="0">
                <a:solidFill>
                  <a:srgbClr val="0000FF"/>
                </a:solidFill>
              </a:rPr>
            </a:br>
            <a:r>
              <a:rPr lang="en-US" dirty="0" smtClean="0">
                <a:solidFill>
                  <a:srgbClr val="0000FF"/>
                </a:solidFill>
              </a:rPr>
              <a:t>the Moon and Mars</a:t>
            </a:r>
            <a:endParaRPr lang="en-US" dirty="0">
              <a:solidFill>
                <a:srgbClr val="0000FF"/>
              </a:solidFill>
            </a:endParaRPr>
          </a:p>
        </p:txBody>
      </p:sp>
      <p:sp>
        <p:nvSpPr>
          <p:cNvPr id="3" name="Slide Number Placeholder 2"/>
          <p:cNvSpPr>
            <a:spLocks noGrp="1"/>
          </p:cNvSpPr>
          <p:nvPr>
            <p:ph type="sldNum" sz="quarter" idx="12"/>
          </p:nvPr>
        </p:nvSpPr>
        <p:spPr/>
        <p:txBody>
          <a:bodyPr/>
          <a:lstStyle/>
          <a:p>
            <a:pPr>
              <a:defRPr/>
            </a:pPr>
            <a:fld id="{294EDDA9-DDD1-E543-9DC8-CE8AABDDCD37}" type="slidenum">
              <a:rPr lang="en-US" smtClean="0"/>
              <a:pPr>
                <a:defRPr/>
              </a:pPr>
              <a:t>13</a:t>
            </a:fld>
            <a:endParaRPr lang="en-US"/>
          </a:p>
        </p:txBody>
      </p:sp>
      <p:pic>
        <p:nvPicPr>
          <p:cNvPr id="6" name="Picture 5"/>
          <p:cNvPicPr>
            <a:picLocks noChangeAspect="1"/>
          </p:cNvPicPr>
          <p:nvPr/>
        </p:nvPicPr>
        <p:blipFill>
          <a:blip r:embed="rId3"/>
          <a:stretch>
            <a:fillRect/>
          </a:stretch>
        </p:blipFill>
        <p:spPr>
          <a:xfrm>
            <a:off x="685800" y="3200400"/>
            <a:ext cx="3810000" cy="2514600"/>
          </a:xfrm>
          <a:prstGeom prst="rect">
            <a:avLst/>
          </a:prstGeom>
        </p:spPr>
      </p:pic>
      <p:pic>
        <p:nvPicPr>
          <p:cNvPr id="7" name="Picture 6"/>
          <p:cNvPicPr>
            <a:picLocks noChangeAspect="1"/>
          </p:cNvPicPr>
          <p:nvPr/>
        </p:nvPicPr>
        <p:blipFill>
          <a:blip r:embed="rId4"/>
          <a:stretch>
            <a:fillRect/>
          </a:stretch>
        </p:blipFill>
        <p:spPr>
          <a:xfrm>
            <a:off x="4724400" y="3352800"/>
            <a:ext cx="4089400" cy="2349500"/>
          </a:xfrm>
          <a:prstGeom prst="rect">
            <a:avLst/>
          </a:prstGeom>
        </p:spPr>
      </p:pic>
    </p:spTree>
    <p:extLst>
      <p:ext uri="{BB962C8B-B14F-4D97-AF65-F5344CB8AC3E}">
        <p14:creationId xmlns:p14="http://schemas.microsoft.com/office/powerpoint/2010/main" val="4148853718"/>
      </p:ext>
    </p:extLst>
  </p:cSld>
  <p:clrMapOvr>
    <a:masterClrMapping/>
  </p:clrMapOvr>
  <p:transition xmlns:p14="http://schemas.microsoft.com/office/powerpoint/2010/main">
    <p:rand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FF"/>
                </a:solidFill>
              </a:rPr>
              <a:t>Planetary Magnetospheres</a:t>
            </a:r>
          </a:p>
        </p:txBody>
      </p:sp>
      <p:sp>
        <p:nvSpPr>
          <p:cNvPr id="3" name="Slide Number Placeholder 2"/>
          <p:cNvSpPr>
            <a:spLocks noGrp="1"/>
          </p:cNvSpPr>
          <p:nvPr>
            <p:ph type="sldNum" sz="quarter" idx="12"/>
          </p:nvPr>
        </p:nvSpPr>
        <p:spPr/>
        <p:txBody>
          <a:bodyPr/>
          <a:lstStyle/>
          <a:p>
            <a:pPr>
              <a:defRPr/>
            </a:pPr>
            <a:fld id="{294EDDA9-DDD1-E543-9DC8-CE8AABDDCD37}" type="slidenum">
              <a:rPr lang="en-US" smtClean="0"/>
              <a:pPr>
                <a:defRPr/>
              </a:pPr>
              <a:t>14</a:t>
            </a:fld>
            <a:endParaRPr lang="en-US"/>
          </a:p>
        </p:txBody>
      </p:sp>
      <p:sp>
        <p:nvSpPr>
          <p:cNvPr id="4" name="TextBox 3"/>
          <p:cNvSpPr txBox="1"/>
          <p:nvPr/>
        </p:nvSpPr>
        <p:spPr>
          <a:xfrm>
            <a:off x="3581400" y="1143000"/>
            <a:ext cx="1670399" cy="523220"/>
          </a:xfrm>
          <a:prstGeom prst="rect">
            <a:avLst/>
          </a:prstGeom>
          <a:noFill/>
        </p:spPr>
        <p:txBody>
          <a:bodyPr wrap="none" rtlCol="0">
            <a:spAutoFit/>
          </a:bodyPr>
          <a:lstStyle/>
          <a:p>
            <a:r>
              <a:rPr lang="en-US" sz="2800" b="1" dirty="0"/>
              <a:t>Activity 9</a:t>
            </a:r>
          </a:p>
        </p:txBody>
      </p:sp>
      <p:sp>
        <p:nvSpPr>
          <p:cNvPr id="5" name="TextBox 4"/>
          <p:cNvSpPr txBox="1"/>
          <p:nvPr/>
        </p:nvSpPr>
        <p:spPr>
          <a:xfrm>
            <a:off x="762000" y="1676400"/>
            <a:ext cx="8382000" cy="3046988"/>
          </a:xfrm>
          <a:prstGeom prst="rect">
            <a:avLst/>
          </a:prstGeom>
          <a:noFill/>
        </p:spPr>
        <p:txBody>
          <a:bodyPr wrap="square" rtlCol="0">
            <a:spAutoFit/>
          </a:bodyPr>
          <a:lstStyle/>
          <a:p>
            <a:pPr marL="285750" indent="-285750" algn="l">
              <a:buFont typeface="Arial"/>
              <a:buChar char="•"/>
            </a:pPr>
            <a:r>
              <a:rPr lang="en-US" sz="3200" dirty="0"/>
              <a:t>Many, but not all, solar system planets &amp; moons have magnetospheres.</a:t>
            </a:r>
          </a:p>
          <a:p>
            <a:pPr marL="285750" indent="-285750" algn="l">
              <a:buFont typeface="Arial"/>
              <a:buChar char="•"/>
            </a:pPr>
            <a:r>
              <a:rPr lang="en-US" sz="3200" dirty="0"/>
              <a:t>Magnetospheres protect planets, and their moons, from dangerous radiation from the Sun</a:t>
            </a:r>
          </a:p>
          <a:p>
            <a:pPr marL="285750" indent="-285750" algn="l">
              <a:buFont typeface="Arial"/>
              <a:buChar char="•"/>
            </a:pPr>
            <a:r>
              <a:rPr lang="en-US" sz="3200" dirty="0"/>
              <a:t>Without magnetospheres, it would be difficult for life to exist</a:t>
            </a:r>
          </a:p>
        </p:txBody>
      </p:sp>
      <p:pic>
        <p:nvPicPr>
          <p:cNvPr id="6" name="Picture 5" descr="tm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4724400"/>
            <a:ext cx="6096000" cy="1946672"/>
          </a:xfrm>
          <a:prstGeom prst="rect">
            <a:avLst/>
          </a:prstGeom>
        </p:spPr>
      </p:pic>
    </p:spTree>
    <p:extLst>
      <p:ext uri="{BB962C8B-B14F-4D97-AF65-F5344CB8AC3E}">
        <p14:creationId xmlns:p14="http://schemas.microsoft.com/office/powerpoint/2010/main" val="3247672703"/>
      </p:ext>
    </p:extLst>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your questions?</a:t>
            </a:r>
          </a:p>
        </p:txBody>
      </p:sp>
      <p:sp>
        <p:nvSpPr>
          <p:cNvPr id="63494" name="Text Box 6"/>
          <p:cNvSpPr txBox="1">
            <a:spLocks noChangeArrowheads="1"/>
          </p:cNvSpPr>
          <p:nvPr/>
        </p:nvSpPr>
        <p:spPr bwMode="auto">
          <a:xfrm>
            <a:off x="914400" y="5486400"/>
            <a:ext cx="22860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defRPr/>
            </a:pPr>
            <a:r>
              <a:rPr lang="en-US" sz="2800" b="1" dirty="0">
                <a:solidFill>
                  <a:srgbClr val="0000FF"/>
                </a:solidFill>
                <a:effectLst>
                  <a:outerShdw blurRad="38100" dist="38100" dir="2700000" algn="tl">
                    <a:srgbClr val="DDDDDD"/>
                  </a:outerShdw>
                </a:effectLst>
                <a:latin typeface="Arial" charset="0"/>
                <a:cs typeface="+mn-cs"/>
              </a:rPr>
              <a:t>Thank you!</a:t>
            </a:r>
            <a:endParaRPr lang="en-US" sz="2800" dirty="0">
              <a:solidFill>
                <a:srgbClr val="0000FF"/>
              </a:solidFill>
              <a:effectLst>
                <a:outerShdw blurRad="38100" dist="38100" dir="2700000" algn="tl">
                  <a:srgbClr val="DDDDDD"/>
                </a:outerShdw>
              </a:effectLst>
              <a:latin typeface="Arial" charset="0"/>
              <a:cs typeface="+mn-cs"/>
            </a:endParaRPr>
          </a:p>
        </p:txBody>
      </p:sp>
      <p:sp>
        <p:nvSpPr>
          <p:cNvPr id="3" name="Slide Number Placeholder 2"/>
          <p:cNvSpPr>
            <a:spLocks noGrp="1"/>
          </p:cNvSpPr>
          <p:nvPr>
            <p:ph type="sldNum" sz="quarter" idx="12"/>
          </p:nvPr>
        </p:nvSpPr>
        <p:spPr/>
        <p:txBody>
          <a:bodyPr/>
          <a:lstStyle/>
          <a:p>
            <a:pPr>
              <a:defRPr/>
            </a:pPr>
            <a:fld id="{2A7808B0-0573-3C45-B489-85373EDF5A6F}" type="slidenum">
              <a:rPr lang="en-US"/>
              <a:pPr>
                <a:defRPr/>
              </a:pPr>
              <a:t>15</a:t>
            </a:fld>
            <a:endParaRPr lang="en-US"/>
          </a:p>
        </p:txBody>
      </p:sp>
      <p:pic>
        <p:nvPicPr>
          <p:cNvPr id="6" name="Picture 5" descr="tm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1600200"/>
            <a:ext cx="6705600" cy="3771901"/>
          </a:xfrm>
          <a:prstGeom prst="rect">
            <a:avLst/>
          </a:prstGeom>
        </p:spPr>
      </p:pic>
    </p:spTree>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Section 3 – The Sun-Earth Connection</a:t>
            </a:r>
          </a:p>
        </p:txBody>
      </p:sp>
      <p:sp>
        <p:nvSpPr>
          <p:cNvPr id="3" name="Content Placeholder 2"/>
          <p:cNvSpPr>
            <a:spLocks noGrp="1"/>
          </p:cNvSpPr>
          <p:nvPr>
            <p:ph idx="1"/>
          </p:nvPr>
        </p:nvSpPr>
        <p:spPr>
          <a:xfrm>
            <a:off x="685800" y="1981200"/>
            <a:ext cx="8305800" cy="4114800"/>
          </a:xfrm>
        </p:spPr>
        <p:txBody>
          <a:bodyPr/>
          <a:lstStyle/>
          <a:p>
            <a:r>
              <a:rPr lang="en-US" dirty="0"/>
              <a:t>The Earth’s Magnetosphere</a:t>
            </a:r>
          </a:p>
          <a:p>
            <a:pPr marL="0" indent="0">
              <a:buNone/>
            </a:pPr>
            <a:r>
              <a:rPr lang="en-US" dirty="0"/>
              <a:t>       - </a:t>
            </a:r>
            <a:r>
              <a:rPr lang="en-US" i="1" dirty="0"/>
              <a:t>Activity</a:t>
            </a:r>
          </a:p>
          <a:p>
            <a:r>
              <a:rPr lang="en-US" dirty="0"/>
              <a:t>The Solar Wind &amp; its Affects  </a:t>
            </a:r>
            <a:r>
              <a:rPr lang="en-US" i="1" dirty="0"/>
              <a:t>- videos</a:t>
            </a:r>
          </a:p>
          <a:p>
            <a:r>
              <a:rPr lang="en-US" dirty="0"/>
              <a:t>Magnetic Storms from the Sun</a:t>
            </a:r>
          </a:p>
          <a:p>
            <a:pPr marL="0" indent="0">
              <a:buNone/>
            </a:pPr>
            <a:r>
              <a:rPr lang="en-US" dirty="0"/>
              <a:t>        - </a:t>
            </a:r>
            <a:r>
              <a:rPr lang="en-US" i="1" dirty="0"/>
              <a:t>Activity</a:t>
            </a:r>
            <a:endParaRPr lang="en-US" dirty="0"/>
          </a:p>
          <a:p>
            <a:r>
              <a:rPr lang="en-US" dirty="0"/>
              <a:t>Space Weather on Earth</a:t>
            </a:r>
          </a:p>
          <a:p>
            <a:r>
              <a:rPr lang="en-US" dirty="0"/>
              <a:t>Space Weather and the Solar System</a:t>
            </a:r>
          </a:p>
          <a:p>
            <a:pPr marL="0" indent="0">
              <a:buNone/>
            </a:pPr>
            <a:r>
              <a:rPr lang="en-US" dirty="0"/>
              <a:t>     - </a:t>
            </a:r>
            <a:r>
              <a:rPr lang="en-US" i="1" dirty="0"/>
              <a:t>Activity</a:t>
            </a:r>
          </a:p>
          <a:p>
            <a:pPr marL="0" indent="0">
              <a:buNone/>
            </a:pPr>
            <a:endParaRPr lang="en-US" i="1" dirty="0"/>
          </a:p>
        </p:txBody>
      </p:sp>
      <p:sp>
        <p:nvSpPr>
          <p:cNvPr id="4" name="Slide Number Placeholder 3"/>
          <p:cNvSpPr>
            <a:spLocks noGrp="1"/>
          </p:cNvSpPr>
          <p:nvPr>
            <p:ph type="sldNum" sz="quarter" idx="12"/>
          </p:nvPr>
        </p:nvSpPr>
        <p:spPr/>
        <p:txBody>
          <a:bodyPr/>
          <a:lstStyle/>
          <a:p>
            <a:pPr>
              <a:defRPr/>
            </a:pPr>
            <a:fld id="{A1375B11-2546-F94A-818D-4D178610F30C}" type="slidenum">
              <a:rPr lang="en-US" smtClean="0"/>
              <a:pPr>
                <a:defRPr/>
              </a:pPr>
              <a:t>2</a:t>
            </a:fld>
            <a:endParaRPr lang="en-US"/>
          </a:p>
        </p:txBody>
      </p:sp>
    </p:spTree>
    <p:extLst>
      <p:ext uri="{BB962C8B-B14F-4D97-AF65-F5344CB8AC3E}">
        <p14:creationId xmlns:p14="http://schemas.microsoft.com/office/powerpoint/2010/main" val="165716580"/>
      </p:ext>
    </p:extLst>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FF"/>
                </a:solidFill>
              </a:rPr>
              <a:t>The Earth’s Magnetosphere</a:t>
            </a:r>
          </a:p>
        </p:txBody>
      </p:sp>
      <p:sp>
        <p:nvSpPr>
          <p:cNvPr id="4" name="Slide Number Placeholder 3"/>
          <p:cNvSpPr>
            <a:spLocks noGrp="1"/>
          </p:cNvSpPr>
          <p:nvPr>
            <p:ph type="sldNum" sz="quarter" idx="12"/>
          </p:nvPr>
        </p:nvSpPr>
        <p:spPr/>
        <p:txBody>
          <a:bodyPr/>
          <a:lstStyle/>
          <a:p>
            <a:pPr>
              <a:defRPr/>
            </a:pPr>
            <a:fld id="{A1375B11-2546-F94A-818D-4D178610F30C}" type="slidenum">
              <a:rPr lang="en-US" smtClean="0"/>
              <a:pPr>
                <a:defRPr/>
              </a:pPr>
              <a:t>3</a:t>
            </a:fld>
            <a:endParaRPr lang="en-US"/>
          </a:p>
        </p:txBody>
      </p:sp>
      <p:pic>
        <p:nvPicPr>
          <p:cNvPr id="7" name="Picture 6" descr="geomagnetic-field-orig_fu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1524000"/>
            <a:ext cx="6781800" cy="5143152"/>
          </a:xfrm>
          <a:prstGeom prst="rect">
            <a:avLst/>
          </a:prstGeom>
        </p:spPr>
      </p:pic>
    </p:spTree>
    <p:extLst>
      <p:ext uri="{BB962C8B-B14F-4D97-AF65-F5344CB8AC3E}">
        <p14:creationId xmlns:p14="http://schemas.microsoft.com/office/powerpoint/2010/main" val="3003370602"/>
      </p:ext>
    </p:extLst>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FF"/>
                </a:solidFill>
              </a:rPr>
              <a:t>Exploring the Earth’s Magnetosphere</a:t>
            </a:r>
          </a:p>
        </p:txBody>
      </p:sp>
      <p:sp>
        <p:nvSpPr>
          <p:cNvPr id="4" name="Slide Number Placeholder 3"/>
          <p:cNvSpPr>
            <a:spLocks noGrp="1"/>
          </p:cNvSpPr>
          <p:nvPr>
            <p:ph type="sldNum" sz="quarter" idx="12"/>
          </p:nvPr>
        </p:nvSpPr>
        <p:spPr/>
        <p:txBody>
          <a:bodyPr/>
          <a:lstStyle/>
          <a:p>
            <a:pPr>
              <a:defRPr/>
            </a:pPr>
            <a:fld id="{A1375B11-2546-F94A-818D-4D178610F30C}" type="slidenum">
              <a:rPr lang="en-US" smtClean="0"/>
              <a:pPr>
                <a:defRPr/>
              </a:pPr>
              <a:t>4</a:t>
            </a:fld>
            <a:endParaRPr lang="en-US"/>
          </a:p>
        </p:txBody>
      </p:sp>
      <p:sp>
        <p:nvSpPr>
          <p:cNvPr id="5" name="Rectangle 4"/>
          <p:cNvSpPr/>
          <p:nvPr/>
        </p:nvSpPr>
        <p:spPr>
          <a:xfrm>
            <a:off x="1143000" y="2057400"/>
            <a:ext cx="7239000" cy="461665"/>
          </a:xfrm>
          <a:prstGeom prst="rect">
            <a:avLst/>
          </a:prstGeom>
        </p:spPr>
        <p:txBody>
          <a:bodyPr wrap="square">
            <a:spAutoFit/>
          </a:bodyPr>
          <a:lstStyle/>
          <a:p>
            <a:r>
              <a:rPr lang="en-US" sz="2400" b="1" dirty="0"/>
              <a:t>Activity 7 – Exploring the Earth’s Magnetic Field</a:t>
            </a:r>
          </a:p>
        </p:txBody>
      </p:sp>
      <p:sp>
        <p:nvSpPr>
          <p:cNvPr id="8" name="TextBox 7"/>
          <p:cNvSpPr txBox="1"/>
          <p:nvPr/>
        </p:nvSpPr>
        <p:spPr>
          <a:xfrm>
            <a:off x="1447800" y="2667000"/>
            <a:ext cx="6248400" cy="1200328"/>
          </a:xfrm>
          <a:prstGeom prst="rect">
            <a:avLst/>
          </a:prstGeom>
          <a:noFill/>
        </p:spPr>
        <p:txBody>
          <a:bodyPr wrap="square" rtlCol="0">
            <a:spAutoFit/>
          </a:bodyPr>
          <a:lstStyle/>
          <a:p>
            <a:r>
              <a:rPr lang="en-US" sz="2400" dirty="0"/>
              <a:t>The Earth’s magnetosphere is the area of space around the planet in which charged particles are controlled by the Earth’s magnetic field. </a:t>
            </a:r>
          </a:p>
        </p:txBody>
      </p:sp>
      <p:pic>
        <p:nvPicPr>
          <p:cNvPr id="9" name="Picture 8" descr="magnetosphe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1800" y="3886200"/>
            <a:ext cx="3578352" cy="2669786"/>
          </a:xfrm>
          <a:prstGeom prst="rect">
            <a:avLst/>
          </a:prstGeom>
        </p:spPr>
      </p:pic>
    </p:spTree>
    <p:extLst>
      <p:ext uri="{BB962C8B-B14F-4D97-AF65-F5344CB8AC3E}">
        <p14:creationId xmlns:p14="http://schemas.microsoft.com/office/powerpoint/2010/main" val="2774271047"/>
      </p:ext>
    </p:extLst>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85800" y="609600"/>
            <a:ext cx="8229600" cy="1752600"/>
          </a:xfrm>
        </p:spPr>
        <p:txBody>
          <a:bodyPr/>
          <a:lstStyle/>
          <a:p>
            <a:r>
              <a:rPr lang="en-US" sz="3200" b="1" dirty="0">
                <a:solidFill>
                  <a:srgbClr val="0000FF"/>
                </a:solidFill>
                <a:effectLst>
                  <a:outerShdw blurRad="38100" dist="38100" dir="2700000" algn="tl">
                    <a:srgbClr val="DDDDDD"/>
                  </a:outerShdw>
                </a:effectLst>
                <a:latin typeface="Arial" charset="0"/>
              </a:rPr>
              <a:t>A solar </a:t>
            </a:r>
            <a:r>
              <a:rPr lang="ja-JP" altLang="en-US" sz="3200" b="1" dirty="0">
                <a:solidFill>
                  <a:srgbClr val="0000FF"/>
                </a:solidFill>
                <a:effectLst>
                  <a:outerShdw blurRad="38100" dist="38100" dir="2700000" algn="tl">
                    <a:srgbClr val="DDDDDD"/>
                  </a:outerShdw>
                </a:effectLst>
              </a:rPr>
              <a:t>“</a:t>
            </a:r>
            <a:r>
              <a:rPr lang="en-US" sz="3200" b="1" dirty="0">
                <a:solidFill>
                  <a:srgbClr val="0000FF"/>
                </a:solidFill>
                <a:effectLst>
                  <a:outerShdw blurRad="38100" dist="38100" dir="2700000" algn="tl">
                    <a:srgbClr val="DDDDDD"/>
                  </a:outerShdw>
                </a:effectLst>
                <a:latin typeface="Arial" charset="0"/>
              </a:rPr>
              <a:t>wind</a:t>
            </a:r>
            <a:r>
              <a:rPr lang="ja-JP" altLang="en-US" sz="3200" b="1" dirty="0">
                <a:solidFill>
                  <a:srgbClr val="0000FF"/>
                </a:solidFill>
                <a:effectLst>
                  <a:outerShdw blurRad="38100" dist="38100" dir="2700000" algn="tl">
                    <a:srgbClr val="DDDDDD"/>
                  </a:outerShdw>
                </a:effectLst>
              </a:rPr>
              <a:t>”</a:t>
            </a:r>
            <a:r>
              <a:rPr lang="en-US" altLang="ja-JP" sz="3200" b="1" dirty="0">
                <a:solidFill>
                  <a:srgbClr val="0000FF"/>
                </a:solidFill>
                <a:effectLst>
                  <a:outerShdw blurRad="38100" dist="38100" dir="2700000" algn="tl">
                    <a:srgbClr val="DDDDDD"/>
                  </a:outerShdw>
                </a:effectLst>
              </a:rPr>
              <a:t> of charged particles </a:t>
            </a:r>
            <a:r>
              <a:rPr lang="en-US" sz="3200" b="1" dirty="0">
                <a:solidFill>
                  <a:srgbClr val="0000FF"/>
                </a:solidFill>
                <a:effectLst>
                  <a:outerShdw blurRad="38100" dist="38100" dir="2700000" algn="tl">
                    <a:srgbClr val="DDDDDD"/>
                  </a:outerShdw>
                </a:effectLst>
                <a:latin typeface="Arial" charset="0"/>
              </a:rPr>
              <a:t>from the Sun shapes Earth</a:t>
            </a:r>
            <a:r>
              <a:rPr lang="ja-JP" altLang="en-US" sz="3200" b="1" dirty="0">
                <a:solidFill>
                  <a:srgbClr val="0000FF"/>
                </a:solidFill>
                <a:effectLst>
                  <a:outerShdw blurRad="38100" dist="38100" dir="2700000" algn="tl">
                    <a:srgbClr val="DDDDDD"/>
                  </a:outerShdw>
                </a:effectLst>
              </a:rPr>
              <a:t>’</a:t>
            </a:r>
            <a:r>
              <a:rPr lang="en-US" sz="3200" b="1" dirty="0">
                <a:solidFill>
                  <a:srgbClr val="0000FF"/>
                </a:solidFill>
                <a:effectLst>
                  <a:outerShdw blurRad="38100" dist="38100" dir="2700000" algn="tl">
                    <a:srgbClr val="DDDDDD"/>
                  </a:outerShdw>
                </a:effectLst>
                <a:latin typeface="Arial" charset="0"/>
              </a:rPr>
              <a:t>s magnetosphere into a teardrop.</a:t>
            </a:r>
            <a:br>
              <a:rPr lang="en-US" sz="3200" b="1" dirty="0">
                <a:solidFill>
                  <a:srgbClr val="0000FF"/>
                </a:solidFill>
                <a:effectLst>
                  <a:outerShdw blurRad="38100" dist="38100" dir="2700000" algn="tl">
                    <a:srgbClr val="DDDDDD"/>
                  </a:outerShdw>
                </a:effectLst>
                <a:latin typeface="Arial" charset="0"/>
              </a:rPr>
            </a:br>
            <a:endParaRPr lang="en-US" sz="3200" dirty="0">
              <a:solidFill>
                <a:srgbClr val="0000FF"/>
              </a:solidFill>
            </a:endParaRPr>
          </a:p>
        </p:txBody>
      </p:sp>
      <p:sp>
        <p:nvSpPr>
          <p:cNvPr id="75780" name="TextBox 2"/>
          <p:cNvSpPr txBox="1">
            <a:spLocks noChangeArrowheads="1"/>
          </p:cNvSpPr>
          <p:nvPr/>
        </p:nvSpPr>
        <p:spPr bwMode="auto">
          <a:xfrm>
            <a:off x="1066800" y="5937250"/>
            <a:ext cx="72675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Times New Roman" charset="0"/>
                <a:ea typeface="ＭＳ Ｐゴシック" charset="0"/>
                <a:cs typeface="ＭＳ Ｐゴシック" charset="0"/>
              </a:defRPr>
            </a:lvl1pPr>
            <a:lvl2pPr marL="742950" indent="-285750">
              <a:defRPr sz="1400">
                <a:solidFill>
                  <a:schemeClr val="tx1"/>
                </a:solidFill>
                <a:latin typeface="Times New Roman" charset="0"/>
                <a:ea typeface="ＭＳ Ｐゴシック" charset="0"/>
              </a:defRPr>
            </a:lvl2pPr>
            <a:lvl3pPr marL="1143000" indent="-228600">
              <a:defRPr sz="1400">
                <a:solidFill>
                  <a:schemeClr val="tx1"/>
                </a:solidFill>
                <a:latin typeface="Times New Roman" charset="0"/>
                <a:ea typeface="ＭＳ Ｐゴシック" charset="0"/>
              </a:defRPr>
            </a:lvl3pPr>
            <a:lvl4pPr marL="1600200" indent="-228600">
              <a:defRPr sz="1400">
                <a:solidFill>
                  <a:schemeClr val="tx1"/>
                </a:solidFill>
                <a:latin typeface="Times New Roman" charset="0"/>
                <a:ea typeface="ＭＳ Ｐゴシック" charset="0"/>
              </a:defRPr>
            </a:lvl4pPr>
            <a:lvl5pPr marL="2057400" indent="-228600">
              <a:defRPr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1400">
                <a:solidFill>
                  <a:schemeClr val="tx1"/>
                </a:solidFill>
                <a:latin typeface="Times New Roman" charset="0"/>
                <a:ea typeface="ＭＳ Ｐゴシック" charset="0"/>
              </a:defRPr>
            </a:lvl9pPr>
          </a:lstStyle>
          <a:p>
            <a:r>
              <a:rPr lang="en-US" sz="2800" b="1"/>
              <a:t>Earth’s magnetosphere keeps us safe from dangerous solar radiation.</a:t>
            </a:r>
          </a:p>
        </p:txBody>
      </p:sp>
      <p:pic>
        <p:nvPicPr>
          <p:cNvPr id="2" name="6magnet4.avi" descr="animation of Earth's magnetosphere being shaped by solar wind" title="animation of Earth's magnetosphere being shaped by solar win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352800" y="1981200"/>
            <a:ext cx="5181600" cy="3886200"/>
          </a:xfrm>
          <a:prstGeom prst="rect">
            <a:avLst/>
          </a:prstGeom>
        </p:spPr>
      </p:pic>
      <p:sp>
        <p:nvSpPr>
          <p:cNvPr id="3" name="TextBox 2"/>
          <p:cNvSpPr txBox="1"/>
          <p:nvPr/>
        </p:nvSpPr>
        <p:spPr>
          <a:xfrm>
            <a:off x="2133600" y="5486400"/>
            <a:ext cx="992550" cy="307777"/>
          </a:xfrm>
          <a:prstGeom prst="rect">
            <a:avLst/>
          </a:prstGeom>
          <a:noFill/>
        </p:spPr>
        <p:txBody>
          <a:bodyPr wrap="none" rtlCol="0">
            <a:spAutoFit/>
          </a:bodyPr>
          <a:lstStyle/>
          <a:p>
            <a:r>
              <a:rPr lang="en-US" i="1" dirty="0"/>
              <a:t>Animation</a:t>
            </a:r>
          </a:p>
        </p:txBody>
      </p:sp>
      <p:sp>
        <p:nvSpPr>
          <p:cNvPr id="5" name="TextBox 4"/>
          <p:cNvSpPr txBox="1"/>
          <p:nvPr/>
        </p:nvSpPr>
        <p:spPr>
          <a:xfrm>
            <a:off x="762000" y="3124200"/>
            <a:ext cx="2209800" cy="954107"/>
          </a:xfrm>
          <a:prstGeom prst="rect">
            <a:avLst/>
          </a:prstGeom>
          <a:noFill/>
        </p:spPr>
        <p:txBody>
          <a:bodyPr wrap="square" rtlCol="0">
            <a:spAutoFit/>
          </a:bodyPr>
          <a:lstStyle/>
          <a:p>
            <a:r>
              <a:rPr lang="en-US" dirty="0"/>
              <a:t>Note that the bar magnet showing the Earth’s magnetic poles is upside down.</a:t>
            </a:r>
          </a:p>
        </p:txBody>
      </p:sp>
      <p:sp>
        <p:nvSpPr>
          <p:cNvPr id="4" name="Slide Number Placeholder 3"/>
          <p:cNvSpPr>
            <a:spLocks noGrp="1"/>
          </p:cNvSpPr>
          <p:nvPr>
            <p:ph type="sldNum" sz="quarter" idx="12"/>
          </p:nvPr>
        </p:nvSpPr>
        <p:spPr/>
        <p:txBody>
          <a:bodyPr/>
          <a:lstStyle/>
          <a:p>
            <a:pPr>
              <a:defRPr/>
            </a:pPr>
            <a:fld id="{DD63FB49-D5B0-E047-B903-DEC8C341AB74}" type="slidenum">
              <a:rPr lang="en-US"/>
              <a:pPr>
                <a:defRPr/>
              </a:pPr>
              <a:t>5</a:t>
            </a:fld>
            <a:endParaRPr lang="en-US"/>
          </a:p>
        </p:txBody>
      </p:sp>
    </p:spTree>
    <p:extLst>
      <p:ext uri="{BB962C8B-B14F-4D97-AF65-F5344CB8AC3E}">
        <p14:creationId xmlns:p14="http://schemas.microsoft.com/office/powerpoint/2010/main" val="619831885"/>
      </p:ext>
    </p:extLst>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2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685800" y="152400"/>
            <a:ext cx="5715000" cy="1935162"/>
          </a:xfrm>
        </p:spPr>
        <p:txBody>
          <a:bodyPr/>
          <a:lstStyle/>
          <a:p>
            <a:r>
              <a:rPr lang="en-US" dirty="0"/>
              <a:t>Earth’s Magnetosphere in 3D</a:t>
            </a:r>
          </a:p>
        </p:txBody>
      </p:sp>
      <p:pic>
        <p:nvPicPr>
          <p:cNvPr id="6" name="Picture 5" descr="still image of Earth's magnetosphere in 3D" title="still image of Earth's magnetosphere in 3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5600" y="541234"/>
            <a:ext cx="2057400" cy="1134454"/>
          </a:xfrm>
          <a:prstGeom prst="rect">
            <a:avLst/>
          </a:prstGeom>
        </p:spPr>
      </p:pic>
      <p:pic>
        <p:nvPicPr>
          <p:cNvPr id="8" name="Rattling_Earth's_Force_Field.ogv.480p.mp4" descr="animation of Earth's magnetosphere in 3D" title="animation of Earth's magnetosphere in 3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85800" y="1752600"/>
            <a:ext cx="8135535" cy="4572000"/>
          </a:xfrm>
          <a:prstGeom prst="rect">
            <a:avLst/>
          </a:prstGeom>
        </p:spPr>
      </p:pic>
      <p:sp>
        <p:nvSpPr>
          <p:cNvPr id="3" name="TextBox 2"/>
          <p:cNvSpPr txBox="1"/>
          <p:nvPr/>
        </p:nvSpPr>
        <p:spPr>
          <a:xfrm>
            <a:off x="762000" y="6400800"/>
            <a:ext cx="1677383" cy="307777"/>
          </a:xfrm>
          <a:prstGeom prst="rect">
            <a:avLst/>
          </a:prstGeom>
          <a:noFill/>
        </p:spPr>
        <p:txBody>
          <a:bodyPr wrap="none" rtlCol="0">
            <a:spAutoFit/>
          </a:bodyPr>
          <a:lstStyle/>
          <a:p>
            <a:r>
              <a:rPr lang="en-US" i="1" dirty="0"/>
              <a:t>Animation by NASA</a:t>
            </a:r>
          </a:p>
        </p:txBody>
      </p:sp>
      <p:sp>
        <p:nvSpPr>
          <p:cNvPr id="4" name="Slide Number Placeholder 3"/>
          <p:cNvSpPr>
            <a:spLocks noGrp="1"/>
          </p:cNvSpPr>
          <p:nvPr>
            <p:ph type="sldNum" sz="quarter" idx="12"/>
          </p:nvPr>
        </p:nvSpPr>
        <p:spPr/>
        <p:txBody>
          <a:bodyPr/>
          <a:lstStyle/>
          <a:p>
            <a:pPr>
              <a:defRPr/>
            </a:pPr>
            <a:fld id="{DD63FB49-D5B0-E047-B903-DEC8C341AB74}" type="slidenum">
              <a:rPr lang="en-US"/>
              <a:pPr>
                <a:defRPr/>
              </a:pPr>
              <a:t>6</a:t>
            </a:fld>
            <a:endParaRPr lang="en-US"/>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36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533400"/>
            <a:ext cx="8229600" cy="838200"/>
          </a:xfrm>
        </p:spPr>
        <p:txBody>
          <a:bodyPr/>
          <a:lstStyle/>
          <a:p>
            <a:pPr eaLnBrk="1" hangingPunct="1">
              <a:defRPr/>
            </a:pPr>
            <a:r>
              <a:rPr lang="en-US" sz="3200" b="1" dirty="0">
                <a:effectLst>
                  <a:outerShdw blurRad="38100" dist="38100" dir="2700000" algn="tl">
                    <a:srgbClr val="DDDDDD"/>
                  </a:outerShdw>
                </a:effectLst>
                <a:latin typeface="Arial" charset="0"/>
              </a:rPr>
              <a:t>Real Data - The Earth</a:t>
            </a:r>
            <a:r>
              <a:rPr lang="ja-JP" altLang="en-US" sz="3200" b="1" dirty="0">
                <a:effectLst>
                  <a:outerShdw blurRad="38100" dist="38100" dir="2700000" algn="tl">
                    <a:srgbClr val="DDDDDD"/>
                  </a:outerShdw>
                </a:effectLst>
              </a:rPr>
              <a:t>’</a:t>
            </a:r>
            <a:r>
              <a:rPr lang="en-US" sz="3200" b="1" dirty="0">
                <a:effectLst>
                  <a:outerShdw blurRad="38100" dist="38100" dir="2700000" algn="tl">
                    <a:srgbClr val="DDDDDD"/>
                  </a:outerShdw>
                </a:effectLst>
                <a:latin typeface="Arial" charset="0"/>
              </a:rPr>
              <a:t>s magnetosphere is buffeted during a solar storm</a:t>
            </a:r>
          </a:p>
        </p:txBody>
      </p:sp>
      <p:pic>
        <p:nvPicPr>
          <p:cNvPr id="3" name="ion-ms-jan_6.mpg" descr="computer simulation of Earth's magnetosphere being hit by a solar storm" title="computer simulation of Earth's magnetosphere being hit by a solar stor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71600" y="1524000"/>
            <a:ext cx="6781800" cy="5086350"/>
          </a:xfrm>
          <a:prstGeom prst="rect">
            <a:avLst/>
          </a:prstGeom>
        </p:spPr>
      </p:pic>
      <p:sp>
        <p:nvSpPr>
          <p:cNvPr id="4" name="TextBox 3"/>
          <p:cNvSpPr txBox="1"/>
          <p:nvPr/>
        </p:nvSpPr>
        <p:spPr>
          <a:xfrm>
            <a:off x="582132" y="6533290"/>
            <a:ext cx="1765661" cy="307777"/>
          </a:xfrm>
          <a:prstGeom prst="rect">
            <a:avLst/>
          </a:prstGeom>
          <a:noFill/>
        </p:spPr>
        <p:txBody>
          <a:bodyPr wrap="none" rtlCol="0">
            <a:spAutoFit/>
          </a:bodyPr>
          <a:lstStyle/>
          <a:p>
            <a:r>
              <a:rPr lang="en-US" i="1" dirty="0"/>
              <a:t>Computer simulation </a:t>
            </a:r>
          </a:p>
        </p:txBody>
      </p:sp>
      <p:sp>
        <p:nvSpPr>
          <p:cNvPr id="2" name="Slide Number Placeholder 1"/>
          <p:cNvSpPr>
            <a:spLocks noGrp="1"/>
          </p:cNvSpPr>
          <p:nvPr>
            <p:ph type="sldNum" sz="quarter" idx="12"/>
          </p:nvPr>
        </p:nvSpPr>
        <p:spPr/>
        <p:txBody>
          <a:bodyPr/>
          <a:lstStyle/>
          <a:p>
            <a:pPr>
              <a:defRPr/>
            </a:pPr>
            <a:fld id="{4EA08643-6BEB-4642-9415-D596974793BA}" type="slidenum">
              <a:rPr lang="en-US"/>
              <a:pPr>
                <a:defRPr/>
              </a:pPr>
              <a:t>7</a:t>
            </a:fld>
            <a:endParaRPr lang="en-US"/>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457200"/>
            <a:ext cx="8229600" cy="1143000"/>
          </a:xfrm>
        </p:spPr>
        <p:txBody>
          <a:bodyPr/>
          <a:lstStyle/>
          <a:p>
            <a:pPr algn="r" eaLnBrk="1" hangingPunct="1">
              <a:defRPr/>
            </a:pPr>
            <a:r>
              <a:rPr lang="en-US" b="1" dirty="0">
                <a:solidFill>
                  <a:srgbClr val="0000FF"/>
                </a:solidFill>
                <a:effectLst>
                  <a:outerShdw blurRad="38100" dist="38100" dir="2700000" algn="tl">
                    <a:srgbClr val="DDDDDD"/>
                  </a:outerShdw>
                </a:effectLst>
                <a:latin typeface="Arial" charset="0"/>
              </a:rPr>
              <a:t>Magnetic Storms from </a:t>
            </a:r>
            <a:br>
              <a:rPr lang="en-US" b="1" dirty="0">
                <a:solidFill>
                  <a:srgbClr val="0000FF"/>
                </a:solidFill>
                <a:effectLst>
                  <a:outerShdw blurRad="38100" dist="38100" dir="2700000" algn="tl">
                    <a:srgbClr val="DDDDDD"/>
                  </a:outerShdw>
                </a:effectLst>
                <a:latin typeface="Arial" charset="0"/>
              </a:rPr>
            </a:br>
            <a:r>
              <a:rPr lang="en-US" b="1" dirty="0">
                <a:solidFill>
                  <a:srgbClr val="0000FF"/>
                </a:solidFill>
                <a:effectLst>
                  <a:outerShdw blurRad="38100" dist="38100" dir="2700000" algn="tl">
                    <a:srgbClr val="DDDDDD"/>
                  </a:outerShdw>
                </a:effectLst>
                <a:latin typeface="Arial" charset="0"/>
              </a:rPr>
              <a:t>the Sun</a:t>
            </a:r>
          </a:p>
        </p:txBody>
      </p:sp>
      <p:sp>
        <p:nvSpPr>
          <p:cNvPr id="3" name="Title 1"/>
          <p:cNvSpPr>
            <a:spLocks noGrp="1"/>
          </p:cNvSpPr>
          <p:nvPr/>
        </p:nvSpPr>
        <p:spPr bwMode="auto">
          <a:xfrm>
            <a:off x="685800" y="4419600"/>
            <a:ext cx="82296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eaLnBrk="1" hangingPunct="1">
              <a:defRPr/>
            </a:pPr>
            <a:r>
              <a:rPr lang="en-US" sz="3200" b="1" dirty="0">
                <a:solidFill>
                  <a:schemeClr val="tx1"/>
                </a:solidFill>
                <a:cs typeface="+mj-cs"/>
              </a:rPr>
              <a:t>The magnitude of a geomagnetic storm is determined by the strength and direction of its magnetic field as well as the pressure of the solar wind.</a:t>
            </a:r>
          </a:p>
        </p:txBody>
      </p:sp>
      <p:sp>
        <p:nvSpPr>
          <p:cNvPr id="2" name="TextBox 1"/>
          <p:cNvSpPr txBox="1"/>
          <p:nvPr/>
        </p:nvSpPr>
        <p:spPr>
          <a:xfrm>
            <a:off x="5867400" y="2514600"/>
            <a:ext cx="1882647" cy="584776"/>
          </a:xfrm>
          <a:prstGeom prst="rect">
            <a:avLst/>
          </a:prstGeom>
          <a:noFill/>
        </p:spPr>
        <p:txBody>
          <a:bodyPr wrap="none" rtlCol="0">
            <a:spAutoFit/>
          </a:bodyPr>
          <a:lstStyle/>
          <a:p>
            <a:r>
              <a:rPr lang="en-US" sz="3200" b="1" dirty="0"/>
              <a:t>Activity 8</a:t>
            </a:r>
          </a:p>
        </p:txBody>
      </p:sp>
      <p:pic>
        <p:nvPicPr>
          <p:cNvPr id="90117" name="Picture 1" descr="image of Earth's magnetosphere" title="image of Earth's magnetospher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219200"/>
            <a:ext cx="4038600" cy="303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8"/>
          <p:cNvSpPr>
            <a:spLocks noGrp="1"/>
          </p:cNvSpPr>
          <p:nvPr>
            <p:ph type="sldNum" sz="quarter" idx="12"/>
          </p:nvPr>
        </p:nvSpPr>
        <p:spPr/>
        <p:txBody>
          <a:bodyPr/>
          <a:lstStyle/>
          <a:p>
            <a:pPr>
              <a:defRPr/>
            </a:pPr>
            <a:fld id="{78B20A38-20F1-D849-A956-25C3AF975DE5}" type="slidenum">
              <a:rPr lang="en-US"/>
              <a:pPr>
                <a:defRPr/>
              </a:pPr>
              <a:t>8</a:t>
            </a:fld>
            <a:endParaRPr lang="en-US" dirty="0"/>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461933" y="533400"/>
            <a:ext cx="4648200" cy="1752600"/>
          </a:xfrm>
        </p:spPr>
        <p:txBody>
          <a:bodyPr/>
          <a:lstStyle/>
          <a:p>
            <a:pPr eaLnBrk="1" hangingPunct="1">
              <a:defRPr/>
            </a:pPr>
            <a:r>
              <a:rPr lang="en-US" sz="3200" b="1" dirty="0">
                <a:effectLst>
                  <a:outerShdw blurRad="38100" dist="38100" dir="2700000" algn="tl">
                    <a:srgbClr val="DDDDDD"/>
                  </a:outerShdw>
                </a:effectLst>
                <a:latin typeface="Arial" charset="0"/>
              </a:rPr>
              <a:t>The Sun generates space weather in our solar system</a:t>
            </a:r>
          </a:p>
        </p:txBody>
      </p:sp>
      <p:sp>
        <p:nvSpPr>
          <p:cNvPr id="62472" name="Rectangle 8"/>
          <p:cNvSpPr>
            <a:spLocks noChangeArrowheads="1"/>
          </p:cNvSpPr>
          <p:nvPr/>
        </p:nvSpPr>
        <p:spPr bwMode="auto">
          <a:xfrm>
            <a:off x="4106333" y="2438400"/>
            <a:ext cx="50292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lstStyle/>
          <a:p>
            <a:pPr marL="342900" indent="-342900" eaLnBrk="1" hangingPunct="1">
              <a:spcBef>
                <a:spcPct val="20000"/>
              </a:spcBef>
              <a:defRPr/>
            </a:pPr>
            <a:r>
              <a:rPr lang="en-US" sz="2800" dirty="0">
                <a:latin typeface="Arial" charset="0"/>
                <a:cs typeface="+mn-cs"/>
              </a:rPr>
              <a:t>Solar activity can have a dramatic impact on communications, satellites, astronauts, and animals.</a:t>
            </a:r>
          </a:p>
        </p:txBody>
      </p:sp>
      <p:sp>
        <p:nvSpPr>
          <p:cNvPr id="4" name="TextBox 3"/>
          <p:cNvSpPr txBox="1"/>
          <p:nvPr/>
        </p:nvSpPr>
        <p:spPr>
          <a:xfrm>
            <a:off x="1524000" y="3429000"/>
            <a:ext cx="992550" cy="307777"/>
          </a:xfrm>
          <a:prstGeom prst="rect">
            <a:avLst/>
          </a:prstGeom>
          <a:noFill/>
        </p:spPr>
        <p:txBody>
          <a:bodyPr wrap="none" rtlCol="0">
            <a:spAutoFit/>
          </a:bodyPr>
          <a:lstStyle/>
          <a:p>
            <a:r>
              <a:rPr lang="en-US" i="1" dirty="0"/>
              <a:t>Animation</a:t>
            </a:r>
          </a:p>
        </p:txBody>
      </p:sp>
      <p:pic>
        <p:nvPicPr>
          <p:cNvPr id="83971" name="Picture 14" descr="astronaut floating in space" title="astronaut floating in spac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4191000"/>
            <a:ext cx="2148276" cy="2524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9524879E-25EE-E342-A405-2DF177250D64}" type="slidenum">
              <a:rPr lang="en-US"/>
              <a:pPr>
                <a:defRPr/>
              </a:pPr>
              <a:t>9</a:t>
            </a:fld>
            <a:endParaRPr lang="en-US"/>
          </a:p>
        </p:txBody>
      </p:sp>
      <p:pic>
        <p:nvPicPr>
          <p:cNvPr id="6" name="sizzler.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85800" y="533400"/>
            <a:ext cx="3759200" cy="2819400"/>
          </a:xfrm>
          <a:prstGeom prst="rect">
            <a:avLst/>
          </a:prstGeom>
        </p:spPr>
      </p:pic>
      <p:pic>
        <p:nvPicPr>
          <p:cNvPr id="9" name="Picture 8" descr="tmp.psd"/>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67200" y="4343400"/>
            <a:ext cx="4288875" cy="2256925"/>
          </a:xfrm>
          <a:prstGeom prst="rect">
            <a:avLst/>
          </a:prstGeom>
        </p:spPr>
      </p:pic>
    </p:spTree>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62472"/>
                                        </p:tgtEl>
                                        <p:attrNameLst>
                                          <p:attrName>style.visibility</p:attrName>
                                        </p:attrNameLst>
                                      </p:cBhvr>
                                      <p:to>
                                        <p:strVal val="visible"/>
                                      </p:to>
                                    </p:set>
                                    <p:anim calcmode="lin" valueType="num">
                                      <p:cBhvr additive="base">
                                        <p:cTn id="7" dur="500" fill="hold"/>
                                        <p:tgtEl>
                                          <p:spTgt spid="62472"/>
                                        </p:tgtEl>
                                        <p:attrNameLst>
                                          <p:attrName>ppt_x</p:attrName>
                                        </p:attrNameLst>
                                      </p:cBhvr>
                                      <p:tavLst>
                                        <p:tav tm="0">
                                          <p:val>
                                            <p:strVal val="0-#ppt_w/2"/>
                                          </p:val>
                                        </p:tav>
                                        <p:tav tm="100000">
                                          <p:val>
                                            <p:strVal val="#ppt_x"/>
                                          </p:val>
                                        </p:tav>
                                      </p:tavLst>
                                    </p:anim>
                                    <p:anim calcmode="lin" valueType="num">
                                      <p:cBhvr additive="base">
                                        <p:cTn id="8" dur="500" fill="hold"/>
                                        <p:tgtEl>
                                          <p:spTgt spid="6247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182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6"/>
                </p:tgtEl>
              </p:cMediaNode>
            </p:video>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6"/>
                                        </p:tgtEl>
                                      </p:cBhvr>
                                    </p:cmd>
                                  </p:childTnLst>
                                </p:cTn>
                              </p:par>
                            </p:childTnLst>
                          </p:cTn>
                        </p:par>
                      </p:childTnLst>
                    </p:cTn>
                  </p:par>
                </p:childTnLst>
              </p:cTn>
              <p:nextCondLst>
                <p:cond evt="onClick" delay="0">
                  <p:tgtEl>
                    <p:spTgt spid="6"/>
                  </p:tgtEl>
                </p:cond>
              </p:nextCondLst>
            </p:seq>
          </p:childTnLst>
        </p:cTn>
      </p:par>
    </p:tnLst>
    <p:bldLst>
      <p:bldP spid="62472" grpId="0"/>
    </p:bldLst>
  </p:timing>
</p:sld>
</file>

<file path=ppt/theme/theme1.xml><?xml version="1.0" encoding="utf-8"?>
<a:theme xmlns:a="http://schemas.openxmlformats.org/drawingml/2006/main" name="Default Design">
  <a:themeElements>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8973</TotalTime>
  <Words>675</Words>
  <Application>Microsoft Macintosh PowerPoint</Application>
  <PresentationFormat>On-screen Show (4:3)</PresentationFormat>
  <Paragraphs>241</Paragraphs>
  <Slides>15</Slides>
  <Notes>15</Notes>
  <HiddenSlides>0</HiddenSlides>
  <MMClips>5</MMClips>
  <ScaleCrop>false</ScaleCrop>
  <HeadingPairs>
    <vt:vector size="4" baseType="variant">
      <vt:variant>
        <vt:lpstr>Theme</vt:lpstr>
      </vt:variant>
      <vt:variant>
        <vt:i4>2</vt:i4>
      </vt:variant>
      <vt:variant>
        <vt:lpstr>Slide Titles</vt:lpstr>
      </vt:variant>
      <vt:variant>
        <vt:i4>15</vt:i4>
      </vt:variant>
    </vt:vector>
  </HeadingPairs>
  <TitlesOfParts>
    <vt:vector size="17" baseType="lpstr">
      <vt:lpstr>Default Design</vt:lpstr>
      <vt:lpstr>1_Default Design</vt:lpstr>
      <vt:lpstr>Magnetism &amp; Solar Activity</vt:lpstr>
      <vt:lpstr>Section 3 – The Sun-Earth Connection</vt:lpstr>
      <vt:lpstr>The Earth’s Magnetosphere</vt:lpstr>
      <vt:lpstr>Exploring the Earth’s Magnetosphere</vt:lpstr>
      <vt:lpstr>A solar “wind” of charged particles from the Sun shapes Earth’s magnetosphere into a teardrop. </vt:lpstr>
      <vt:lpstr>Earth’s Magnetosphere in 3D</vt:lpstr>
      <vt:lpstr>Real Data - The Earth’s magnetosphere is buffeted during a solar storm</vt:lpstr>
      <vt:lpstr>Magnetic Storms from  the Sun</vt:lpstr>
      <vt:lpstr>The Sun generates space weather in our solar system</vt:lpstr>
      <vt:lpstr>Solar activity causes colorful aurorae </vt:lpstr>
      <vt:lpstr>Solar storms threaten technology</vt:lpstr>
      <vt:lpstr>PowerPoint Presentation</vt:lpstr>
      <vt:lpstr>Space Weather Affects Traveling to the Moon and Mars</vt:lpstr>
      <vt:lpstr>Planetary Magnetospheres</vt:lpstr>
      <vt:lpstr>What are your questions?</vt:lpstr>
    </vt:vector>
  </TitlesOfParts>
  <Company>Yo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Sun to the Earth</dc:title>
  <dc:creator>SPA-AGU</dc:creator>
  <cp:lastModifiedBy>deborah</cp:lastModifiedBy>
  <cp:revision>1238</cp:revision>
  <cp:lastPrinted>2012-09-17T04:57:58Z</cp:lastPrinted>
  <dcterms:created xsi:type="dcterms:W3CDTF">2001-12-08T22:47:46Z</dcterms:created>
  <dcterms:modified xsi:type="dcterms:W3CDTF">2020-05-23T23:16:17Z</dcterms:modified>
</cp:coreProperties>
</file>