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notesSlides/notesSlide1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1.xml" ContentType="application/vnd.openxmlformats-officedocument.presentationml.notesSlide+xml"/>
  <Override PartName="/ppt/embeddings/oleObject7.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8.bin" ContentType="application/vnd.openxmlformats-officedocument.oleObject"/>
  <Override PartName="/ppt/notesSlides/notesSlide15.xml" ContentType="application/vnd.openxmlformats-officedocument.presentationml.notesSlide+xml"/>
  <Override PartName="/ppt/embeddings/oleObject9.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0.bin" ContentType="application/vnd.openxmlformats-officedocument.oleObject"/>
  <Override PartName="/ppt/notesSlides/notesSlide23.xml" ContentType="application/vnd.openxmlformats-officedocument.presentationml.notesSlide+xml"/>
  <Override PartName="/ppt/embeddings/oleObject11.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43"/>
  </p:notesMasterIdLst>
  <p:sldIdLst>
    <p:sldId id="256" r:id="rId2"/>
    <p:sldId id="257" r:id="rId3"/>
    <p:sldId id="258" r:id="rId4"/>
    <p:sldId id="259" r:id="rId5"/>
    <p:sldId id="288" r:id="rId6"/>
    <p:sldId id="282" r:id="rId7"/>
    <p:sldId id="261" r:id="rId8"/>
    <p:sldId id="260" r:id="rId9"/>
    <p:sldId id="262" r:id="rId10"/>
    <p:sldId id="263" r:id="rId11"/>
    <p:sldId id="264" r:id="rId12"/>
    <p:sldId id="289" r:id="rId13"/>
    <p:sldId id="265" r:id="rId14"/>
    <p:sldId id="266" r:id="rId15"/>
    <p:sldId id="267" r:id="rId16"/>
    <p:sldId id="268" r:id="rId17"/>
    <p:sldId id="269" r:id="rId18"/>
    <p:sldId id="270" r:id="rId19"/>
    <p:sldId id="290" r:id="rId20"/>
    <p:sldId id="272" r:id="rId21"/>
    <p:sldId id="271" r:id="rId22"/>
    <p:sldId id="273" r:id="rId23"/>
    <p:sldId id="274" r:id="rId24"/>
    <p:sldId id="295" r:id="rId25"/>
    <p:sldId id="275" r:id="rId26"/>
    <p:sldId id="276" r:id="rId27"/>
    <p:sldId id="296" r:id="rId28"/>
    <p:sldId id="291" r:id="rId29"/>
    <p:sldId id="283" r:id="rId30"/>
    <p:sldId id="297" r:id="rId31"/>
    <p:sldId id="284" r:id="rId32"/>
    <p:sldId id="292" r:id="rId33"/>
    <p:sldId id="278" r:id="rId34"/>
    <p:sldId id="287" r:id="rId35"/>
    <p:sldId id="279" r:id="rId36"/>
    <p:sldId id="280" r:id="rId37"/>
    <p:sldId id="285" r:id="rId38"/>
    <p:sldId id="281" r:id="rId39"/>
    <p:sldId id="293" r:id="rId40"/>
    <p:sldId id="294" r:id="rId41"/>
    <p:sldId id="286" r:id="rId42"/>
  </p:sldIdLst>
  <p:sldSz cx="9144000" cy="6858000" type="screen4x3"/>
  <p:notesSz cx="6934200" cy="9220200"/>
  <p:defaultTextStyle>
    <a:defPPr>
      <a:defRPr lang="en-US"/>
    </a:defPPr>
    <a:lvl1pPr algn="ctr" rtl="0" eaLnBrk="0" fontAlgn="base" hangingPunct="0">
      <a:spcBef>
        <a:spcPct val="0"/>
      </a:spcBef>
      <a:spcAft>
        <a:spcPct val="0"/>
      </a:spcAft>
      <a:defRPr sz="1600" kern="1200">
        <a:solidFill>
          <a:schemeClr val="tx1"/>
        </a:solidFill>
        <a:latin typeface="Tahoma" charset="0"/>
        <a:ea typeface="ＭＳ Ｐゴシック" charset="0"/>
        <a:cs typeface="+mn-cs"/>
      </a:defRPr>
    </a:lvl1pPr>
    <a:lvl2pPr marL="457200" algn="ctr" rtl="0" eaLnBrk="0" fontAlgn="base" hangingPunct="0">
      <a:spcBef>
        <a:spcPct val="0"/>
      </a:spcBef>
      <a:spcAft>
        <a:spcPct val="0"/>
      </a:spcAft>
      <a:defRPr sz="1600" kern="1200">
        <a:solidFill>
          <a:schemeClr val="tx1"/>
        </a:solidFill>
        <a:latin typeface="Tahoma" charset="0"/>
        <a:ea typeface="ＭＳ Ｐゴシック" charset="0"/>
        <a:cs typeface="+mn-cs"/>
      </a:defRPr>
    </a:lvl2pPr>
    <a:lvl3pPr marL="914400" algn="ctr" rtl="0" eaLnBrk="0" fontAlgn="base" hangingPunct="0">
      <a:spcBef>
        <a:spcPct val="0"/>
      </a:spcBef>
      <a:spcAft>
        <a:spcPct val="0"/>
      </a:spcAft>
      <a:defRPr sz="1600" kern="1200">
        <a:solidFill>
          <a:schemeClr val="tx1"/>
        </a:solidFill>
        <a:latin typeface="Tahoma" charset="0"/>
        <a:ea typeface="ＭＳ Ｐゴシック" charset="0"/>
        <a:cs typeface="+mn-cs"/>
      </a:defRPr>
    </a:lvl3pPr>
    <a:lvl4pPr marL="1371600" algn="ctr" rtl="0" eaLnBrk="0" fontAlgn="base" hangingPunct="0">
      <a:spcBef>
        <a:spcPct val="0"/>
      </a:spcBef>
      <a:spcAft>
        <a:spcPct val="0"/>
      </a:spcAft>
      <a:defRPr sz="1600" kern="1200">
        <a:solidFill>
          <a:schemeClr val="tx1"/>
        </a:solidFill>
        <a:latin typeface="Tahoma" charset="0"/>
        <a:ea typeface="ＭＳ Ｐゴシック" charset="0"/>
        <a:cs typeface="+mn-cs"/>
      </a:defRPr>
    </a:lvl4pPr>
    <a:lvl5pPr marL="1828800" algn="ctr" rtl="0" eaLnBrk="0" fontAlgn="base" hangingPunct="0">
      <a:spcBef>
        <a:spcPct val="0"/>
      </a:spcBef>
      <a:spcAft>
        <a:spcPct val="0"/>
      </a:spcAft>
      <a:defRPr sz="1600" kern="1200">
        <a:solidFill>
          <a:schemeClr val="tx1"/>
        </a:solidFill>
        <a:latin typeface="Tahoma" charset="0"/>
        <a:ea typeface="ＭＳ Ｐゴシック" charset="0"/>
        <a:cs typeface="+mn-cs"/>
      </a:defRPr>
    </a:lvl5pPr>
    <a:lvl6pPr marL="2286000" algn="l" defTabSz="457200" rtl="0" eaLnBrk="1" latinLnBrk="0" hangingPunct="1">
      <a:defRPr sz="1600" kern="1200">
        <a:solidFill>
          <a:schemeClr val="tx1"/>
        </a:solidFill>
        <a:latin typeface="Tahoma" charset="0"/>
        <a:ea typeface="ＭＳ Ｐゴシック" charset="0"/>
        <a:cs typeface="+mn-cs"/>
      </a:defRPr>
    </a:lvl6pPr>
    <a:lvl7pPr marL="2743200" algn="l" defTabSz="457200" rtl="0" eaLnBrk="1" latinLnBrk="0" hangingPunct="1">
      <a:defRPr sz="1600" kern="1200">
        <a:solidFill>
          <a:schemeClr val="tx1"/>
        </a:solidFill>
        <a:latin typeface="Tahoma" charset="0"/>
        <a:ea typeface="ＭＳ Ｐゴシック" charset="0"/>
        <a:cs typeface="+mn-cs"/>
      </a:defRPr>
    </a:lvl7pPr>
    <a:lvl8pPr marL="3200400" algn="l" defTabSz="457200" rtl="0" eaLnBrk="1" latinLnBrk="0" hangingPunct="1">
      <a:defRPr sz="1600" kern="1200">
        <a:solidFill>
          <a:schemeClr val="tx1"/>
        </a:solidFill>
        <a:latin typeface="Tahoma" charset="0"/>
        <a:ea typeface="ＭＳ Ｐゴシック" charset="0"/>
        <a:cs typeface="+mn-cs"/>
      </a:defRPr>
    </a:lvl8pPr>
    <a:lvl9pPr marL="3657600" algn="l" defTabSz="457200" rtl="0" eaLnBrk="1" latinLnBrk="0" hangingPunct="1">
      <a:defRPr sz="1600" kern="1200">
        <a:solidFill>
          <a:schemeClr val="tx1"/>
        </a:solidFill>
        <a:latin typeface="Tahoma"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6" autoAdjust="0"/>
    <p:restoredTop sz="89489" autoAdjust="0"/>
  </p:normalViewPr>
  <p:slideViewPr>
    <p:cSldViewPr>
      <p:cViewPr varScale="1">
        <p:scale>
          <a:sx n="110" d="100"/>
          <a:sy n="110" d="100"/>
        </p:scale>
        <p:origin x="-76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image" Target="../media/image29.png"/><Relationship Id="rId2"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t" anchorCtr="0" compatLnSpc="1">
            <a:prstTxWarp prst="textNoShape">
              <a:avLst/>
            </a:prstTxWarp>
          </a:bodyPr>
          <a:lstStyle>
            <a:lvl1pPr algn="l" defTabSz="922338" eaLnBrk="1" hangingPunct="1">
              <a:defRPr sz="1200">
                <a:latin typeface="Arial" charset="0"/>
              </a:defRPr>
            </a:lvl1pPr>
          </a:lstStyle>
          <a:p>
            <a:endParaRPr lang="en-US"/>
          </a:p>
        </p:txBody>
      </p:sp>
      <p:sp>
        <p:nvSpPr>
          <p:cNvPr id="3075" name="Rectangle 3"/>
          <p:cNvSpPr>
            <a:spLocks noGrp="1" noChangeArrowheads="1"/>
          </p:cNvSpPr>
          <p:nvPr>
            <p:ph type="dt" idx="1"/>
          </p:nvPr>
        </p:nvSpPr>
        <p:spPr bwMode="auto">
          <a:xfrm>
            <a:off x="3927475"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t" anchorCtr="0" compatLnSpc="1">
            <a:prstTxWarp prst="textNoShape">
              <a:avLst/>
            </a:prstTxWarp>
          </a:bodyPr>
          <a:lstStyle>
            <a:lvl1pPr algn="r" defTabSz="922338" eaLnBrk="1" hangingPunct="1">
              <a:defRPr sz="120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93738" y="4379913"/>
            <a:ext cx="5546725"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b" anchorCtr="0" compatLnSpc="1">
            <a:prstTxWarp prst="textNoShape">
              <a:avLst/>
            </a:prstTxWarp>
          </a:bodyPr>
          <a:lstStyle>
            <a:lvl1pPr algn="l" defTabSz="922338" eaLnBrk="1" hangingPunct="1">
              <a:defRPr sz="1200">
                <a:latin typeface="Arial" charset="0"/>
              </a:defRPr>
            </a:lvl1pPr>
          </a:lstStyle>
          <a:p>
            <a:endParaRPr lang="en-US"/>
          </a:p>
        </p:txBody>
      </p:sp>
      <p:sp>
        <p:nvSpPr>
          <p:cNvPr id="3079" name="Rectangle 7"/>
          <p:cNvSpPr>
            <a:spLocks noGrp="1" noChangeArrowheads="1"/>
          </p:cNvSpPr>
          <p:nvPr>
            <p:ph type="sldNum" sz="quarter" idx="5"/>
          </p:nvPr>
        </p:nvSpPr>
        <p:spPr bwMode="auto">
          <a:xfrm>
            <a:off x="3927475"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b" anchorCtr="0" compatLnSpc="1">
            <a:prstTxWarp prst="textNoShape">
              <a:avLst/>
            </a:prstTxWarp>
          </a:bodyPr>
          <a:lstStyle>
            <a:lvl1pPr algn="r" defTabSz="922338" eaLnBrk="1" hangingPunct="1">
              <a:defRPr sz="1200">
                <a:latin typeface="Arial" charset="0"/>
              </a:defRPr>
            </a:lvl1pPr>
          </a:lstStyle>
          <a:p>
            <a:fld id="{429A60D1-2909-1E4D-B091-8F1615E9421F}" type="slidenum">
              <a:rPr lang="en-US"/>
              <a:pPr/>
              <a:t>‹#›</a:t>
            </a:fld>
            <a:endParaRPr lang="en-US"/>
          </a:p>
        </p:txBody>
      </p:sp>
    </p:spTree>
    <p:extLst>
      <p:ext uri="{BB962C8B-B14F-4D97-AF65-F5344CB8AC3E}">
        <p14:creationId xmlns:p14="http://schemas.microsoft.com/office/powerpoint/2010/main" val="12862843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Balmer_series" TargetMode="External"/><Relationship Id="rId4" Type="http://schemas.openxmlformats.org/officeDocument/2006/relationships/hyperlink" Target="http://en.wikipedia.org/wiki/Emission_line" TargetMode="External"/><Relationship Id="rId5" Type="http://schemas.openxmlformats.org/officeDocument/2006/relationships/hyperlink" Target="http://en.wikipedia.org/wiki/Cyan" TargetMode="External"/><Relationship Id="rId6" Type="http://schemas.openxmlformats.org/officeDocument/2006/relationships/hyperlink" Target="http://en.wikipedia.org/wiki/Yellow"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79A2C-F001-E845-AE88-BF804B591076}" type="slidenum">
              <a:rPr lang="en-US"/>
              <a:pPr/>
              <a:t>1</a:t>
            </a:fld>
            <a:endParaRPr lang="en-US"/>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11790D-0ED8-EC4A-9607-6520A6BF4309}" type="slidenum">
              <a:rPr lang="en-US"/>
              <a:pPr/>
              <a:t>10</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p:txBody>
          <a:bodyPr/>
          <a:lstStyle/>
          <a:p>
            <a:r>
              <a:rPr lang="en-US"/>
              <a:t>The Fraunhofer C, F, G', and h lines correspond to the alpha, beta, gamma and delta lines of the </a:t>
            </a:r>
            <a:r>
              <a:rPr lang="en-US">
                <a:hlinkClick r:id="rId3" tooltip="Balmer series"/>
              </a:rPr>
              <a:t>Balmer series</a:t>
            </a:r>
            <a:r>
              <a:rPr lang="en-US"/>
              <a:t> of </a:t>
            </a:r>
            <a:r>
              <a:rPr lang="en-US">
                <a:hlinkClick r:id="rId4" tooltip="Emission line"/>
              </a:rPr>
              <a:t>emission lines</a:t>
            </a:r>
            <a:r>
              <a:rPr lang="en-US"/>
              <a:t> of the hydrogen atom. The D1 and D2 lines form the well-known "sodium doublet", the centre wavelength of which (589.29 nm) is given the designation letter "D".</a:t>
            </a:r>
          </a:p>
          <a:p>
            <a:r>
              <a:rPr lang="en-US"/>
              <a:t>Note that there is disagreement in the literature for some line designations; e.g., the Fraunhofer d-line may refer to the </a:t>
            </a:r>
            <a:r>
              <a:rPr lang="en-US">
                <a:hlinkClick r:id="rId5" tooltip="Cyan"/>
              </a:rPr>
              <a:t>cyan</a:t>
            </a:r>
            <a:r>
              <a:rPr lang="en-US"/>
              <a:t> iron line at 466.814 nm, or alternatively to the </a:t>
            </a:r>
            <a:r>
              <a:rPr lang="en-US">
                <a:hlinkClick r:id="rId6" tooltip="Yellow"/>
              </a:rPr>
              <a:t>yellow</a:t>
            </a:r>
            <a:r>
              <a:rPr lang="en-US"/>
              <a:t> helium line (also labeled D3) at 587.5618 nm. Similarly, there is ambiguity with reference to the e-line, since it can refer to the spectral lines of both iron (Fe) and mercury (Hg). In order to resolve ambiguities that arise in usage, ambiguous Fraunhofer line designations are preceded by the element with which they are associated (e.g., Mercury e-line and Helium d-line).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4AD38C-A656-1848-9E87-E0DA5F11A403}" type="slidenum">
              <a:rPr lang="en-US"/>
              <a:pPr/>
              <a:t>11</a:t>
            </a:fld>
            <a:endParaRPr lang="en-US"/>
          </a:p>
        </p:txBody>
      </p:sp>
      <p:sp>
        <p:nvSpPr>
          <p:cNvPr id="133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02B4F-4C7C-6844-BDCF-72747E5958DE}" type="slidenum">
              <a:rPr lang="en-US"/>
              <a:pPr/>
              <a:t>13</a:t>
            </a:fld>
            <a:endParaRPr lang="en-US"/>
          </a:p>
        </p:txBody>
      </p:sp>
      <p:sp>
        <p:nvSpPr>
          <p:cNvPr id="135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p:txBody>
          <a:bodyPr/>
          <a:lstStyle/>
          <a:p>
            <a:r>
              <a:rPr lang="en-US"/>
              <a:t>Florescent bulbs include mercury (which is why, in the US, they are not allowed into landfills)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BA8F08-655F-E546-8C0A-819DBDC915E8}" type="slidenum">
              <a:rPr lang="en-US"/>
              <a:pPr/>
              <a:t>14</a:t>
            </a:fld>
            <a:endParaRPr lang="en-US"/>
          </a:p>
        </p:txBody>
      </p:sp>
      <p:sp>
        <p:nvSpPr>
          <p:cNvPr id="137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B5243-A1BA-4E4C-924E-CF27D3C1A3F7}" type="slidenum">
              <a:rPr lang="en-US"/>
              <a:pPr/>
              <a:t>15</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D36D30-1488-784D-B882-84F0B5CB72D2}" type="slidenum">
              <a:rPr lang="en-US"/>
              <a:pPr/>
              <a:t>16</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p:txBody>
          <a:bodyPr/>
          <a:lstStyle/>
          <a:p>
            <a:r>
              <a:rPr lang="en-US"/>
              <a:t>Take a break after this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CBBE4-D541-3346-985C-05AAF7B8FE98}" type="slidenum">
              <a:rPr lang="en-US"/>
              <a:pPr/>
              <a:t>17</a:t>
            </a:fld>
            <a:endParaRPr lang="en-US"/>
          </a:p>
        </p:txBody>
      </p:sp>
      <p:sp>
        <p:nvSpPr>
          <p:cNvPr id="14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p:txBody>
          <a:bodyPr/>
          <a:lstStyle/>
          <a:p>
            <a:r>
              <a:rPr lang="en-US"/>
              <a:t>Begin demo of nested electron shells here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CE81F9-C318-EC42-A822-53540A795B2A}" type="slidenum">
              <a:rPr lang="en-US"/>
              <a:pPr/>
              <a:t>18</a:t>
            </a:fld>
            <a:endParaRPr lang="en-US"/>
          </a:p>
        </p:txBody>
      </p:sp>
      <p:sp>
        <p:nvSpPr>
          <p:cNvPr id="14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p:txBody>
          <a:bodyPr/>
          <a:lstStyle/>
          <a:p>
            <a:r>
              <a:rPr lang="en-US"/>
              <a:t>Explain the diagram and ask for questions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441547-D675-194F-907F-3B2DF7DE3305}" type="slidenum">
              <a:rPr lang="en-US"/>
              <a:pPr/>
              <a:t>19</a:t>
            </a:fld>
            <a:endParaRPr lang="en-US"/>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851" name="Rectangle 3"/>
          <p:cNvSpPr>
            <a:spLocks noGrp="1" noChangeArrowheads="1"/>
          </p:cNvSpPr>
          <p:nvPr>
            <p:ph type="body" idx="1"/>
          </p:nvPr>
        </p:nvSpPr>
        <p:spPr/>
        <p:txBody>
          <a:bodyPr/>
          <a:lstStyle/>
          <a:p>
            <a:pPr>
              <a:lnSpc>
                <a:spcPct val="90000"/>
              </a:lnSpc>
            </a:pPr>
            <a:r>
              <a:rPr lang="en-US" sz="900"/>
              <a:t>In 1900, Max Planck was working on the problem of how the radiation an object emits is related to its temperature. He came up with a formula that agreed very closely with experimental data, but the formula only made sense if he assumed that the energy of a vibrating molecule was </a:t>
            </a:r>
            <a:r>
              <a:rPr lang="en-US" sz="900" b="1"/>
              <a:t>quantized</a:t>
            </a:r>
            <a:r>
              <a:rPr lang="en-US" sz="900"/>
              <a:t>--that is, it could only take on certain values. The energy would have to be proportional to the frequency of vibration, and it seemed to come in little "chunks" of the frequency multiplied by a certain constant. This constant came to be known as </a:t>
            </a:r>
            <a:r>
              <a:rPr lang="en-US" sz="900" b="1"/>
              <a:t>Planck's constant</a:t>
            </a:r>
            <a:r>
              <a:rPr lang="en-US" sz="900"/>
              <a:t>, or </a:t>
            </a:r>
            <a:r>
              <a:rPr lang="en-US" sz="900" i="1"/>
              <a:t>h</a:t>
            </a:r>
            <a:r>
              <a:rPr lang="en-US" sz="900"/>
              <a:t>, and it has the value </a:t>
            </a:r>
            <a:br>
              <a:rPr lang="en-US" sz="900"/>
            </a:br>
            <a:r>
              <a:rPr lang="en-US" sz="900"/>
              <a:t/>
            </a:r>
            <a:br>
              <a:rPr lang="en-US" sz="900"/>
            </a:br>
            <a:r>
              <a:rPr lang="en-US" sz="500" b="1"/>
              <a:t>Planck's constant = 6.626068 × 10-34 m2 kg / s</a:t>
            </a:r>
            <a:endParaRPr lang="en-US" sz="500"/>
          </a:p>
          <a:p>
            <a:pPr>
              <a:lnSpc>
                <a:spcPct val="90000"/>
              </a:lnSpc>
            </a:pPr>
            <a:endParaRPr lang="en-US" sz="900"/>
          </a:p>
          <a:p>
            <a:pPr>
              <a:lnSpc>
                <a:spcPct val="90000"/>
              </a:lnSpc>
            </a:pPr>
            <a:r>
              <a:rPr lang="en-US" sz="900"/>
              <a:t> It was an extremely radical idea to suggest that energy could only come in discrete lumps, even if the lumps were very small. Planck actually didn't realize how revolutionary his work was at the time; he thought he was just fudging the math to come up with the "right answer," and was convinced that someone else would come up with a better explanation for his formula. </a:t>
            </a:r>
            <a:br>
              <a:rPr lang="en-US" sz="900"/>
            </a:br>
            <a:endParaRPr lang="en-US" sz="900"/>
          </a:p>
          <a:p>
            <a:pPr>
              <a:lnSpc>
                <a:spcPct val="90000"/>
              </a:lnSpc>
            </a:pPr>
            <a:r>
              <a:rPr lang="en-US" sz="900"/>
              <a:t>Based on Planck's work, Einstein proposed that light also delivers its energy in chunks; light would then consist of little particles, or </a:t>
            </a:r>
            <a:r>
              <a:rPr lang="en-US" sz="900" b="1"/>
              <a:t>quanta</a:t>
            </a:r>
            <a:r>
              <a:rPr lang="en-US" sz="900"/>
              <a:t>, called </a:t>
            </a:r>
            <a:r>
              <a:rPr lang="en-US" sz="900" b="1"/>
              <a:t>photons</a:t>
            </a:r>
            <a:r>
              <a:rPr lang="en-US" sz="900"/>
              <a:t>, each with an energy of Planck's constant times its frequency. </a:t>
            </a:r>
            <a:br>
              <a:rPr lang="en-US" sz="900"/>
            </a:br>
            <a:endParaRPr lang="en-US" sz="900"/>
          </a:p>
          <a:p>
            <a:pPr>
              <a:lnSpc>
                <a:spcPct val="90000"/>
              </a:lnSpc>
            </a:pPr>
            <a:r>
              <a:rPr lang="en-US" sz="900"/>
              <a:t>Higher-frequency photons have more energy, so they should make the electrons come flying out faster; thus, switching to light with the same intensity but a higher frequency should increase the maximum kinetic energy of the emitted electrons. If you leave the frequency the same but crank up the intensity, </a:t>
            </a:r>
            <a:r>
              <a:rPr lang="en-US" sz="900" i="1"/>
              <a:t>more</a:t>
            </a:r>
            <a:r>
              <a:rPr lang="en-US" sz="900"/>
              <a:t> electrons should come out (because there are more photons to hit them), but they won't come out any </a:t>
            </a:r>
            <a:r>
              <a:rPr lang="en-US" sz="900" i="1"/>
              <a:t>faster</a:t>
            </a:r>
            <a:r>
              <a:rPr lang="en-US" sz="900"/>
              <a:t>, because each individual photon still has the same energy. </a:t>
            </a:r>
            <a:br>
              <a:rPr lang="en-US" sz="900"/>
            </a:br>
            <a:endParaRPr lang="en-US" sz="900"/>
          </a:p>
          <a:p>
            <a:pPr>
              <a:lnSpc>
                <a:spcPct val="90000"/>
              </a:lnSpc>
            </a:pPr>
            <a:r>
              <a:rPr lang="en-US" sz="900"/>
              <a:t>And if the frequency is low enough, then none of the photons will have enough energy to knock an electron out of an atom. So if you use really low-frequency light, you shouldn't get </a:t>
            </a:r>
            <a:r>
              <a:rPr lang="en-US" sz="900" i="1"/>
              <a:t>any</a:t>
            </a:r>
            <a:r>
              <a:rPr lang="en-US" sz="900"/>
              <a:t> electrons, no matter how high the intensity is. Whereas if you use a high frequency, you should still knock out some electrons even if the intensity is very low. </a:t>
            </a:r>
          </a:p>
          <a:p>
            <a:pPr>
              <a:lnSpc>
                <a:spcPct val="90000"/>
              </a:lnSpc>
            </a:pPr>
            <a:endParaRPr lang="en-US" sz="900"/>
          </a:p>
          <a:p>
            <a:pPr>
              <a:lnSpc>
                <a:spcPct val="90000"/>
              </a:lnSpc>
            </a:pPr>
            <a:r>
              <a:rPr lang="en-US" sz="900"/>
              <a:t>Image from:  http://www.humanthermodynamics.com/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06CEDF-A8B7-9E42-85A4-CABF9986662D}" type="slidenum">
              <a:rPr lang="en-US"/>
              <a:pPr/>
              <a:t>20</a:t>
            </a:fld>
            <a:endParaRPr lang="en-US"/>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FE8458-C241-364E-A4F8-2CE034E56B99}" type="slidenum">
              <a:rPr lang="en-US"/>
              <a:pPr/>
              <a:t>2</a:t>
            </a:fld>
            <a:endParaRPr lang="en-US"/>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9EDD1-ED82-354E-B134-F56B0CDC3DED}" type="slidenum">
              <a:rPr lang="en-US"/>
              <a:pPr/>
              <a:t>21</a:t>
            </a:fld>
            <a:endParaRPr lang="en-US"/>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D81667-241A-F449-93B0-B742DCF19878}" type="slidenum">
              <a:rPr lang="en-US"/>
              <a:pPr/>
              <a:t>22</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F0AAF7-45CE-7F48-8CFA-07A7B0D31AED}" type="slidenum">
              <a:rPr lang="en-US"/>
              <a:pPr/>
              <a:t>23</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p:txBody>
          <a:bodyPr/>
          <a:lstStyle/>
          <a:p>
            <a:r>
              <a:rPr lang="en-US"/>
              <a:t>Demonstrate the straws/photons and the atom here.  May take some time.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FB1367-9054-7949-A737-0D415270BF04}" type="slidenum">
              <a:rPr lang="en-US"/>
              <a:pPr/>
              <a:t>25</a:t>
            </a:fld>
            <a:endParaRPr lang="en-US"/>
          </a:p>
        </p:txBody>
      </p:sp>
      <p:sp>
        <p:nvSpPr>
          <p:cNvPr id="16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B716A-DE36-FD4F-8D3E-8725D83A2689}" type="slidenum">
              <a:rPr lang="en-US"/>
              <a:pPr/>
              <a:t>26</a:t>
            </a:fld>
            <a:endParaRPr lang="en-US"/>
          </a:p>
        </p:txBody>
      </p:sp>
      <p:sp>
        <p:nvSpPr>
          <p:cNvPr id="164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71E8F-9D9D-694A-A0BD-85AF25CED976}" type="slidenum">
              <a:rPr lang="en-US"/>
              <a:pPr/>
              <a:t>28</a:t>
            </a:fld>
            <a:endParaRPr lang="en-US"/>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971" name="Rectangle 3"/>
          <p:cNvSpPr>
            <a:spLocks noGrp="1" noChangeArrowheads="1"/>
          </p:cNvSpPr>
          <p:nvPr>
            <p:ph type="body" idx="1"/>
          </p:nvPr>
        </p:nvSpPr>
        <p:spPr/>
        <p:txBody>
          <a:bodyPr/>
          <a:lstStyle/>
          <a:p>
            <a:pPr>
              <a:lnSpc>
                <a:spcPct val="80000"/>
              </a:lnSpc>
            </a:pPr>
            <a:r>
              <a:rPr lang="en-US" sz="800" b="1"/>
              <a:t>Absorption Line Spectrum</a:t>
            </a:r>
          </a:p>
          <a:p>
            <a:pPr>
              <a:lnSpc>
                <a:spcPct val="80000"/>
              </a:lnSpc>
            </a:pPr>
            <a:r>
              <a:rPr lang="en-US" sz="800"/>
              <a:t>If there is an absorbing material (such as a cloud of cooler gas) between you and the blackbody, then you will not see a completely continuous spectrum. </a:t>
            </a:r>
            <a:br>
              <a:rPr lang="en-US" sz="800"/>
            </a:br>
            <a:r>
              <a:rPr lang="en-US" sz="800"/>
              <a:t>The image shows a cloud of cool gas between the blackbody and us, and says that we see an "absorption line spectrum," an almost-continuous spectrum, if you will. </a:t>
            </a:r>
            <a:br>
              <a:rPr lang="en-US" sz="800"/>
            </a:br>
            <a:r>
              <a:rPr lang="en-US" sz="800"/>
              <a:t>Like a gold prospector, panning for gold in a pile of dirt, the cloud of cool gas is "looking" for certain types of light in the "pile of light" (the continuous spectrum) coming from the blackbody. </a:t>
            </a:r>
            <a:br>
              <a:rPr lang="en-US" sz="800"/>
            </a:br>
            <a:r>
              <a:rPr lang="en-US" sz="800"/>
              <a:t>If the prospector finds a nugget, he gets excited and keeps it, but passes along the dirt (who collects dirt?). </a:t>
            </a:r>
            <a:br>
              <a:rPr lang="en-US" sz="800"/>
            </a:br>
            <a:r>
              <a:rPr lang="en-US" sz="800"/>
              <a:t>Similarly, if the gas cloud finds light at a wavelength (color) that excites its atoms, the gas cloud will keep that light. But will transmit the light that is unexciting.</a:t>
            </a:r>
            <a:br>
              <a:rPr lang="en-US" sz="800"/>
            </a:br>
            <a:r>
              <a:rPr lang="en-US" sz="800"/>
              <a:t>In this way, gas cloud plucks out certain colors from the continuous spectrum before passing the rest on to us, the observers. So what do we see? </a:t>
            </a:r>
            <a:br>
              <a:rPr lang="en-US" sz="800"/>
            </a:br>
            <a:r>
              <a:rPr lang="en-US" sz="800"/>
              <a:t>An absorption line spectrum. An almost-continuous spectrum that has certain colors removed (absorbed). </a:t>
            </a:r>
          </a:p>
          <a:p>
            <a:pPr>
              <a:lnSpc>
                <a:spcPct val="80000"/>
              </a:lnSpc>
            </a:pPr>
            <a:r>
              <a:rPr lang="en-US" sz="800" b="1"/>
              <a:t>Key Points:</a:t>
            </a:r>
          </a:p>
          <a:p>
            <a:pPr>
              <a:lnSpc>
                <a:spcPct val="80000"/>
              </a:lnSpc>
            </a:pPr>
            <a:r>
              <a:rPr lang="en-US" sz="800"/>
              <a:t>Clouds of gas absorb certain wavelengths (colors) of light </a:t>
            </a:r>
          </a:p>
          <a:p>
            <a:pPr>
              <a:lnSpc>
                <a:spcPct val="80000"/>
              </a:lnSpc>
            </a:pPr>
            <a:r>
              <a:rPr lang="en-US" sz="800"/>
              <a:t>A continuous spectrum that hits a cloud of cool gas will be partially absorbed </a:t>
            </a:r>
          </a:p>
          <a:p>
            <a:pPr>
              <a:lnSpc>
                <a:spcPct val="80000"/>
              </a:lnSpc>
            </a:pPr>
            <a:r>
              <a:rPr lang="en-US" sz="800"/>
              <a:t>The transmitted spectrum is called an absorption line spectrum (because certain lines are absorbed), and is continuous </a:t>
            </a:r>
            <a:r>
              <a:rPr lang="en-US" sz="800" b="1"/>
              <a:t>except</a:t>
            </a:r>
            <a:r>
              <a:rPr lang="en-US" sz="800"/>
              <a:t> for the colors that were absorbed by the gas. </a:t>
            </a:r>
          </a:p>
          <a:p>
            <a:pPr>
              <a:lnSpc>
                <a:spcPct val="80000"/>
              </a:lnSpc>
            </a:pPr>
            <a:endParaRPr lang="en-US" sz="800"/>
          </a:p>
          <a:p>
            <a:pPr>
              <a:lnSpc>
                <a:spcPct val="80000"/>
              </a:lnSpc>
            </a:pPr>
            <a:r>
              <a:rPr lang="en-US" sz="800" b="1"/>
              <a:t>Emission Line Spectrum</a:t>
            </a:r>
          </a:p>
          <a:p>
            <a:pPr>
              <a:lnSpc>
                <a:spcPct val="80000"/>
              </a:lnSpc>
            </a:pPr>
            <a:r>
              <a:rPr lang="en-US" sz="800"/>
              <a:t>The cool gas cloud does not ONLY absorb. In fact, </a:t>
            </a:r>
            <a:r>
              <a:rPr lang="en-US" sz="800" b="1"/>
              <a:t>anything that absorbs must also emit</a:t>
            </a:r>
            <a:r>
              <a:rPr lang="en-US" sz="800"/>
              <a:t>. If we look at only the cloud of gas (i.e. without the blackbody in our line of sight), we will see an emission line spectrum. The question is, as always, </a:t>
            </a:r>
            <a:r>
              <a:rPr lang="en-US" sz="800" b="1"/>
              <a:t>why?</a:t>
            </a:r>
            <a:r>
              <a:rPr lang="en-US" sz="800"/>
              <a:t>. Well, we know that the cloud of gas </a:t>
            </a:r>
            <a:r>
              <a:rPr lang="en-US" sz="800" b="1"/>
              <a:t>absorbs</a:t>
            </a:r>
            <a:r>
              <a:rPr lang="en-US" sz="800"/>
              <a:t> certain wavelengths of light from the blackbody. Each absorbed photon excited one atom in the gas. But an excited atom will not stay excited forever. </a:t>
            </a:r>
            <a:br>
              <a:rPr lang="en-US" sz="800"/>
            </a:br>
            <a:r>
              <a:rPr lang="en-US" sz="800"/>
              <a:t>Eventually, the excited atom will return to its unexcited (or, "ground") state. The ground state has less energy than the excited state, and because we know that </a:t>
            </a:r>
            <a:r>
              <a:rPr lang="en-US" sz="800" b="1"/>
              <a:t>energy must be conserved</a:t>
            </a:r>
            <a:r>
              <a:rPr lang="en-US" sz="800"/>
              <a:t>, the atom will emit a photon whose wavelength (color) is exactly the same as the photon it initially absorbed. </a:t>
            </a:r>
            <a:br>
              <a:rPr lang="en-US" sz="800"/>
            </a:br>
            <a:r>
              <a:rPr lang="en-US" sz="800"/>
              <a:t>So a cloud of cool gas that absorbs certain colors of light will also </a:t>
            </a:r>
            <a:r>
              <a:rPr lang="en-US" sz="800" b="1"/>
              <a:t>emit those same colors</a:t>
            </a:r>
            <a:r>
              <a:rPr lang="en-US" sz="800"/>
              <a:t>. If we look at the cool gas without the blackbody in the line of sight, we will see an emission line spectrum, and the colors of the lines we see are exactly the same colors that were missing from the absorption line spectrum.</a:t>
            </a:r>
          </a:p>
          <a:p>
            <a:pPr>
              <a:lnSpc>
                <a:spcPct val="80000"/>
              </a:lnSpc>
            </a:pPr>
            <a:r>
              <a:rPr lang="en-US" sz="800"/>
              <a:t> </a:t>
            </a:r>
            <a:r>
              <a:rPr lang="en-US" sz="800" b="1"/>
              <a:t>Key Points:</a:t>
            </a:r>
          </a:p>
          <a:p>
            <a:pPr>
              <a:lnSpc>
                <a:spcPct val="80000"/>
              </a:lnSpc>
            </a:pPr>
            <a:r>
              <a:rPr lang="en-US" sz="800"/>
              <a:t>Anything that absorbs also emits. </a:t>
            </a:r>
          </a:p>
          <a:p>
            <a:pPr>
              <a:lnSpc>
                <a:spcPct val="80000"/>
              </a:lnSpc>
            </a:pPr>
            <a:r>
              <a:rPr lang="en-US" sz="800"/>
              <a:t>A cloud of cool gas that absorbs certain colors from a blackbody will emit exactly those colors as the gas atoms de-excite </a:t>
            </a:r>
          </a:p>
          <a:p>
            <a:pPr>
              <a:lnSpc>
                <a:spcPct val="80000"/>
              </a:lnSpc>
            </a:pPr>
            <a:r>
              <a:rPr lang="en-US" sz="800"/>
              <a:t>If we look at the cloud without the blackbody in our line of sight, we will see an emission line spectrum.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3FE79E-E0C5-B14B-9EBB-1297A6B69C42}" type="slidenum">
              <a:rPr lang="en-US"/>
              <a:pPr/>
              <a:t>29</a:t>
            </a:fld>
            <a:endParaRPr lang="en-US"/>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5D1C4-296C-C245-94E3-D525729A4BD6}" type="slidenum">
              <a:rPr lang="en-US"/>
              <a:pPr/>
              <a:t>31</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9009AD-A24A-C94F-B9D9-A2CB410F5E56}" type="slidenum">
              <a:rPr lang="en-US"/>
              <a:pPr/>
              <a:t>33</a:t>
            </a:fld>
            <a:endParaRPr lang="en-US"/>
          </a:p>
        </p:txBody>
      </p:sp>
      <p:sp>
        <p:nvSpPr>
          <p:cNvPr id="16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55797-D733-C34F-9E4C-2D815ACFD971}" type="slidenum">
              <a:rPr lang="en-US"/>
              <a:pPr/>
              <a:t>34</a:t>
            </a:fld>
            <a:endParaRPr lang="en-US"/>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F8805-9D78-5440-A733-72F1A19548D7}" type="slidenum">
              <a:rPr lang="en-US"/>
              <a:pPr/>
              <a:t>3</a:t>
            </a:fld>
            <a:endParaRPr lang="en-US"/>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p:txBody>
          <a:bodyPr/>
          <a:lstStyle/>
          <a:p>
            <a:r>
              <a:rPr lang="en-US"/>
              <a:t>Image from http://climate.met.psu.edu/www_prod/data/frost/frosttraining.php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AA3CC-A662-9949-84F0-7B1B9ADAC81B}" type="slidenum">
              <a:rPr lang="en-US"/>
              <a:pPr/>
              <a:t>35</a:t>
            </a:fld>
            <a:endParaRPr lang="en-US"/>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035" name="Rectangle 3"/>
          <p:cNvSpPr>
            <a:spLocks noGrp="1" noChangeArrowheads="1"/>
          </p:cNvSpPr>
          <p:nvPr>
            <p:ph type="body" idx="1"/>
          </p:nvPr>
        </p:nvSpPr>
        <p:spPr/>
        <p:txBody>
          <a:bodyPr/>
          <a:lstStyle/>
          <a:p>
            <a:r>
              <a:rPr lang="en-US"/>
              <a:t>Need a toy or something to demonstrate Doppler Shift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EFDE6-A7D7-D341-8979-F9A99A1F0C9A}" type="slidenum">
              <a:rPr lang="en-US"/>
              <a:pPr/>
              <a:t>36</a:t>
            </a:fld>
            <a:endParaRPr lang="en-US"/>
          </a:p>
        </p:txBody>
      </p:sp>
      <p:sp>
        <p:nvSpPr>
          <p:cNvPr id="17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p:txBody>
          <a:bodyPr/>
          <a:lstStyle/>
          <a:p>
            <a:r>
              <a:rPr lang="en-US"/>
              <a:t>Thanks to Sten Odenwald for his permission to use this slide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DD27B9-D00B-D944-AEFB-1503AA58472A}" type="slidenum">
              <a:rPr lang="en-US"/>
              <a:pPr/>
              <a:t>37</a:t>
            </a:fld>
            <a:endParaRPr lang="en-US"/>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443" name="Rectangle 3"/>
          <p:cNvSpPr>
            <a:spLocks noGrp="1" noChangeArrowheads="1"/>
          </p:cNvSpPr>
          <p:nvPr>
            <p:ph type="body" idx="1"/>
          </p:nvPr>
        </p:nvSpPr>
        <p:spPr/>
        <p:txBody>
          <a:bodyPr/>
          <a:lstStyle/>
          <a:p>
            <a:r>
              <a:rPr lang="en-US" dirty="0" smtClean="0"/>
              <a:t>We don’t call it a violet shift because the human eye does not see violet very well.  Scientists tend to think of the visible light spectrum as red, yellow, green, and blue.</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E9CBF5-AE4D-6744-A7A8-30DC1AF65A24}" type="slidenum">
              <a:rPr lang="en-US"/>
              <a:pPr/>
              <a:t>38</a:t>
            </a:fld>
            <a:endParaRPr lang="en-US"/>
          </a:p>
        </p:txBody>
      </p:sp>
      <p:sp>
        <p:nvSpPr>
          <p:cNvPr id="17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3BBD73-6DDE-9B44-8633-C8912E52EE39}" type="slidenum">
              <a:rPr lang="en-US"/>
              <a:pPr/>
              <a:t>41</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p:txBody>
          <a:bodyPr/>
          <a:lstStyle/>
          <a:p>
            <a:r>
              <a:rPr lang="en-US"/>
              <a:t>The original image came from one of NASA</a:t>
            </a:r>
            <a:r>
              <a:rPr lang="ja-JP" altLang="en-US">
                <a:latin typeface="Arial"/>
              </a:rPr>
              <a:t>’</a:t>
            </a:r>
            <a:r>
              <a:rPr lang="en-US"/>
              <a:t>s twin STEREO spacecrafts, observed on 29 September 2008 in the 304 wavelength of extreme UV light.  This prominence, a relatively cool cloud of gas suspended about the Sun and controller by magnetic forces, rose up and cascaded to the right over several hours as it broke apart and headed into space.  The material observed is actually ionized helium at about 60,000 degrees K. </a:t>
            </a:r>
          </a:p>
          <a:p>
            <a:endParaRPr lang="en-US"/>
          </a:p>
          <a:p>
            <a:r>
              <a:rPr lang="en-US"/>
              <a:t>More information and videos of the original image are available at:  http://stereo.gsfc.nasa.gov/gallery/item.php?gid=1&amp;id=80</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81429E-FDE9-A544-9F43-AB7FE20F3335}" type="slidenum">
              <a:rPr lang="en-US"/>
              <a:pPr/>
              <a:t>4</a:t>
            </a:fld>
            <a:endParaRPr lang="en-US"/>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F69FD-0F91-F246-9475-9B3D62CCEB3A}" type="slidenum">
              <a:rPr lang="en-US"/>
              <a:pPr/>
              <a:t>5</a:t>
            </a:fld>
            <a:endParaRPr lang="en-US"/>
          </a:p>
        </p:txBody>
      </p:sp>
      <p:sp>
        <p:nvSpPr>
          <p:cNvPr id="19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659" name="Rectangle 3"/>
          <p:cNvSpPr>
            <a:spLocks noGrp="1" noChangeArrowheads="1"/>
          </p:cNvSpPr>
          <p:nvPr>
            <p:ph type="body" idx="1"/>
          </p:nvPr>
        </p:nvSpPr>
        <p:spPr/>
        <p:txBody>
          <a:bodyPr/>
          <a:lstStyle/>
          <a:p>
            <a:r>
              <a:rPr lang="en-US"/>
              <a:t>Have teachers experiment with their spectrographs by locating the key parts, then observing various light sources such as reflected sunlight, incandescent bulbs, fluorescent bulbs, whatever is available.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F05E63-1FD9-EE44-9DA2-697B5D505FA8}" type="slidenum">
              <a:rPr lang="en-US"/>
              <a:pPr/>
              <a:t>6</a:t>
            </a:fld>
            <a:endParaRPr lang="en-US"/>
          </a:p>
        </p:txBody>
      </p:sp>
      <p:sp>
        <p:nvSpPr>
          <p:cNvPr id="17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p:txBody>
          <a:bodyPr/>
          <a:lstStyle/>
          <a:p>
            <a:r>
              <a:rPr lang="en-US"/>
              <a:t>Home-made spectroscope attached to telescope: http://www.astrosurf.com/aras/dearden/SGSpectro1.htm</a:t>
            </a:r>
          </a:p>
          <a:p>
            <a:endParaRPr lang="en-US"/>
          </a:p>
          <a:p>
            <a:r>
              <a:rPr lang="en-US"/>
              <a:t>Hubble</a:t>
            </a:r>
            <a:r>
              <a:rPr lang="ja-JP" altLang="en-US">
                <a:latin typeface="Arial"/>
              </a:rPr>
              <a:t>’</a:t>
            </a:r>
            <a:r>
              <a:rPr lang="en-US"/>
              <a:t>s new Cosmic Origins Spectrograph (COS):  http://news.bbc.co.uk/2/hi/science/nature/8054135.stm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860764-EF87-A644-ACD6-87FF6AEDABD6}" type="slidenum">
              <a:rPr lang="en-US"/>
              <a:pPr/>
              <a:t>7</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B8DE37-415B-0348-8F0E-FEBFCE371C27}" type="slidenum">
              <a:rPr lang="en-US"/>
              <a:pPr/>
              <a:t>8</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09547-9EE8-BC44-9C6A-336DA64204A4}" type="slidenum">
              <a:rPr lang="en-US"/>
              <a:pPr/>
              <a:t>9</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6350"/>
            <a:ext cx="9140825" cy="6851650"/>
            <a:chOff x="0" y="4"/>
            <a:chExt cx="5758" cy="4316"/>
          </a:xfrm>
        </p:grpSpPr>
        <p:grpSp>
          <p:nvGrpSpPr>
            <p:cNvPr id="113667" name="Group 3"/>
            <p:cNvGrpSpPr>
              <a:grpSpLocks/>
            </p:cNvGrpSpPr>
            <p:nvPr/>
          </p:nvGrpSpPr>
          <p:grpSpPr bwMode="auto">
            <a:xfrm>
              <a:off x="0" y="1161"/>
              <a:ext cx="5758" cy="3159"/>
              <a:chOff x="0" y="1161"/>
              <a:chExt cx="5758" cy="3159"/>
            </a:xfrm>
          </p:grpSpPr>
          <p:sp>
            <p:nvSpPr>
              <p:cNvPr id="113668" name="Freeform 4"/>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69" name="Freeform 5"/>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3670"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1" name="Freeform 7"/>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2" name="Freeform 8"/>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3673" name="Group 9"/>
            <p:cNvGrpSpPr>
              <a:grpSpLocks/>
            </p:cNvGrpSpPr>
            <p:nvPr/>
          </p:nvGrpSpPr>
          <p:grpSpPr bwMode="auto">
            <a:xfrm>
              <a:off x="348" y="4"/>
              <a:ext cx="5410" cy="4316"/>
              <a:chOff x="348" y="4"/>
              <a:chExt cx="5410" cy="4316"/>
            </a:xfrm>
          </p:grpSpPr>
          <p:sp>
            <p:nvSpPr>
              <p:cNvPr id="113674"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5"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6" name="Freeform 12"/>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7"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8"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79"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3680"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en-US" noProof="0" smtClean="0"/>
              <a:t>Click to edit Master title style</a:t>
            </a:r>
          </a:p>
        </p:txBody>
      </p:sp>
      <p:sp>
        <p:nvSpPr>
          <p:cNvPr id="113681" name="Rectangle 17"/>
          <p:cNvSpPr>
            <a:spLocks noGrp="1" noChangeArrowheads="1"/>
          </p:cNvSpPr>
          <p:nvPr>
            <p:ph type="subTitle" sz="quarter" idx="1"/>
          </p:nvPr>
        </p:nvSpPr>
        <p:spPr>
          <a:xfrm>
            <a:off x="1066800" y="3886200"/>
            <a:ext cx="6400800" cy="1752600"/>
          </a:xfrm>
        </p:spPr>
        <p:txBody>
          <a:bodyPr/>
          <a:lstStyle>
            <a:lvl1pPr marL="0" indent="0">
              <a:buFont typeface="Wingdings" charset="0"/>
              <a:buNone/>
              <a:defRPr/>
            </a:lvl1pPr>
          </a:lstStyle>
          <a:p>
            <a:pPr lvl="0"/>
            <a:r>
              <a:rPr lang="en-US" noProof="0" smtClean="0"/>
              <a:t>Click to edit Master subtitle style</a:t>
            </a:r>
          </a:p>
        </p:txBody>
      </p:sp>
      <p:sp>
        <p:nvSpPr>
          <p:cNvPr id="113682" name="Rectangle 18"/>
          <p:cNvSpPr>
            <a:spLocks noGrp="1" noChangeArrowheads="1"/>
          </p:cNvSpPr>
          <p:nvPr>
            <p:ph type="dt" sz="quarter" idx="2"/>
          </p:nvPr>
        </p:nvSpPr>
        <p:spPr/>
        <p:txBody>
          <a:bodyPr/>
          <a:lstStyle>
            <a:lvl1pPr>
              <a:defRPr/>
            </a:lvl1pPr>
          </a:lstStyle>
          <a:p>
            <a:endParaRPr lang="en-US"/>
          </a:p>
        </p:txBody>
      </p:sp>
      <p:sp>
        <p:nvSpPr>
          <p:cNvPr id="113683" name="Rectangle 19"/>
          <p:cNvSpPr>
            <a:spLocks noGrp="1" noChangeArrowheads="1"/>
          </p:cNvSpPr>
          <p:nvPr>
            <p:ph type="ftr" sz="quarter" idx="3"/>
          </p:nvPr>
        </p:nvSpPr>
        <p:spPr>
          <a:xfrm>
            <a:off x="3352800" y="6248400"/>
            <a:ext cx="2895600" cy="457200"/>
          </a:xfrm>
        </p:spPr>
        <p:txBody>
          <a:bodyPr/>
          <a:lstStyle>
            <a:lvl1pPr>
              <a:defRPr/>
            </a:lvl1pPr>
          </a:lstStyle>
          <a:p>
            <a:endParaRPr lang="en-US"/>
          </a:p>
        </p:txBody>
      </p:sp>
      <p:sp>
        <p:nvSpPr>
          <p:cNvPr id="113684" name="Rectangle 20"/>
          <p:cNvSpPr>
            <a:spLocks noGrp="1" noChangeArrowheads="1"/>
          </p:cNvSpPr>
          <p:nvPr>
            <p:ph type="sldNum" sz="quarter" idx="4"/>
          </p:nvPr>
        </p:nvSpPr>
        <p:spPr/>
        <p:txBody>
          <a:bodyPr/>
          <a:lstStyle>
            <a:lvl1pPr>
              <a:defRPr/>
            </a:lvl1pPr>
          </a:lstStyle>
          <a:p>
            <a:fld id="{A10D4518-93F5-7249-8F04-1CAD976F2C2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5A73CE-169B-644D-893F-334718FC1461}" type="slidenum">
              <a:rPr lang="en-US"/>
              <a:pPr/>
              <a:t>‹#›</a:t>
            </a:fld>
            <a:endParaRPr lang="en-US"/>
          </a:p>
        </p:txBody>
      </p:sp>
    </p:spTree>
    <p:extLst>
      <p:ext uri="{BB962C8B-B14F-4D97-AF65-F5344CB8AC3E}">
        <p14:creationId xmlns:p14="http://schemas.microsoft.com/office/powerpoint/2010/main" val="2245442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1B26C9-13F3-8344-8C21-B091A07CF8C6}" type="slidenum">
              <a:rPr lang="en-US"/>
              <a:pPr/>
              <a:t>‹#›</a:t>
            </a:fld>
            <a:endParaRPr lang="en-US"/>
          </a:p>
        </p:txBody>
      </p:sp>
    </p:spTree>
    <p:extLst>
      <p:ext uri="{BB962C8B-B14F-4D97-AF65-F5344CB8AC3E}">
        <p14:creationId xmlns:p14="http://schemas.microsoft.com/office/powerpoint/2010/main" val="933916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49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4290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705600" y="6248400"/>
            <a:ext cx="1905000" cy="457200"/>
          </a:xfrm>
        </p:spPr>
        <p:txBody>
          <a:bodyPr/>
          <a:lstStyle>
            <a:lvl1pPr>
              <a:defRPr/>
            </a:lvl1pPr>
          </a:lstStyle>
          <a:p>
            <a:fld id="{5FE0BB9B-4F30-C84C-8596-6007C13C969F}" type="slidenum">
              <a:rPr lang="en-US"/>
              <a:pPr/>
              <a:t>‹#›</a:t>
            </a:fld>
            <a:endParaRPr lang="en-US"/>
          </a:p>
        </p:txBody>
      </p:sp>
    </p:spTree>
    <p:extLst>
      <p:ext uri="{BB962C8B-B14F-4D97-AF65-F5344CB8AC3E}">
        <p14:creationId xmlns:p14="http://schemas.microsoft.com/office/powerpoint/2010/main" val="2391881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255CE615-5BB4-0242-B709-BE2E4483EEE0}" type="slidenum">
              <a:rPr lang="en-US"/>
              <a:pPr/>
              <a:t>‹#›</a:t>
            </a:fld>
            <a:endParaRPr lang="en-US"/>
          </a:p>
        </p:txBody>
      </p:sp>
    </p:spTree>
    <p:extLst>
      <p:ext uri="{BB962C8B-B14F-4D97-AF65-F5344CB8AC3E}">
        <p14:creationId xmlns:p14="http://schemas.microsoft.com/office/powerpoint/2010/main" val="403080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66800" y="304800"/>
            <a:ext cx="7543800"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668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668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49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66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4290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705600" y="6248400"/>
            <a:ext cx="1905000" cy="457200"/>
          </a:xfrm>
        </p:spPr>
        <p:txBody>
          <a:bodyPr/>
          <a:lstStyle>
            <a:lvl1pPr>
              <a:defRPr/>
            </a:lvl1pPr>
          </a:lstStyle>
          <a:p>
            <a:fld id="{D8D87958-1AB4-9F48-B523-7760E0C6F2FE}" type="slidenum">
              <a:rPr lang="en-US"/>
              <a:pPr/>
              <a:t>‹#›</a:t>
            </a:fld>
            <a:endParaRPr lang="en-US"/>
          </a:p>
        </p:txBody>
      </p:sp>
    </p:spTree>
    <p:extLst>
      <p:ext uri="{BB962C8B-B14F-4D97-AF65-F5344CB8AC3E}">
        <p14:creationId xmlns:p14="http://schemas.microsoft.com/office/powerpoint/2010/main" val="3711882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49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4290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705600" y="6248400"/>
            <a:ext cx="1905000" cy="457200"/>
          </a:xfrm>
        </p:spPr>
        <p:txBody>
          <a:bodyPr/>
          <a:lstStyle>
            <a:lvl1pPr>
              <a:defRPr/>
            </a:lvl1pPr>
          </a:lstStyle>
          <a:p>
            <a:fld id="{16B3D857-FEE3-6148-A405-B2AD2F504C6A}" type="slidenum">
              <a:rPr lang="en-US"/>
              <a:pPr/>
              <a:t>‹#›</a:t>
            </a:fld>
            <a:endParaRPr lang="en-US"/>
          </a:p>
        </p:txBody>
      </p:sp>
    </p:spTree>
    <p:extLst>
      <p:ext uri="{BB962C8B-B14F-4D97-AF65-F5344CB8AC3E}">
        <p14:creationId xmlns:p14="http://schemas.microsoft.com/office/powerpoint/2010/main" val="365993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0229C14-49E1-B145-8FEC-65860DEE889F}" type="slidenum">
              <a:rPr lang="en-US"/>
              <a:pPr/>
              <a:t>‹#›</a:t>
            </a:fld>
            <a:endParaRPr lang="en-US"/>
          </a:p>
        </p:txBody>
      </p:sp>
    </p:spTree>
    <p:extLst>
      <p:ext uri="{BB962C8B-B14F-4D97-AF65-F5344CB8AC3E}">
        <p14:creationId xmlns:p14="http://schemas.microsoft.com/office/powerpoint/2010/main" val="411582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1DEE34-289E-5D43-865A-104A0B87D2B0}" type="slidenum">
              <a:rPr lang="en-US"/>
              <a:pPr/>
              <a:t>‹#›</a:t>
            </a:fld>
            <a:endParaRPr lang="en-US"/>
          </a:p>
        </p:txBody>
      </p:sp>
    </p:spTree>
    <p:extLst>
      <p:ext uri="{BB962C8B-B14F-4D97-AF65-F5344CB8AC3E}">
        <p14:creationId xmlns:p14="http://schemas.microsoft.com/office/powerpoint/2010/main" val="259018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0C7519E-685B-3B4F-85FF-E4125C418BC9}" type="slidenum">
              <a:rPr lang="en-US"/>
              <a:pPr/>
              <a:t>‹#›</a:t>
            </a:fld>
            <a:endParaRPr lang="en-US"/>
          </a:p>
        </p:txBody>
      </p:sp>
    </p:spTree>
    <p:extLst>
      <p:ext uri="{BB962C8B-B14F-4D97-AF65-F5344CB8AC3E}">
        <p14:creationId xmlns:p14="http://schemas.microsoft.com/office/powerpoint/2010/main" val="363687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8C1D998-A2FE-1248-8396-EC830085713C}" type="slidenum">
              <a:rPr lang="en-US"/>
              <a:pPr/>
              <a:t>‹#›</a:t>
            </a:fld>
            <a:endParaRPr lang="en-US"/>
          </a:p>
        </p:txBody>
      </p:sp>
    </p:spTree>
    <p:extLst>
      <p:ext uri="{BB962C8B-B14F-4D97-AF65-F5344CB8AC3E}">
        <p14:creationId xmlns:p14="http://schemas.microsoft.com/office/powerpoint/2010/main" val="1775744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767F3EA-3830-5441-BB5F-C4D059E68851}" type="slidenum">
              <a:rPr lang="en-US"/>
              <a:pPr/>
              <a:t>‹#›</a:t>
            </a:fld>
            <a:endParaRPr lang="en-US"/>
          </a:p>
        </p:txBody>
      </p:sp>
    </p:spTree>
    <p:extLst>
      <p:ext uri="{BB962C8B-B14F-4D97-AF65-F5344CB8AC3E}">
        <p14:creationId xmlns:p14="http://schemas.microsoft.com/office/powerpoint/2010/main" val="4272580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D03B77B-3E2C-0B4B-93E4-5D0A9E842662}" type="slidenum">
              <a:rPr lang="en-US"/>
              <a:pPr/>
              <a:t>‹#›</a:t>
            </a:fld>
            <a:endParaRPr lang="en-US"/>
          </a:p>
        </p:txBody>
      </p:sp>
    </p:spTree>
    <p:extLst>
      <p:ext uri="{BB962C8B-B14F-4D97-AF65-F5344CB8AC3E}">
        <p14:creationId xmlns:p14="http://schemas.microsoft.com/office/powerpoint/2010/main" val="165505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D88C74D-5679-EF4E-884B-597B2B3E17C9}" type="slidenum">
              <a:rPr lang="en-US"/>
              <a:pPr/>
              <a:t>‹#›</a:t>
            </a:fld>
            <a:endParaRPr lang="en-US"/>
          </a:p>
        </p:txBody>
      </p:sp>
    </p:spTree>
    <p:extLst>
      <p:ext uri="{BB962C8B-B14F-4D97-AF65-F5344CB8AC3E}">
        <p14:creationId xmlns:p14="http://schemas.microsoft.com/office/powerpoint/2010/main" val="300993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66EA06-DFE0-5E4E-B0D5-3B0814C07197}" type="slidenum">
              <a:rPr lang="en-US"/>
              <a:pPr/>
              <a:t>‹#›</a:t>
            </a:fld>
            <a:endParaRPr lang="en-US"/>
          </a:p>
        </p:txBody>
      </p:sp>
    </p:spTree>
    <p:extLst>
      <p:ext uri="{BB962C8B-B14F-4D97-AF65-F5344CB8AC3E}">
        <p14:creationId xmlns:p14="http://schemas.microsoft.com/office/powerpoint/2010/main" val="7115261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0" y="6350"/>
            <a:ext cx="9140825" cy="6851650"/>
            <a:chOff x="0" y="4"/>
            <a:chExt cx="5758" cy="4316"/>
          </a:xfrm>
        </p:grpSpPr>
        <p:sp>
          <p:nvSpPr>
            <p:cNvPr id="112643" name="Freeform 3"/>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44" name="Freeform 4"/>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2645" name="Group 5"/>
            <p:cNvGrpSpPr>
              <a:grpSpLocks/>
            </p:cNvGrpSpPr>
            <p:nvPr userDrawn="1"/>
          </p:nvGrpSpPr>
          <p:grpSpPr bwMode="auto">
            <a:xfrm>
              <a:off x="0" y="4"/>
              <a:ext cx="5758" cy="4316"/>
              <a:chOff x="0" y="4"/>
              <a:chExt cx="5758" cy="4316"/>
            </a:xfrm>
          </p:grpSpPr>
          <p:sp>
            <p:nvSpPr>
              <p:cNvPr id="112646"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47"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48"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49"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0"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1"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2"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3"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4"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2655"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56"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57"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defRPr>
            </a:lvl1pPr>
          </a:lstStyle>
          <a:p>
            <a:endParaRPr lang="en-US"/>
          </a:p>
        </p:txBody>
      </p:sp>
      <p:sp>
        <p:nvSpPr>
          <p:cNvPr id="112658"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endParaRPr lang="en-US"/>
          </a:p>
        </p:txBody>
      </p:sp>
      <p:sp>
        <p:nvSpPr>
          <p:cNvPr id="112659"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fld id="{E6C62974-49C3-8544-9EC4-415F3DF2619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hf hdr="0" ftr="0" dt="0"/>
  <p:txStyles>
    <p:title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fontAlgn="base">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oleObject" Target="../embeddings/oleObject6.bin"/><Relationship Id="rId13" Type="http://schemas.openxmlformats.org/officeDocument/2006/relationships/image" Target="../media/image32.png"/><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notesSlide" Target="../notesSlides/notesSlide10.xml"/><Relationship Id="rId4" Type="http://schemas.openxmlformats.org/officeDocument/2006/relationships/oleObject" Target="../embeddings/oleObject3.bin"/><Relationship Id="rId5" Type="http://schemas.openxmlformats.org/officeDocument/2006/relationships/image" Target="../media/image29.png"/><Relationship Id="rId6" Type="http://schemas.openxmlformats.org/officeDocument/2006/relationships/oleObject" Target="../embeddings/oleObject4.bin"/><Relationship Id="rId7" Type="http://schemas.openxmlformats.org/officeDocument/2006/relationships/image" Target="../media/image30.png"/><Relationship Id="rId8" Type="http://schemas.openxmlformats.org/officeDocument/2006/relationships/oleObject" Target="../embeddings/oleObject5.bin"/><Relationship Id="rId9" Type="http://schemas.openxmlformats.org/officeDocument/2006/relationships/image" Target="../media/image31.png"/><Relationship Id="rId10"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7.bin"/><Relationship Id="rId5" Type="http://schemas.openxmlformats.org/officeDocument/2006/relationships/image" Target="../media/image29.png"/><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2.xml"/><Relationship Id="rId2"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0.jpeg"/><Relationship Id="rId5" Type="http://schemas.openxmlformats.org/officeDocument/2006/relationships/oleObject" Target="../embeddings/oleObject8.bin"/><Relationship Id="rId6" Type="http://schemas.openxmlformats.org/officeDocument/2006/relationships/image" Target="../media/image41.png"/><Relationship Id="rId1" Type="http://schemas.openxmlformats.org/officeDocument/2006/relationships/vmlDrawing" Target="../drawings/vmlDrawing5.vml"/><Relationship Id="rId2"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9.bin"/><Relationship Id="rId5" Type="http://schemas.openxmlformats.org/officeDocument/2006/relationships/image" Target="../media/image42.png"/><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4.jpe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0.bin"/><Relationship Id="rId5" Type="http://schemas.openxmlformats.org/officeDocument/2006/relationships/image" Target="../media/image49.png"/><Relationship Id="rId6" Type="http://schemas.openxmlformats.org/officeDocument/2006/relationships/image" Target="../media/image47.jpeg"/><Relationship Id="rId1" Type="http://schemas.openxmlformats.org/officeDocument/2006/relationships/vmlDrawing" Target="../drawings/vmlDrawing7.vml"/><Relationship Id="rId2"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1.bin"/><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jpeg"/><Relationship Id="rId1" Type="http://schemas.openxmlformats.org/officeDocument/2006/relationships/vmlDrawing" Target="../drawings/vmlDrawing8.vml"/><Relationship Id="rId2"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59.emf"/><Relationship Id="rId5" Type="http://schemas.openxmlformats.org/officeDocument/2006/relationships/image" Target="../media/image61.png"/><Relationship Id="rId6" Type="http://schemas.openxmlformats.org/officeDocument/2006/relationships/oleObject" Target="../embeddings/oleObject13.bin"/><Relationship Id="rId7" Type="http://schemas.openxmlformats.org/officeDocument/2006/relationships/image" Target="../media/image60.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6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oleObject" Target="../embeddings/oleObject1.bin"/><Relationship Id="rId7"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 Id="rId3"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066800" y="228600"/>
            <a:ext cx="7086600" cy="1431925"/>
          </a:xfrm>
        </p:spPr>
        <p:txBody>
          <a:bodyPr/>
          <a:lstStyle/>
          <a:p>
            <a:r>
              <a:rPr lang="en-US"/>
              <a:t>Fingerprints in Sunlight</a:t>
            </a:r>
          </a:p>
        </p:txBody>
      </p:sp>
      <p:sp>
        <p:nvSpPr>
          <p:cNvPr id="2051" name="Rectangle 3"/>
          <p:cNvSpPr>
            <a:spLocks noGrp="1" noChangeArrowheads="1"/>
          </p:cNvSpPr>
          <p:nvPr>
            <p:ph type="subTitle" sz="quarter" idx="1"/>
          </p:nvPr>
        </p:nvSpPr>
        <p:spPr>
          <a:xfrm>
            <a:off x="1066800" y="2057400"/>
            <a:ext cx="3733800" cy="1752600"/>
          </a:xfrm>
        </p:spPr>
        <p:txBody>
          <a:bodyPr/>
          <a:lstStyle/>
          <a:p>
            <a:pPr algn="ctr"/>
            <a:r>
              <a:rPr lang="en-US"/>
              <a:t>Deborah Scherrer</a:t>
            </a:r>
          </a:p>
          <a:p>
            <a:pPr algn="ctr"/>
            <a:r>
              <a:rPr lang="en-US"/>
              <a:t>Stanford University </a:t>
            </a:r>
          </a:p>
          <a:p>
            <a:pPr algn="ctr"/>
            <a:r>
              <a:rPr lang="en-US"/>
              <a:t>Solar Center</a:t>
            </a:r>
          </a:p>
        </p:txBody>
      </p:sp>
      <p:pic>
        <p:nvPicPr>
          <p:cNvPr id="4" name="Picture 3" descr="NASA logo" title="NASA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5334000"/>
            <a:ext cx="1574800" cy="1303147"/>
          </a:xfrm>
          <a:prstGeom prst="rect">
            <a:avLst/>
          </a:prstGeom>
        </p:spPr>
      </p:pic>
      <p:pic>
        <p:nvPicPr>
          <p:cNvPr id="5" name="Picture 4" descr="Solar Center logo" title="Solar Center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5257800"/>
            <a:ext cx="1371600" cy="1371600"/>
          </a:xfrm>
          <a:prstGeom prst="rect">
            <a:avLst/>
          </a:prstGeom>
        </p:spPr>
      </p:pic>
      <p:pic>
        <p:nvPicPr>
          <p:cNvPr id="6" name="Picture 5" descr="SDO logo" title="SDO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5410200"/>
            <a:ext cx="1219200" cy="1219200"/>
          </a:xfrm>
          <a:prstGeom prst="rect">
            <a:avLst/>
          </a:prstGeom>
        </p:spPr>
      </p:pic>
      <p:pic>
        <p:nvPicPr>
          <p:cNvPr id="2052" name="Picture 4" descr="Image of Sun withg CMEs (coronal mass ejections)" title="Su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828800"/>
            <a:ext cx="3657600" cy="32400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0"/>
          <p:cNvSpPr>
            <a:spLocks noGrp="1" noChangeArrowheads="1"/>
          </p:cNvSpPr>
          <p:nvPr>
            <p:ph type="sldNum" sz="quarter" idx="4"/>
          </p:nvPr>
        </p:nvSpPr>
        <p:spPr/>
        <p:txBody>
          <a:bodyPr/>
          <a:lstStyle/>
          <a:p>
            <a:fld id="{993657F9-8CCD-004B-913D-105A9144D17E}" type="slidenum">
              <a:rPr lang="en-US"/>
              <a:pPr/>
              <a:t>1</a:t>
            </a:fld>
            <a:endParaRPr lang="en-US"/>
          </a:p>
        </p:txBody>
      </p:sp>
      <p:pic>
        <p:nvPicPr>
          <p:cNvPr id="2" name="Picture 1" descr="IRIS logo" title="IRIS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5486400"/>
            <a:ext cx="1651423" cy="119430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6" name="Rectangle 18"/>
          <p:cNvSpPr>
            <a:spLocks noGrp="1" noChangeArrowheads="1"/>
          </p:cNvSpPr>
          <p:nvPr>
            <p:ph type="title"/>
          </p:nvPr>
        </p:nvSpPr>
        <p:spPr>
          <a:xfrm>
            <a:off x="990600" y="0"/>
            <a:ext cx="7848600" cy="990600"/>
          </a:xfrm>
        </p:spPr>
        <p:txBody>
          <a:bodyPr/>
          <a:lstStyle/>
          <a:p>
            <a:r>
              <a:rPr lang="en-US"/>
              <a:t>Some Elements on the Sun</a:t>
            </a:r>
          </a:p>
        </p:txBody>
      </p:sp>
      <p:sp>
        <p:nvSpPr>
          <p:cNvPr id="130051" name="Rectangle 3"/>
          <p:cNvSpPr>
            <a:spLocks noGrp="1" noChangeArrowheads="1"/>
          </p:cNvSpPr>
          <p:nvPr>
            <p:ph type="body" sz="half" idx="1"/>
          </p:nvPr>
        </p:nvSpPr>
        <p:spPr>
          <a:xfrm>
            <a:off x="1066800" y="1066800"/>
            <a:ext cx="3695700" cy="4114800"/>
          </a:xfrm>
        </p:spPr>
        <p:txBody>
          <a:bodyPr/>
          <a:lstStyle/>
          <a:p>
            <a:pPr>
              <a:lnSpc>
                <a:spcPct val="80000"/>
              </a:lnSpc>
            </a:pPr>
            <a:r>
              <a:rPr lang="en-US" sz="2400"/>
              <a:t>Hydrogen (H)</a:t>
            </a:r>
          </a:p>
          <a:p>
            <a:pPr>
              <a:lnSpc>
                <a:spcPct val="80000"/>
              </a:lnSpc>
            </a:pPr>
            <a:endParaRPr lang="en-US" sz="2400"/>
          </a:p>
          <a:p>
            <a:pPr>
              <a:lnSpc>
                <a:spcPct val="80000"/>
              </a:lnSpc>
            </a:pPr>
            <a:r>
              <a:rPr lang="en-US" sz="2400"/>
              <a:t>Helium (He)</a:t>
            </a:r>
          </a:p>
          <a:p>
            <a:pPr>
              <a:lnSpc>
                <a:spcPct val="80000"/>
              </a:lnSpc>
            </a:pPr>
            <a:endParaRPr lang="en-US" sz="2400"/>
          </a:p>
          <a:p>
            <a:pPr>
              <a:lnSpc>
                <a:spcPct val="80000"/>
              </a:lnSpc>
            </a:pPr>
            <a:r>
              <a:rPr lang="en-US" sz="2400"/>
              <a:t>Sodium (Na)</a:t>
            </a:r>
          </a:p>
          <a:p>
            <a:pPr>
              <a:lnSpc>
                <a:spcPct val="80000"/>
              </a:lnSpc>
            </a:pPr>
            <a:endParaRPr lang="en-US" sz="2400"/>
          </a:p>
          <a:p>
            <a:pPr>
              <a:lnSpc>
                <a:spcPct val="80000"/>
              </a:lnSpc>
            </a:pPr>
            <a:r>
              <a:rPr lang="en-US" sz="2400"/>
              <a:t>Oxygen (O</a:t>
            </a:r>
            <a:r>
              <a:rPr lang="en-US" sz="2400" baseline="-25000"/>
              <a:t>2)</a:t>
            </a:r>
          </a:p>
          <a:p>
            <a:pPr>
              <a:lnSpc>
                <a:spcPct val="80000"/>
              </a:lnSpc>
            </a:pPr>
            <a:endParaRPr lang="en-US" sz="2400" baseline="-25000"/>
          </a:p>
          <a:p>
            <a:pPr>
              <a:lnSpc>
                <a:spcPct val="80000"/>
              </a:lnSpc>
            </a:pPr>
            <a:endParaRPr lang="en-US" sz="2400" baseline="-25000"/>
          </a:p>
          <a:p>
            <a:pPr>
              <a:lnSpc>
                <a:spcPct val="80000"/>
              </a:lnSpc>
            </a:pPr>
            <a:r>
              <a:rPr lang="en-US" sz="2400"/>
              <a:t>Iron (Fe)</a:t>
            </a:r>
          </a:p>
        </p:txBody>
      </p:sp>
      <p:graphicFrame>
        <p:nvGraphicFramePr>
          <p:cNvPr id="130069" name="Object 21" descr="hydrogen spectrum" title="hydrogen"/>
          <p:cNvGraphicFramePr>
            <a:graphicFrameLocks noGrp="1" noChangeAspect="1"/>
          </p:cNvGraphicFramePr>
          <p:nvPr>
            <p:ph sz="quarter" idx="3"/>
            <p:extLst>
              <p:ext uri="{D42A27DB-BD31-4B8C-83A1-F6EECF244321}">
                <p14:modId xmlns:p14="http://schemas.microsoft.com/office/powerpoint/2010/main" val="4189994636"/>
              </p:ext>
            </p:extLst>
          </p:nvPr>
        </p:nvGraphicFramePr>
        <p:xfrm>
          <a:off x="3733800" y="1162050"/>
          <a:ext cx="4038600" cy="382588"/>
        </p:xfrm>
        <a:graphic>
          <a:graphicData uri="http://schemas.openxmlformats.org/presentationml/2006/ole">
            <mc:AlternateContent xmlns:mc="http://schemas.openxmlformats.org/markup-compatibility/2006">
              <mc:Choice xmlns:v="urn:schemas-microsoft-com:vml" Requires="v">
                <p:oleObj spid="_x0000_s130302" name="Image" r:id="rId4" imgW="7377778" imgH="698413" progId="Photoshop.Image.6">
                  <p:embed/>
                </p:oleObj>
              </mc:Choice>
              <mc:Fallback>
                <p:oleObj name="Image" r:id="rId4" imgW="7377778" imgH="698413" progId="Photoshop.Image.6">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162050"/>
                        <a:ext cx="4038600"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130071" name="Object 23" descr="helium spectrum" title="helium"/>
          <p:cNvGraphicFramePr>
            <a:graphicFrameLocks noChangeAspect="1"/>
          </p:cNvGraphicFramePr>
          <p:nvPr>
            <p:extLst>
              <p:ext uri="{D42A27DB-BD31-4B8C-83A1-F6EECF244321}">
                <p14:modId xmlns:p14="http://schemas.microsoft.com/office/powerpoint/2010/main" val="884464483"/>
              </p:ext>
            </p:extLst>
          </p:nvPr>
        </p:nvGraphicFramePr>
        <p:xfrm>
          <a:off x="3505200" y="1828800"/>
          <a:ext cx="4343400" cy="411163"/>
        </p:xfrm>
        <a:graphic>
          <a:graphicData uri="http://schemas.openxmlformats.org/presentationml/2006/ole">
            <mc:AlternateContent xmlns:mc="http://schemas.openxmlformats.org/markup-compatibility/2006">
              <mc:Choice xmlns:v="urn:schemas-microsoft-com:vml" Requires="v">
                <p:oleObj spid="_x0000_s130303" name="Image" r:id="rId6" imgW="6526984" imgH="800000" progId="Photoshop.Image.6">
                  <p:embed/>
                </p:oleObj>
              </mc:Choice>
              <mc:Fallback>
                <p:oleObj name="Image" r:id="rId6" imgW="6526984" imgH="800000" progId="Photoshop.Image.6">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1828800"/>
                        <a:ext cx="43434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0065" name="Object 17" descr="sodium spectrum" title="sodium"/>
          <p:cNvGraphicFramePr>
            <a:graphicFrameLocks noGrp="1" noChangeAspect="1"/>
          </p:cNvGraphicFramePr>
          <p:nvPr>
            <p:ph sz="quarter" idx="2"/>
            <p:extLst>
              <p:ext uri="{D42A27DB-BD31-4B8C-83A1-F6EECF244321}">
                <p14:modId xmlns:p14="http://schemas.microsoft.com/office/powerpoint/2010/main" val="2937503770"/>
              </p:ext>
            </p:extLst>
          </p:nvPr>
        </p:nvGraphicFramePr>
        <p:xfrm>
          <a:off x="5019675" y="2590800"/>
          <a:ext cx="1276350" cy="341313"/>
        </p:xfrm>
        <a:graphic>
          <a:graphicData uri="http://schemas.openxmlformats.org/presentationml/2006/ole">
            <mc:AlternateContent xmlns:mc="http://schemas.openxmlformats.org/markup-compatibility/2006">
              <mc:Choice xmlns:v="urn:schemas-microsoft-com:vml" Requires="v">
                <p:oleObj spid="_x0000_s130304" name="Image" r:id="rId8" imgW="5600000" imgH="1498413" progId="Photoshop.Image.6">
                  <p:embed/>
                </p:oleObj>
              </mc:Choice>
              <mc:Fallback>
                <p:oleObj name="Image" r:id="rId8" imgW="5600000" imgH="1498413" progId="Photoshop.Image.6">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9675" y="2590800"/>
                        <a:ext cx="1276350"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pic>
        <p:nvPicPr>
          <p:cNvPr id="130064" name="Picture 16" descr="oxygen spectrum" title="oxyg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3124200"/>
            <a:ext cx="253365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0062" name="Picture 14" descr="iron spectrum (complicated)" title="ir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3810000"/>
            <a:ext cx="5738813"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0073" name="Text Box 25"/>
          <p:cNvSpPr txBox="1">
            <a:spLocks noChangeArrowheads="1"/>
          </p:cNvSpPr>
          <p:nvPr/>
        </p:nvSpPr>
        <p:spPr bwMode="auto">
          <a:xfrm>
            <a:off x="228600" y="510540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Sun</a:t>
            </a:r>
          </a:p>
        </p:txBody>
      </p:sp>
      <p:graphicFrame>
        <p:nvGraphicFramePr>
          <p:cNvPr id="130128" name="Object 80" descr="solar spectrum" title="solar spectrum"/>
          <p:cNvGraphicFramePr>
            <a:graphicFrameLocks noChangeAspect="1"/>
          </p:cNvGraphicFramePr>
          <p:nvPr>
            <p:extLst>
              <p:ext uri="{D42A27DB-BD31-4B8C-83A1-F6EECF244321}">
                <p14:modId xmlns:p14="http://schemas.microsoft.com/office/powerpoint/2010/main" val="796964489"/>
              </p:ext>
            </p:extLst>
          </p:nvPr>
        </p:nvGraphicFramePr>
        <p:xfrm>
          <a:off x="1295400" y="5181600"/>
          <a:ext cx="7351713" cy="1371600"/>
        </p:xfrm>
        <a:graphic>
          <a:graphicData uri="http://schemas.openxmlformats.org/presentationml/2006/ole">
            <mc:AlternateContent xmlns:mc="http://schemas.openxmlformats.org/markup-compatibility/2006">
              <mc:Choice xmlns:v="urn:schemas-microsoft-com:vml" Requires="v">
                <p:oleObj spid="_x0000_s130305" name="Image" r:id="rId12" imgW="7352381" imgH="1371429" progId="PhotoshopElements.Image.2">
                  <p:embed/>
                </p:oleObj>
              </mc:Choice>
              <mc:Fallback>
                <p:oleObj name="Image" r:id="rId12" imgW="7352381" imgH="1371429" progId="PhotoshopElements.Image.2">
                  <p:embed/>
                  <p:pic>
                    <p:nvPicPr>
                      <p:cNvPr id="0" name="Object 8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5181600"/>
                        <a:ext cx="735171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 name="Slide Number Placeholder 7"/>
          <p:cNvSpPr>
            <a:spLocks noGrp="1"/>
          </p:cNvSpPr>
          <p:nvPr>
            <p:ph type="sldNum" sz="quarter" idx="12"/>
          </p:nvPr>
        </p:nvSpPr>
        <p:spPr/>
        <p:txBody>
          <a:bodyPr/>
          <a:lstStyle/>
          <a:p>
            <a:fld id="{20742A5A-FD6B-2E44-A629-DD95A0463C1F}" type="slidenum">
              <a:rPr lang="en-US"/>
              <a:pPr/>
              <a:t>10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What does it mean </a:t>
            </a:r>
            <a:r>
              <a:rPr lang="ja-JP" altLang="en-US">
                <a:latin typeface="Arial"/>
              </a:rPr>
              <a:t>“</a:t>
            </a:r>
            <a:r>
              <a:rPr lang="en-US"/>
              <a:t>lines</a:t>
            </a:r>
            <a:r>
              <a:rPr lang="ja-JP" altLang="en-US">
                <a:latin typeface="Arial"/>
              </a:rPr>
              <a:t>”</a:t>
            </a:r>
            <a:r>
              <a:rPr lang="en-US"/>
              <a:t>?</a:t>
            </a:r>
          </a:p>
        </p:txBody>
      </p:sp>
      <p:graphicFrame>
        <p:nvGraphicFramePr>
          <p:cNvPr id="132100" name="Object 4" descr="hydrogen emission ectrum" title="hydrogen"/>
          <p:cNvGraphicFramePr>
            <a:graphicFrameLocks noGrp="1" noChangeAspect="1"/>
          </p:cNvGraphicFramePr>
          <p:nvPr>
            <p:ph sz="half" idx="2"/>
            <p:extLst>
              <p:ext uri="{D42A27DB-BD31-4B8C-83A1-F6EECF244321}">
                <p14:modId xmlns:p14="http://schemas.microsoft.com/office/powerpoint/2010/main" val="2483018868"/>
              </p:ext>
            </p:extLst>
          </p:nvPr>
        </p:nvGraphicFramePr>
        <p:xfrm>
          <a:off x="3586163" y="1143000"/>
          <a:ext cx="5248275" cy="496888"/>
        </p:xfrm>
        <a:graphic>
          <a:graphicData uri="http://schemas.openxmlformats.org/presentationml/2006/ole">
            <mc:AlternateContent xmlns:mc="http://schemas.openxmlformats.org/markup-compatibility/2006">
              <mc:Choice xmlns:v="urn:schemas-microsoft-com:vml" Requires="v">
                <p:oleObj spid="_x0000_s132147" name="Image" r:id="rId4" imgW="7377778" imgH="698413" progId="Photoshop.Image.6">
                  <p:embed/>
                </p:oleObj>
              </mc:Choice>
              <mc:Fallback>
                <p:oleObj name="Image" r:id="rId4" imgW="7377778" imgH="698413"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6163" y="1143000"/>
                        <a:ext cx="524827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32102" name="Text Box 6"/>
          <p:cNvSpPr txBox="1">
            <a:spLocks noChangeArrowheads="1"/>
          </p:cNvSpPr>
          <p:nvPr/>
        </p:nvSpPr>
        <p:spPr bwMode="auto">
          <a:xfrm>
            <a:off x="5105400" y="1600200"/>
            <a:ext cx="168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t>Hydrogen lines</a:t>
            </a:r>
          </a:p>
        </p:txBody>
      </p:sp>
      <p:sp>
        <p:nvSpPr>
          <p:cNvPr id="132099" name="Rectangle 3"/>
          <p:cNvSpPr>
            <a:spLocks noGrp="1" noChangeArrowheads="1"/>
          </p:cNvSpPr>
          <p:nvPr>
            <p:ph type="body" sz="half" idx="1"/>
          </p:nvPr>
        </p:nvSpPr>
        <p:spPr>
          <a:xfrm>
            <a:off x="990600" y="2133600"/>
            <a:ext cx="7162800" cy="4114800"/>
          </a:xfrm>
        </p:spPr>
        <p:txBody>
          <a:bodyPr/>
          <a:lstStyle/>
          <a:p>
            <a:pPr>
              <a:lnSpc>
                <a:spcPct val="80000"/>
              </a:lnSpc>
            </a:pPr>
            <a:r>
              <a:rPr lang="en-US" sz="2400"/>
              <a:t>We call these chemical fingerprints </a:t>
            </a:r>
            <a:r>
              <a:rPr lang="ja-JP" altLang="en-US" sz="2400">
                <a:latin typeface="Arial"/>
              </a:rPr>
              <a:t>“</a:t>
            </a:r>
            <a:r>
              <a:rPr lang="en-US" sz="2400"/>
              <a:t>lines</a:t>
            </a:r>
            <a:r>
              <a:rPr lang="ja-JP" altLang="en-US" sz="2400">
                <a:latin typeface="Arial"/>
              </a:rPr>
              <a:t>”</a:t>
            </a:r>
            <a:r>
              <a:rPr lang="en-US" sz="2400"/>
              <a:t>, because they show up in our spectrograph as thin rectangles, from our rectangular slit</a:t>
            </a:r>
          </a:p>
          <a:p>
            <a:pPr>
              <a:lnSpc>
                <a:spcPct val="80000"/>
              </a:lnSpc>
            </a:pPr>
            <a:endParaRPr lang="en-US" sz="2400"/>
          </a:p>
          <a:p>
            <a:pPr>
              <a:lnSpc>
                <a:spcPct val="80000"/>
              </a:lnSpc>
            </a:pPr>
            <a:r>
              <a:rPr lang="en-US" sz="2400"/>
              <a:t>Absorption lines – produced when a chemical element has absorbed energy </a:t>
            </a:r>
          </a:p>
          <a:p>
            <a:pPr>
              <a:lnSpc>
                <a:spcPct val="80000"/>
              </a:lnSpc>
            </a:pPr>
            <a:endParaRPr lang="en-US" sz="2400"/>
          </a:p>
          <a:p>
            <a:pPr>
              <a:lnSpc>
                <a:spcPct val="80000"/>
              </a:lnSpc>
            </a:pPr>
            <a:r>
              <a:rPr lang="en-US" sz="2400"/>
              <a:t>Emission lines – produced when a chemical element has emitted energy</a:t>
            </a:r>
          </a:p>
          <a:p>
            <a:pPr>
              <a:lnSpc>
                <a:spcPct val="80000"/>
              </a:lnSpc>
            </a:pPr>
            <a:endParaRPr lang="en-US" sz="2400"/>
          </a:p>
          <a:p>
            <a:pPr>
              <a:lnSpc>
                <a:spcPct val="80000"/>
              </a:lnSpc>
            </a:pPr>
            <a:r>
              <a:rPr lang="en-US" sz="2400"/>
              <a:t>Lines can show up in any part of the EM spectrum (not just visible light)</a:t>
            </a:r>
          </a:p>
        </p:txBody>
      </p:sp>
      <p:sp>
        <p:nvSpPr>
          <p:cNvPr id="6" name="Slide Number Placeholder 6"/>
          <p:cNvSpPr>
            <a:spLocks noGrp="1"/>
          </p:cNvSpPr>
          <p:nvPr>
            <p:ph type="sldNum" sz="quarter" idx="12"/>
          </p:nvPr>
        </p:nvSpPr>
        <p:spPr/>
        <p:txBody>
          <a:bodyPr/>
          <a:lstStyle/>
          <a:p>
            <a:fld id="{6605ADA8-7DAF-CD4D-9491-DF55D8A53160}" type="slidenum">
              <a:rPr lang="en-US"/>
              <a:pPr/>
              <a:t>11</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additive="base">
                                        <p:cTn id="7" dur="500" fill="hold"/>
                                        <p:tgtEl>
                                          <p:spTgt spid="132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2099">
                                            <p:txEl>
                                              <p:pRg st="2" end="2"/>
                                            </p:txEl>
                                          </p:spTgt>
                                        </p:tgtEl>
                                        <p:attrNameLst>
                                          <p:attrName>style.visibility</p:attrName>
                                        </p:attrNameLst>
                                      </p:cBhvr>
                                      <p:to>
                                        <p:strVal val="visible"/>
                                      </p:to>
                                    </p:set>
                                    <p:anim calcmode="lin" valueType="num">
                                      <p:cBhvr additive="base">
                                        <p:cTn id="13" dur="5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2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2099">
                                            <p:txEl>
                                              <p:pRg st="4" end="4"/>
                                            </p:txEl>
                                          </p:spTgt>
                                        </p:tgtEl>
                                        <p:attrNameLst>
                                          <p:attrName>style.visibility</p:attrName>
                                        </p:attrNameLst>
                                      </p:cBhvr>
                                      <p:to>
                                        <p:strVal val="visible"/>
                                      </p:to>
                                    </p:set>
                                    <p:anim calcmode="lin" valueType="num">
                                      <p:cBhvr additive="base">
                                        <p:cTn id="19" dur="500" fill="hold"/>
                                        <p:tgtEl>
                                          <p:spTgt spid="13209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2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2099">
                                            <p:txEl>
                                              <p:pRg st="6" end="6"/>
                                            </p:txEl>
                                          </p:spTgt>
                                        </p:tgtEl>
                                        <p:attrNameLst>
                                          <p:attrName>style.visibility</p:attrName>
                                        </p:attrNameLst>
                                      </p:cBhvr>
                                      <p:to>
                                        <p:strVal val="visible"/>
                                      </p:to>
                                    </p:set>
                                    <p:anim calcmode="lin" valueType="num">
                                      <p:cBhvr additive="base">
                                        <p:cTn id="25" dur="500" fill="hold"/>
                                        <p:tgtEl>
                                          <p:spTgt spid="13209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20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a:t>Let</a:t>
            </a:r>
            <a:r>
              <a:rPr lang="ja-JP" altLang="en-US">
                <a:latin typeface="Arial"/>
              </a:rPr>
              <a:t>’</a:t>
            </a:r>
            <a:r>
              <a:rPr lang="en-US"/>
              <a:t>s try an example</a:t>
            </a:r>
          </a:p>
        </p:txBody>
      </p:sp>
      <p:sp>
        <p:nvSpPr>
          <p:cNvPr id="201731" name="Rectangle 3"/>
          <p:cNvSpPr>
            <a:spLocks noGrp="1" noChangeArrowheads="1"/>
          </p:cNvSpPr>
          <p:nvPr>
            <p:ph type="body" sz="half" idx="1"/>
          </p:nvPr>
        </p:nvSpPr>
        <p:spPr/>
        <p:txBody>
          <a:bodyPr/>
          <a:lstStyle/>
          <a:p>
            <a:pPr>
              <a:lnSpc>
                <a:spcPct val="80000"/>
              </a:lnSpc>
            </a:pPr>
            <a:r>
              <a:rPr lang="en-US" sz="2400">
                <a:solidFill>
                  <a:schemeClr val="folHlink"/>
                </a:solidFill>
              </a:rPr>
              <a:t>Point your spectrograph to an incandescent light or sunlight</a:t>
            </a:r>
          </a:p>
          <a:p>
            <a:pPr>
              <a:lnSpc>
                <a:spcPct val="80000"/>
              </a:lnSpc>
            </a:pPr>
            <a:endParaRPr lang="en-US" sz="2400">
              <a:solidFill>
                <a:schemeClr val="folHlink"/>
              </a:solidFill>
            </a:endParaRPr>
          </a:p>
          <a:p>
            <a:pPr>
              <a:lnSpc>
                <a:spcPct val="80000"/>
              </a:lnSpc>
            </a:pPr>
            <a:r>
              <a:rPr lang="en-US" sz="2400">
                <a:solidFill>
                  <a:schemeClr val="folHlink"/>
                </a:solidFill>
              </a:rPr>
              <a:t>Next, point your spectrograph to a fluorescent light bulb</a:t>
            </a:r>
          </a:p>
          <a:p>
            <a:pPr>
              <a:lnSpc>
                <a:spcPct val="80000"/>
              </a:lnSpc>
            </a:pPr>
            <a:endParaRPr lang="en-US" sz="2400">
              <a:solidFill>
                <a:schemeClr val="folHlink"/>
              </a:solidFill>
            </a:endParaRPr>
          </a:p>
          <a:p>
            <a:pPr>
              <a:lnSpc>
                <a:spcPct val="80000"/>
              </a:lnSpc>
            </a:pPr>
            <a:r>
              <a:rPr lang="en-US" sz="2400">
                <a:solidFill>
                  <a:schemeClr val="folHlink"/>
                </a:solidFill>
              </a:rPr>
              <a:t>What do you see? Especially notice the bright green line</a:t>
            </a:r>
          </a:p>
        </p:txBody>
      </p:sp>
      <p:pic>
        <p:nvPicPr>
          <p:cNvPr id="201736" name="Picture 8" descr="continuous visible spectrum" title="visible 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76400"/>
            <a:ext cx="3886200" cy="1214438"/>
          </a:xfrm>
          <a:prstGeom prst="rect">
            <a:avLst/>
          </a:prstGeom>
          <a:noFill/>
          <a:extLst>
            <a:ext uri="{909E8E84-426E-40dd-AFC4-6F175D3DCCD1}">
              <a14:hiddenFill xmlns:a14="http://schemas.microsoft.com/office/drawing/2010/main">
                <a:solidFill>
                  <a:srgbClr val="FFFFFF"/>
                </a:solidFill>
              </a14:hiddenFill>
            </a:ext>
          </a:extLst>
        </p:spPr>
      </p:pic>
      <p:pic>
        <p:nvPicPr>
          <p:cNvPr id="201734" name="Picture 6" descr="spectrum from fluorescent tube" title="fluorescent spectrum"/>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76800" y="3124200"/>
            <a:ext cx="4267200" cy="160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01732" name="Picture 4" descr="spectrum from fluorescent tube shown on a CD" title="CD spectrum"/>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76800" y="4876800"/>
            <a:ext cx="3695700" cy="1811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 name="Slide Number Placeholder 7"/>
          <p:cNvSpPr>
            <a:spLocks noGrp="1"/>
          </p:cNvSpPr>
          <p:nvPr>
            <p:ph type="sldNum" sz="quarter" idx="12"/>
          </p:nvPr>
        </p:nvSpPr>
        <p:spPr/>
        <p:txBody>
          <a:bodyPr/>
          <a:lstStyle/>
          <a:p>
            <a:fld id="{3689D2BB-EE8D-9644-9662-5F7600268750}" type="slidenum">
              <a:rPr lang="en-US"/>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58" name="Rectangle 14"/>
          <p:cNvSpPr>
            <a:spLocks noGrp="1" noChangeArrowheads="1"/>
          </p:cNvSpPr>
          <p:nvPr>
            <p:ph type="title"/>
          </p:nvPr>
        </p:nvSpPr>
        <p:spPr/>
        <p:txBody>
          <a:bodyPr/>
          <a:lstStyle/>
          <a:p>
            <a:r>
              <a:rPr lang="en-US" sz="3600"/>
              <a:t>You should have seen a continuous spectrum with some extra bright colored lines</a:t>
            </a:r>
          </a:p>
        </p:txBody>
      </p:sp>
      <p:sp>
        <p:nvSpPr>
          <p:cNvPr id="134153" name="Rectangle 9"/>
          <p:cNvSpPr>
            <a:spLocks noGrp="1" noChangeArrowheads="1"/>
          </p:cNvSpPr>
          <p:nvPr>
            <p:ph type="body" sz="half" idx="1"/>
          </p:nvPr>
        </p:nvSpPr>
        <p:spPr>
          <a:xfrm>
            <a:off x="914400" y="2514600"/>
            <a:ext cx="3695700" cy="4114800"/>
          </a:xfrm>
          <a:noFill/>
          <a:ln/>
        </p:spPr>
        <p:txBody>
          <a:bodyPr/>
          <a:lstStyle/>
          <a:p>
            <a:pPr>
              <a:lnSpc>
                <a:spcPct val="80000"/>
              </a:lnSpc>
            </a:pPr>
            <a:r>
              <a:rPr lang="en-US" sz="2400"/>
              <a:t>Fluorescent bulb, old style</a:t>
            </a:r>
          </a:p>
          <a:p>
            <a:pPr>
              <a:lnSpc>
                <a:spcPct val="80000"/>
              </a:lnSpc>
            </a:pPr>
            <a:endParaRPr lang="en-US" sz="2400"/>
          </a:p>
          <a:p>
            <a:pPr>
              <a:lnSpc>
                <a:spcPct val="80000"/>
              </a:lnSpc>
            </a:pPr>
            <a:endParaRPr lang="en-US" sz="2400"/>
          </a:p>
          <a:p>
            <a:pPr>
              <a:lnSpc>
                <a:spcPct val="80000"/>
              </a:lnSpc>
            </a:pPr>
            <a:r>
              <a:rPr lang="en-US" sz="2400"/>
              <a:t>Fluorescent bulb, new style</a:t>
            </a:r>
          </a:p>
          <a:p>
            <a:pPr>
              <a:lnSpc>
                <a:spcPct val="80000"/>
              </a:lnSpc>
            </a:pPr>
            <a:endParaRPr lang="en-US" sz="2400"/>
          </a:p>
          <a:p>
            <a:pPr>
              <a:lnSpc>
                <a:spcPct val="80000"/>
              </a:lnSpc>
            </a:pPr>
            <a:endParaRPr lang="en-US" sz="2400"/>
          </a:p>
          <a:p>
            <a:pPr>
              <a:lnSpc>
                <a:spcPct val="80000"/>
              </a:lnSpc>
            </a:pPr>
            <a:r>
              <a:rPr lang="en-US" sz="2400"/>
              <a:t>Mercury</a:t>
            </a:r>
          </a:p>
          <a:p>
            <a:pPr>
              <a:lnSpc>
                <a:spcPct val="80000"/>
              </a:lnSpc>
            </a:pPr>
            <a:endParaRPr lang="en-US" sz="2400"/>
          </a:p>
          <a:p>
            <a:pPr>
              <a:lnSpc>
                <a:spcPct val="80000"/>
              </a:lnSpc>
            </a:pPr>
            <a:r>
              <a:rPr lang="en-US" sz="2400"/>
              <a:t>What do you conclude?</a:t>
            </a:r>
          </a:p>
          <a:p>
            <a:pPr>
              <a:lnSpc>
                <a:spcPct val="80000"/>
              </a:lnSpc>
            </a:pPr>
            <a:endParaRPr lang="en-US" sz="2400"/>
          </a:p>
        </p:txBody>
      </p:sp>
      <p:pic>
        <p:nvPicPr>
          <p:cNvPr id="134151" name="Picture 7" descr="fluorescent tube spectrum" title="fluorescent 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57400"/>
            <a:ext cx="44196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34152" name="Picture 8" descr="spectrum from a compact fluorescent bulb" title="CFL 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05200"/>
            <a:ext cx="426720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34162" name="Picture 18" descr="mercury spectrum showing same colored lines as in fluorescent bulbs" title="Mercury spectrum"/>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191000" y="4876800"/>
            <a:ext cx="4343400" cy="93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 name="Slide Number Placeholder 6"/>
          <p:cNvSpPr>
            <a:spLocks noGrp="1"/>
          </p:cNvSpPr>
          <p:nvPr>
            <p:ph type="sldNum" sz="quarter" idx="12"/>
          </p:nvPr>
        </p:nvSpPr>
        <p:spPr/>
        <p:txBody>
          <a:bodyPr/>
          <a:lstStyle/>
          <a:p>
            <a:fld id="{FAC0648F-E893-AE45-AACB-3777A7A0AC47}" type="slidenum">
              <a:rPr lang="en-US"/>
              <a:pPr/>
              <a:t>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Another experiment</a:t>
            </a:r>
          </a:p>
        </p:txBody>
      </p:sp>
      <p:sp>
        <p:nvSpPr>
          <p:cNvPr id="136195" name="Rectangle 3"/>
          <p:cNvSpPr>
            <a:spLocks noGrp="1" noChangeArrowheads="1"/>
          </p:cNvSpPr>
          <p:nvPr>
            <p:ph idx="1"/>
          </p:nvPr>
        </p:nvSpPr>
        <p:spPr>
          <a:xfrm>
            <a:off x="1066800" y="1981200"/>
            <a:ext cx="7162800" cy="4114800"/>
          </a:xfrm>
        </p:spPr>
        <p:txBody>
          <a:bodyPr/>
          <a:lstStyle/>
          <a:p>
            <a:r>
              <a:rPr lang="en-US">
                <a:solidFill>
                  <a:schemeClr val="folHlink"/>
                </a:solidFill>
              </a:rPr>
              <a:t>Work in teams</a:t>
            </a:r>
          </a:p>
          <a:p>
            <a:r>
              <a:rPr lang="en-US">
                <a:solidFill>
                  <a:schemeClr val="folHlink"/>
                </a:solidFill>
              </a:rPr>
              <a:t>Take your candle</a:t>
            </a:r>
          </a:p>
          <a:p>
            <a:r>
              <a:rPr lang="en-US">
                <a:solidFill>
                  <a:schemeClr val="folHlink"/>
                </a:solidFill>
              </a:rPr>
              <a:t>Burn a hollow around your wick</a:t>
            </a:r>
          </a:p>
          <a:p>
            <a:r>
              <a:rPr lang="en-US">
                <a:solidFill>
                  <a:schemeClr val="folHlink"/>
                </a:solidFill>
              </a:rPr>
              <a:t>Put salt in the hollow, or pour salt onto the flame</a:t>
            </a:r>
          </a:p>
          <a:p>
            <a:r>
              <a:rPr lang="en-US">
                <a:solidFill>
                  <a:schemeClr val="folHlink"/>
                </a:solidFill>
              </a:rPr>
              <a:t>Look for a brief flash</a:t>
            </a:r>
          </a:p>
          <a:p>
            <a:r>
              <a:rPr lang="en-US">
                <a:solidFill>
                  <a:schemeClr val="folHlink"/>
                </a:solidFill>
              </a:rPr>
              <a:t>What do you see?</a:t>
            </a:r>
          </a:p>
          <a:p>
            <a:endParaRPr lang="en-US">
              <a:solidFill>
                <a:schemeClr val="folHlink"/>
              </a:solidFill>
            </a:endParaRPr>
          </a:p>
        </p:txBody>
      </p:sp>
      <p:pic>
        <p:nvPicPr>
          <p:cNvPr id="136197" name="Picture 5" descr="sulphur emission line produced when salt is burned" title="sulphur emission 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495800"/>
            <a:ext cx="3733800" cy="2032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12"/>
          </p:nvPr>
        </p:nvSpPr>
        <p:spPr/>
        <p:txBody>
          <a:bodyPr/>
          <a:lstStyle/>
          <a:p>
            <a:fld id="{0E54E497-F914-0B47-922B-B2BCF42043E7}" type="slidenum">
              <a:rPr lang="en-US"/>
              <a:pPr/>
              <a:t>14</a:t>
            </a:fld>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t>What did you see?</a:t>
            </a:r>
          </a:p>
        </p:txBody>
      </p:sp>
      <p:sp>
        <p:nvSpPr>
          <p:cNvPr id="138243" name="Rectangle 3"/>
          <p:cNvSpPr>
            <a:spLocks noGrp="1" noChangeArrowheads="1"/>
          </p:cNvSpPr>
          <p:nvPr>
            <p:ph type="body" sz="half" idx="1"/>
          </p:nvPr>
        </p:nvSpPr>
        <p:spPr/>
        <p:txBody>
          <a:bodyPr/>
          <a:lstStyle/>
          <a:p>
            <a:endParaRPr lang="en-US" sz="2800"/>
          </a:p>
          <a:p>
            <a:r>
              <a:rPr lang="en-US" sz="2800"/>
              <a:t>The candle</a:t>
            </a:r>
          </a:p>
          <a:p>
            <a:endParaRPr lang="en-US" sz="2800"/>
          </a:p>
          <a:p>
            <a:pPr>
              <a:buFont typeface="Wingdings" charset="0"/>
              <a:buNone/>
            </a:pPr>
            <a:endParaRPr lang="en-US" sz="2800"/>
          </a:p>
          <a:p>
            <a:r>
              <a:rPr lang="en-US" sz="2800"/>
              <a:t>Sodium spectrum</a:t>
            </a:r>
          </a:p>
          <a:p>
            <a:pPr>
              <a:buFont typeface="Wingdings" charset="0"/>
              <a:buNone/>
            </a:pPr>
            <a:endParaRPr lang="en-US" sz="2800"/>
          </a:p>
          <a:p>
            <a:r>
              <a:rPr lang="en-US" sz="2800"/>
              <a:t>What is salt? </a:t>
            </a:r>
          </a:p>
          <a:p>
            <a:endParaRPr lang="en-US" sz="2800"/>
          </a:p>
        </p:txBody>
      </p:sp>
      <p:pic>
        <p:nvPicPr>
          <p:cNvPr id="138244" name="Picture 4" descr="sulpher emission line shown in candle spectrum" title="sulphur emission 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524000"/>
            <a:ext cx="3276600" cy="218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8248" name="Object 8" descr="sulphur spectrum" title="sulphur"/>
          <p:cNvGraphicFramePr>
            <a:graphicFrameLocks noGrp="1" noChangeAspect="1"/>
          </p:cNvGraphicFramePr>
          <p:nvPr>
            <p:ph sz="quarter" idx="2"/>
            <p:extLst>
              <p:ext uri="{D42A27DB-BD31-4B8C-83A1-F6EECF244321}">
                <p14:modId xmlns:p14="http://schemas.microsoft.com/office/powerpoint/2010/main" val="783576892"/>
              </p:ext>
            </p:extLst>
          </p:nvPr>
        </p:nvGraphicFramePr>
        <p:xfrm>
          <a:off x="5911850" y="3886200"/>
          <a:ext cx="749300" cy="762000"/>
        </p:xfrm>
        <a:graphic>
          <a:graphicData uri="http://schemas.openxmlformats.org/presentationml/2006/ole">
            <mc:AlternateContent xmlns:mc="http://schemas.openxmlformats.org/markup-compatibility/2006">
              <mc:Choice xmlns:v="urn:schemas-microsoft-com:vml" Requires="v">
                <p:oleObj spid="_x0000_s138300" name="Image" r:id="rId5" imgW="1511111" imgH="1536508" progId="Photoshop.Image.6">
                  <p:embed/>
                </p:oleObj>
              </mc:Choice>
              <mc:Fallback>
                <p:oleObj name="Image" r:id="rId5" imgW="1511111" imgH="1536508" progId="Photoshop.Image.6">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850" y="3886200"/>
                        <a:ext cx="749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8255" name="Rectangle 15"/>
          <p:cNvSpPr>
            <a:spLocks noChangeArrowheads="1"/>
          </p:cNvSpPr>
          <p:nvPr/>
        </p:nvSpPr>
        <p:spPr bwMode="auto">
          <a:xfrm>
            <a:off x="4724400" y="5181600"/>
            <a:ext cx="3352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Clr>
                <a:schemeClr val="hlink"/>
              </a:buClr>
              <a:buSzPct val="70000"/>
              <a:buFont typeface="Wingdings" charset="0"/>
              <a:buNone/>
            </a:pPr>
            <a:r>
              <a:rPr lang="en-US" sz="2800">
                <a:effectLst>
                  <a:outerShdw blurRad="38100" dist="38100" dir="2700000" algn="tl">
                    <a:srgbClr val="000000"/>
                  </a:outerShdw>
                </a:effectLst>
              </a:rPr>
              <a:t>Sodium chloride</a:t>
            </a:r>
          </a:p>
        </p:txBody>
      </p:sp>
      <p:sp>
        <p:nvSpPr>
          <p:cNvPr id="7" name="Slide Number Placeholder 7"/>
          <p:cNvSpPr>
            <a:spLocks noGrp="1"/>
          </p:cNvSpPr>
          <p:nvPr>
            <p:ph type="sldNum" sz="quarter" idx="12"/>
          </p:nvPr>
        </p:nvSpPr>
        <p:spPr/>
        <p:txBody>
          <a:bodyPr/>
          <a:lstStyle/>
          <a:p>
            <a:fld id="{779E6645-6B5B-524B-A62A-0890162D2F56}" type="slidenum">
              <a:rPr lang="en-US"/>
              <a:pPr/>
              <a:t>15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t>Is there sodium on the Sun?</a:t>
            </a:r>
          </a:p>
        </p:txBody>
      </p:sp>
      <p:sp>
        <p:nvSpPr>
          <p:cNvPr id="142339" name="Rectangle 3"/>
          <p:cNvSpPr>
            <a:spLocks noGrp="1" noChangeArrowheads="1"/>
          </p:cNvSpPr>
          <p:nvPr>
            <p:ph type="body" sz="half" idx="1"/>
          </p:nvPr>
        </p:nvSpPr>
        <p:spPr/>
        <p:txBody>
          <a:bodyPr/>
          <a:lstStyle/>
          <a:p>
            <a:endParaRPr lang="en-US" sz="2800"/>
          </a:p>
          <a:p>
            <a:r>
              <a:rPr lang="en-US" sz="2800"/>
              <a:t>Solar spectrum</a:t>
            </a:r>
          </a:p>
          <a:p>
            <a:endParaRPr lang="en-US" sz="2800"/>
          </a:p>
          <a:p>
            <a:endParaRPr lang="en-US" sz="2800"/>
          </a:p>
          <a:p>
            <a:r>
              <a:rPr lang="en-US" sz="2800"/>
              <a:t>Sodium spectrum</a:t>
            </a:r>
          </a:p>
        </p:txBody>
      </p:sp>
      <p:graphicFrame>
        <p:nvGraphicFramePr>
          <p:cNvPr id="142340" name="Object 4" descr="solar spectrum showing same sodium line as we saw with the candle" title="solar spectrum"/>
          <p:cNvGraphicFramePr>
            <a:graphicFrameLocks noGrp="1" noChangeAspect="1"/>
          </p:cNvGraphicFramePr>
          <p:nvPr>
            <p:ph sz="half" idx="2"/>
            <p:extLst>
              <p:ext uri="{D42A27DB-BD31-4B8C-83A1-F6EECF244321}">
                <p14:modId xmlns:p14="http://schemas.microsoft.com/office/powerpoint/2010/main" val="1317328040"/>
              </p:ext>
            </p:extLst>
          </p:nvPr>
        </p:nvGraphicFramePr>
        <p:xfrm>
          <a:off x="4419600" y="2209800"/>
          <a:ext cx="4419600" cy="2382838"/>
        </p:xfrm>
        <a:graphic>
          <a:graphicData uri="http://schemas.openxmlformats.org/presentationml/2006/ole">
            <mc:AlternateContent xmlns:mc="http://schemas.openxmlformats.org/markup-compatibility/2006">
              <mc:Choice xmlns:v="urn:schemas-microsoft-com:vml" Requires="v">
                <p:oleObj spid="_x0000_s142388" name="Image" r:id="rId4" imgW="4876190" imgH="2628571" progId="Photoshop.Image.6">
                  <p:embed/>
                </p:oleObj>
              </mc:Choice>
              <mc:Fallback>
                <p:oleObj name="Image" r:id="rId4" imgW="4876190" imgH="2628571"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209800"/>
                        <a:ext cx="4419600" cy="23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2342" name="AutoShape 6" descr="arrow pointing to the sodium line" title="arrow"/>
          <p:cNvSpPr>
            <a:spLocks noChangeArrowheads="1"/>
          </p:cNvSpPr>
          <p:nvPr/>
        </p:nvSpPr>
        <p:spPr bwMode="auto">
          <a:xfrm>
            <a:off x="7848600" y="1143000"/>
            <a:ext cx="485775" cy="976313"/>
          </a:xfrm>
          <a:prstGeom prst="downArrow">
            <a:avLst>
              <a:gd name="adj1" fmla="val 50000"/>
              <a:gd name="adj2" fmla="val 50245"/>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Slide Number Placeholder 6"/>
          <p:cNvSpPr>
            <a:spLocks noGrp="1"/>
          </p:cNvSpPr>
          <p:nvPr>
            <p:ph type="sldNum" sz="quarter" idx="12"/>
          </p:nvPr>
        </p:nvSpPr>
        <p:spPr/>
        <p:txBody>
          <a:bodyPr/>
          <a:lstStyle/>
          <a:p>
            <a:fld id="{D36488BF-8D62-7C40-8F13-4B5A73A026A2}" type="slidenum">
              <a:rPr lang="en-US"/>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066800" y="304800"/>
            <a:ext cx="3733800" cy="1431925"/>
          </a:xfrm>
        </p:spPr>
        <p:txBody>
          <a:bodyPr/>
          <a:lstStyle/>
          <a:p>
            <a:r>
              <a:rPr lang="en-US"/>
              <a:t>How does this work?</a:t>
            </a:r>
          </a:p>
        </p:txBody>
      </p:sp>
      <p:pic>
        <p:nvPicPr>
          <p:cNvPr id="145412" name="Picture 4" descr="diagram of the Bohr atom showing nucleus and electrons circling" title="Bohr a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5411" name="Rectangle 3"/>
          <p:cNvSpPr>
            <a:spLocks noGrp="1" noChangeArrowheads="1"/>
          </p:cNvSpPr>
          <p:nvPr>
            <p:ph idx="1"/>
          </p:nvPr>
        </p:nvSpPr>
        <p:spPr>
          <a:xfrm>
            <a:off x="838200" y="2438400"/>
            <a:ext cx="8077200" cy="4114800"/>
          </a:xfrm>
        </p:spPr>
        <p:txBody>
          <a:bodyPr/>
          <a:lstStyle/>
          <a:p>
            <a:pPr>
              <a:lnSpc>
                <a:spcPct val="90000"/>
              </a:lnSpc>
            </a:pPr>
            <a:r>
              <a:rPr lang="en-US" sz="2800"/>
              <a:t>Atoms are a nucleus surrounded by shells or </a:t>
            </a:r>
            <a:r>
              <a:rPr lang="ja-JP" altLang="en-US" sz="2800">
                <a:latin typeface="Arial"/>
              </a:rPr>
              <a:t>“</a:t>
            </a:r>
            <a:r>
              <a:rPr lang="en-US" sz="2800"/>
              <a:t>energy levels</a:t>
            </a:r>
            <a:r>
              <a:rPr lang="ja-JP" altLang="en-US" sz="2800">
                <a:latin typeface="Arial"/>
              </a:rPr>
              <a:t>”</a:t>
            </a:r>
            <a:r>
              <a:rPr lang="en-US" sz="2800"/>
              <a:t> of electrons</a:t>
            </a:r>
          </a:p>
          <a:p>
            <a:pPr>
              <a:lnSpc>
                <a:spcPct val="90000"/>
              </a:lnSpc>
            </a:pPr>
            <a:r>
              <a:rPr lang="en-US" sz="2800"/>
              <a:t>Different chemical elements have different levels where electrons can live</a:t>
            </a:r>
          </a:p>
          <a:p>
            <a:pPr>
              <a:lnSpc>
                <a:spcPct val="90000"/>
              </a:lnSpc>
            </a:pPr>
            <a:r>
              <a:rPr lang="en-US" sz="2800"/>
              <a:t>Electrons can be knocked up levels, or down levels</a:t>
            </a:r>
          </a:p>
          <a:p>
            <a:pPr>
              <a:lnSpc>
                <a:spcPct val="90000"/>
              </a:lnSpc>
            </a:pPr>
            <a:r>
              <a:rPr lang="en-US" sz="2800"/>
              <a:t>Electrons can be knocked off completely (atom becomes ionized)</a:t>
            </a:r>
          </a:p>
          <a:p>
            <a:pPr>
              <a:lnSpc>
                <a:spcPct val="90000"/>
              </a:lnSpc>
            </a:pPr>
            <a:r>
              <a:rPr lang="en-US" sz="2800"/>
              <a:t>Lost electrons can be recaptured</a:t>
            </a:r>
          </a:p>
        </p:txBody>
      </p:sp>
      <p:sp>
        <p:nvSpPr>
          <p:cNvPr id="145413" name="Text Box 5"/>
          <p:cNvSpPr txBox="1">
            <a:spLocks noChangeArrowheads="1"/>
          </p:cNvSpPr>
          <p:nvPr/>
        </p:nvSpPr>
        <p:spPr bwMode="auto">
          <a:xfrm>
            <a:off x="2057400" y="6400800"/>
            <a:ext cx="2606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folHlink"/>
                </a:solidFill>
              </a:rPr>
              <a:t>Instructor will demonstrate</a:t>
            </a:r>
          </a:p>
        </p:txBody>
      </p:sp>
      <p:sp>
        <p:nvSpPr>
          <p:cNvPr id="6" name="Slide Number Placeholder 5"/>
          <p:cNvSpPr>
            <a:spLocks noGrp="1"/>
          </p:cNvSpPr>
          <p:nvPr>
            <p:ph type="sldNum" sz="quarter" idx="12"/>
          </p:nvPr>
        </p:nvSpPr>
        <p:spPr/>
        <p:txBody>
          <a:bodyPr/>
          <a:lstStyle/>
          <a:p>
            <a:fld id="{C12EB946-9280-1845-BA08-EABB55E991FC}" type="slidenum">
              <a:rPr lang="en-US"/>
              <a:pPr/>
              <a:t>17</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anim calcmode="lin" valueType="num">
                                      <p:cBhvr additive="base">
                                        <p:cTn id="19" dur="500" fill="hold"/>
                                        <p:tgtEl>
                                          <p:spTgt spid="145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5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5411">
                                            <p:txEl>
                                              <p:pRg st="3" end="3"/>
                                            </p:txEl>
                                          </p:spTgt>
                                        </p:tgtEl>
                                        <p:attrNameLst>
                                          <p:attrName>style.visibility</p:attrName>
                                        </p:attrNameLst>
                                      </p:cBhvr>
                                      <p:to>
                                        <p:strVal val="visible"/>
                                      </p:to>
                                    </p:set>
                                    <p:anim calcmode="lin" valueType="num">
                                      <p:cBhvr additive="base">
                                        <p:cTn id="25" dur="500" fill="hold"/>
                                        <p:tgtEl>
                                          <p:spTgt spid="145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5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5411">
                                            <p:txEl>
                                              <p:pRg st="4" end="4"/>
                                            </p:txEl>
                                          </p:spTgt>
                                        </p:tgtEl>
                                        <p:attrNameLst>
                                          <p:attrName>style.visibility</p:attrName>
                                        </p:attrNameLst>
                                      </p:cBhvr>
                                      <p:to>
                                        <p:strVal val="visible"/>
                                      </p:to>
                                    </p:set>
                                    <p:anim calcmode="lin" valueType="num">
                                      <p:cBhvr additive="base">
                                        <p:cTn id="31" dur="500" fill="hold"/>
                                        <p:tgtEl>
                                          <p:spTgt spid="145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54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Energy Levels</a:t>
            </a:r>
          </a:p>
        </p:txBody>
      </p:sp>
      <p:pic>
        <p:nvPicPr>
          <p:cNvPr id="147463" name="Picture 7" descr="diagram showing how energy is absorbed when an elecgtron jumps up, and energy is released when an electron falls back to its original leve" title="electr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04800"/>
            <a:ext cx="2692400" cy="3835400"/>
          </a:xfrm>
          <a:prstGeom prst="rect">
            <a:avLst/>
          </a:prstGeom>
          <a:noFill/>
          <a:extLst>
            <a:ext uri="{909E8E84-426E-40dd-AFC4-6F175D3DCCD1}">
              <a14:hiddenFill xmlns:a14="http://schemas.microsoft.com/office/drawing/2010/main">
                <a:solidFill>
                  <a:srgbClr val="FFFFFF"/>
                </a:solidFill>
              </a14:hiddenFill>
            </a:ext>
          </a:extLst>
        </p:spPr>
      </p:pic>
      <p:sp>
        <p:nvSpPr>
          <p:cNvPr id="147464" name="Text Box 8"/>
          <p:cNvSpPr txBox="1">
            <a:spLocks noChangeArrowheads="1"/>
          </p:cNvSpPr>
          <p:nvPr/>
        </p:nvSpPr>
        <p:spPr bwMode="auto">
          <a:xfrm>
            <a:off x="6248400" y="1524000"/>
            <a:ext cx="2057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solidFill>
                  <a:srgbClr val="000000"/>
                </a:solidFill>
              </a:rPr>
              <a:t>Energy absorbed – electron jumps up</a:t>
            </a:r>
          </a:p>
        </p:txBody>
      </p:sp>
      <p:sp>
        <p:nvSpPr>
          <p:cNvPr id="147465" name="Text Box 9"/>
          <p:cNvSpPr txBox="1">
            <a:spLocks noChangeArrowheads="1"/>
          </p:cNvSpPr>
          <p:nvPr/>
        </p:nvSpPr>
        <p:spPr bwMode="auto">
          <a:xfrm>
            <a:off x="6172200" y="2514600"/>
            <a:ext cx="20574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a:solidFill>
                  <a:srgbClr val="000000"/>
                </a:solidFill>
              </a:rPr>
              <a:t>Energy released – electron jumps down</a:t>
            </a:r>
          </a:p>
        </p:txBody>
      </p:sp>
      <p:sp>
        <p:nvSpPr>
          <p:cNvPr id="147459" name="Rectangle 3"/>
          <p:cNvSpPr>
            <a:spLocks noGrp="1" noChangeArrowheads="1"/>
          </p:cNvSpPr>
          <p:nvPr>
            <p:ph idx="1"/>
          </p:nvPr>
        </p:nvSpPr>
        <p:spPr>
          <a:xfrm>
            <a:off x="914400" y="1905000"/>
            <a:ext cx="4724400" cy="4267200"/>
          </a:xfrm>
        </p:spPr>
        <p:txBody>
          <a:bodyPr/>
          <a:lstStyle/>
          <a:p>
            <a:pPr>
              <a:lnSpc>
                <a:spcPct val="80000"/>
              </a:lnSpc>
            </a:pPr>
            <a:r>
              <a:rPr lang="en-US" sz="2000"/>
              <a:t>To move from one level or another requires </a:t>
            </a:r>
            <a:r>
              <a:rPr lang="en-US" sz="2000" b="1"/>
              <a:t>ENERGY</a:t>
            </a:r>
          </a:p>
          <a:p>
            <a:pPr>
              <a:lnSpc>
                <a:spcPct val="80000"/>
              </a:lnSpc>
            </a:pPr>
            <a:endParaRPr lang="en-US" sz="2000" b="1"/>
          </a:p>
          <a:p>
            <a:pPr>
              <a:lnSpc>
                <a:spcPct val="80000"/>
              </a:lnSpc>
            </a:pPr>
            <a:r>
              <a:rPr lang="en-US" sz="2000"/>
              <a:t>Movement from one specific energy level to another requires </a:t>
            </a:r>
            <a:r>
              <a:rPr lang="en-US" sz="2000" b="1"/>
              <a:t>a specific amount of energy</a:t>
            </a:r>
          </a:p>
          <a:p>
            <a:pPr>
              <a:lnSpc>
                <a:spcPct val="80000"/>
              </a:lnSpc>
            </a:pPr>
            <a:endParaRPr lang="en-US" sz="2000" b="1"/>
          </a:p>
          <a:p>
            <a:pPr>
              <a:lnSpc>
                <a:spcPct val="80000"/>
              </a:lnSpc>
            </a:pPr>
            <a:r>
              <a:rPr lang="en-US" sz="2000"/>
              <a:t>Higher levels require more energy</a:t>
            </a:r>
          </a:p>
          <a:p>
            <a:pPr>
              <a:lnSpc>
                <a:spcPct val="80000"/>
              </a:lnSpc>
            </a:pPr>
            <a:endParaRPr lang="en-US" sz="2000"/>
          </a:p>
          <a:p>
            <a:pPr>
              <a:lnSpc>
                <a:spcPct val="80000"/>
              </a:lnSpc>
            </a:pPr>
            <a:r>
              <a:rPr lang="en-US" sz="2000"/>
              <a:t>Energy is conserved, never lost</a:t>
            </a:r>
          </a:p>
          <a:p>
            <a:pPr>
              <a:lnSpc>
                <a:spcPct val="80000"/>
              </a:lnSpc>
            </a:pPr>
            <a:endParaRPr lang="en-US" sz="2000"/>
          </a:p>
        </p:txBody>
      </p:sp>
      <p:sp>
        <p:nvSpPr>
          <p:cNvPr id="147462" name="Rectangle 6"/>
          <p:cNvSpPr>
            <a:spLocks noChangeArrowheads="1"/>
          </p:cNvSpPr>
          <p:nvPr/>
        </p:nvSpPr>
        <p:spPr bwMode="auto">
          <a:xfrm>
            <a:off x="1066800" y="5410200"/>
            <a:ext cx="7620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90000"/>
              </a:lnSpc>
              <a:spcBef>
                <a:spcPct val="20000"/>
              </a:spcBef>
              <a:buClr>
                <a:schemeClr val="hlink"/>
              </a:buClr>
              <a:buSzPct val="70000"/>
              <a:buFont typeface="Wingdings" charset="0"/>
              <a:buNone/>
            </a:pPr>
            <a:r>
              <a:rPr lang="en-US" sz="2800">
                <a:effectLst>
                  <a:outerShdw blurRad="38100" dist="38100" dir="2700000" algn="tl">
                    <a:srgbClr val="000000"/>
                  </a:outerShdw>
                </a:effectLst>
              </a:rPr>
              <a:t>   Each element requires different sets or collections of these </a:t>
            </a:r>
            <a:r>
              <a:rPr lang="ja-JP" altLang="en-US" sz="2800">
                <a:effectLst>
                  <a:outerShdw blurRad="38100" dist="38100" dir="2700000" algn="tl">
                    <a:srgbClr val="000000"/>
                  </a:outerShdw>
                </a:effectLst>
                <a:latin typeface="Arial"/>
              </a:rPr>
              <a:t>“</a:t>
            </a:r>
            <a:r>
              <a:rPr lang="en-US" sz="2800">
                <a:effectLst>
                  <a:outerShdw blurRad="38100" dist="38100" dir="2700000" algn="tl">
                    <a:srgbClr val="000000"/>
                  </a:outerShdw>
                </a:effectLst>
              </a:rPr>
              <a:t>amounts of energy</a:t>
            </a:r>
            <a:r>
              <a:rPr lang="ja-JP" altLang="en-US" sz="2800">
                <a:effectLst>
                  <a:outerShdw blurRad="38100" dist="38100" dir="2700000" algn="tl">
                    <a:srgbClr val="000000"/>
                  </a:outerShdw>
                </a:effectLst>
                <a:latin typeface="Arial"/>
              </a:rPr>
              <a:t>”</a:t>
            </a:r>
            <a:endParaRPr lang="en-US" sz="2800">
              <a:effectLst>
                <a:outerShdw blurRad="38100" dist="38100" dir="2700000" algn="tl">
                  <a:srgbClr val="000000"/>
                </a:outerShdw>
              </a:effectLst>
            </a:endParaRPr>
          </a:p>
        </p:txBody>
      </p:sp>
      <p:sp>
        <p:nvSpPr>
          <p:cNvPr id="147466" name="Text Box 10"/>
          <p:cNvSpPr txBox="1">
            <a:spLocks noChangeArrowheads="1"/>
          </p:cNvSpPr>
          <p:nvPr/>
        </p:nvSpPr>
        <p:spPr bwMode="auto">
          <a:xfrm>
            <a:off x="1857375" y="6400800"/>
            <a:ext cx="424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folHlink"/>
                </a:solidFill>
              </a:rPr>
              <a:t>Instructor will demonstrate…  Any questions?</a:t>
            </a:r>
          </a:p>
        </p:txBody>
      </p:sp>
      <p:sp>
        <p:nvSpPr>
          <p:cNvPr id="9" name="Slide Number Placeholder 5"/>
          <p:cNvSpPr>
            <a:spLocks noGrp="1"/>
          </p:cNvSpPr>
          <p:nvPr>
            <p:ph type="sldNum" sz="quarter" idx="12"/>
          </p:nvPr>
        </p:nvSpPr>
        <p:spPr/>
        <p:txBody>
          <a:bodyPr/>
          <a:lstStyle/>
          <a:p>
            <a:fld id="{1FDBE7EA-45F1-9145-A290-D42EEEC770E0}" type="slidenum">
              <a:rPr lang="en-US"/>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a:t>Photons</a:t>
            </a:r>
          </a:p>
        </p:txBody>
      </p:sp>
      <p:pic>
        <p:nvPicPr>
          <p:cNvPr id="205828" name="Picture 4" descr="image of photos of visible light emerging from Sun" title="photon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86400" y="381000"/>
            <a:ext cx="3227388" cy="4572000"/>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205827" name="Rectangle 3"/>
          <p:cNvSpPr>
            <a:spLocks noGrp="1" noChangeArrowheads="1"/>
          </p:cNvSpPr>
          <p:nvPr>
            <p:ph type="body" sz="half" idx="1"/>
          </p:nvPr>
        </p:nvSpPr>
        <p:spPr>
          <a:xfrm>
            <a:off x="1066800" y="1981200"/>
            <a:ext cx="4343400" cy="3581400"/>
          </a:xfrm>
        </p:spPr>
        <p:txBody>
          <a:bodyPr/>
          <a:lstStyle/>
          <a:p>
            <a:pPr>
              <a:lnSpc>
                <a:spcPct val="80000"/>
              </a:lnSpc>
            </a:pPr>
            <a:r>
              <a:rPr lang="en-US" sz="2400"/>
              <a:t>An </a:t>
            </a:r>
            <a:r>
              <a:rPr lang="ja-JP" altLang="en-US" sz="2400">
                <a:latin typeface="Arial"/>
              </a:rPr>
              <a:t>“</a:t>
            </a:r>
            <a:r>
              <a:rPr lang="en-US" sz="2400"/>
              <a:t>amount of energy</a:t>
            </a:r>
            <a:r>
              <a:rPr lang="ja-JP" altLang="en-US" sz="2400">
                <a:latin typeface="Arial"/>
              </a:rPr>
              <a:t>”</a:t>
            </a:r>
            <a:r>
              <a:rPr lang="en-US" sz="2400"/>
              <a:t> is essentially a photon, or a packet of light</a:t>
            </a:r>
          </a:p>
          <a:p>
            <a:pPr>
              <a:lnSpc>
                <a:spcPct val="80000"/>
              </a:lnSpc>
            </a:pPr>
            <a:r>
              <a:rPr lang="en-US" sz="2400"/>
              <a:t>Photons come in only certain </a:t>
            </a:r>
            <a:r>
              <a:rPr lang="ja-JP" altLang="en-US" sz="2400">
                <a:latin typeface="Arial"/>
              </a:rPr>
              <a:t>“</a:t>
            </a:r>
            <a:r>
              <a:rPr lang="en-US" sz="2400"/>
              <a:t>sizes</a:t>
            </a:r>
            <a:r>
              <a:rPr lang="ja-JP" altLang="en-US" sz="2400">
                <a:latin typeface="Arial"/>
              </a:rPr>
              <a:t>”</a:t>
            </a:r>
            <a:r>
              <a:rPr lang="en-US" sz="2400"/>
              <a:t>, or amounts of energy</a:t>
            </a:r>
          </a:p>
          <a:p>
            <a:pPr>
              <a:lnSpc>
                <a:spcPct val="80000"/>
              </a:lnSpc>
            </a:pPr>
            <a:r>
              <a:rPr lang="en-US" sz="2400"/>
              <a:t>Light  then consist of little photons, or </a:t>
            </a:r>
            <a:r>
              <a:rPr lang="en-US" sz="2400" b="1"/>
              <a:t>quanta</a:t>
            </a:r>
            <a:r>
              <a:rPr lang="en-US" sz="2400"/>
              <a:t>, each with an energy of Planck's constant times its frequency.</a:t>
            </a:r>
          </a:p>
        </p:txBody>
      </p:sp>
      <p:sp>
        <p:nvSpPr>
          <p:cNvPr id="205831" name="Rectangle 7"/>
          <p:cNvSpPr>
            <a:spLocks noChangeArrowheads="1"/>
          </p:cNvSpPr>
          <p:nvPr/>
        </p:nvSpPr>
        <p:spPr bwMode="auto">
          <a:xfrm>
            <a:off x="304800" y="5638800"/>
            <a:ext cx="5029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80000"/>
              </a:lnSpc>
              <a:spcBef>
                <a:spcPct val="20000"/>
              </a:spcBef>
              <a:buClr>
                <a:schemeClr val="hlink"/>
              </a:buClr>
              <a:buSzPct val="70000"/>
              <a:buFont typeface="Wingdings" charset="0"/>
              <a:buNone/>
            </a:pPr>
            <a:r>
              <a:rPr lang="en-US" b="1">
                <a:effectLst>
                  <a:outerShdw blurRad="38100" dist="38100" dir="2700000" algn="tl">
                    <a:srgbClr val="000000"/>
                  </a:outerShdw>
                </a:effectLst>
              </a:rPr>
              <a:t>Planck's constant = 6.626068 × 10</a:t>
            </a:r>
            <a:r>
              <a:rPr lang="en-US" b="1" baseline="30000">
                <a:effectLst>
                  <a:outerShdw blurRad="38100" dist="38100" dir="2700000" algn="tl">
                    <a:srgbClr val="000000"/>
                  </a:outerShdw>
                </a:effectLst>
              </a:rPr>
              <a:t>-34</a:t>
            </a:r>
            <a:r>
              <a:rPr lang="en-US" b="1">
                <a:effectLst>
                  <a:outerShdw blurRad="38100" dist="38100" dir="2700000" algn="tl">
                    <a:srgbClr val="000000"/>
                  </a:outerShdw>
                </a:effectLst>
              </a:rPr>
              <a:t> m</a:t>
            </a:r>
            <a:r>
              <a:rPr lang="en-US" b="1" baseline="30000">
                <a:effectLst>
                  <a:outerShdw blurRad="38100" dist="38100" dir="2700000" algn="tl">
                    <a:srgbClr val="000000"/>
                  </a:outerShdw>
                </a:effectLst>
              </a:rPr>
              <a:t>2</a:t>
            </a:r>
            <a:r>
              <a:rPr lang="en-US" b="1">
                <a:effectLst>
                  <a:outerShdw blurRad="38100" dist="38100" dir="2700000" algn="tl">
                    <a:srgbClr val="000000"/>
                  </a:outerShdw>
                </a:effectLst>
              </a:rPr>
              <a:t> kg / s</a:t>
            </a:r>
          </a:p>
          <a:p>
            <a:pPr marL="342900" indent="-342900" algn="l" eaLnBrk="1" hangingPunct="1">
              <a:lnSpc>
                <a:spcPct val="80000"/>
              </a:lnSpc>
              <a:spcBef>
                <a:spcPct val="20000"/>
              </a:spcBef>
              <a:buClr>
                <a:schemeClr val="hlink"/>
              </a:buClr>
              <a:buSzPct val="70000"/>
              <a:buFont typeface="Wingdings" charset="0"/>
              <a:buNone/>
            </a:pPr>
            <a:endParaRPr lang="en-US" sz="2400">
              <a:effectLst>
                <a:outerShdw blurRad="38100" dist="38100" dir="2700000" algn="tl">
                  <a:srgbClr val="000000"/>
                </a:outerShdw>
              </a:effectLst>
            </a:endParaRPr>
          </a:p>
        </p:txBody>
      </p:sp>
      <p:sp>
        <p:nvSpPr>
          <p:cNvPr id="205830" name="Rectangle 6"/>
          <p:cNvSpPr>
            <a:spLocks noChangeArrowheads="1"/>
          </p:cNvSpPr>
          <p:nvPr/>
        </p:nvSpPr>
        <p:spPr bwMode="auto">
          <a:xfrm>
            <a:off x="304800" y="5638800"/>
            <a:ext cx="861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80000"/>
              </a:lnSpc>
              <a:spcBef>
                <a:spcPct val="20000"/>
              </a:spcBef>
              <a:buClr>
                <a:schemeClr val="hlink"/>
              </a:buClr>
              <a:buSzPct val="70000"/>
              <a:buFont typeface="Wingdings" charset="0"/>
              <a:buNone/>
            </a:pPr>
            <a:endParaRPr lang="en-US" sz="2400">
              <a:effectLst>
                <a:outerShdw blurRad="38100" dist="38100" dir="2700000" algn="tl">
                  <a:srgbClr val="000000"/>
                </a:outerShdw>
              </a:effectLst>
            </a:endParaRPr>
          </a:p>
          <a:p>
            <a:pPr marL="342900" indent="-342900" algn="l" eaLnBrk="1" hangingPunct="1">
              <a:lnSpc>
                <a:spcPct val="80000"/>
              </a:lnSpc>
              <a:spcBef>
                <a:spcPct val="20000"/>
              </a:spcBef>
              <a:buClr>
                <a:schemeClr val="hlink"/>
              </a:buClr>
              <a:buSzPct val="70000"/>
              <a:buFont typeface="Wingdings" charset="0"/>
              <a:buNone/>
            </a:pPr>
            <a:r>
              <a:rPr lang="en-US" sz="2400">
                <a:effectLst>
                  <a:outerShdw blurRad="38100" dist="38100" dir="2700000" algn="tl">
                    <a:srgbClr val="000000"/>
                  </a:outerShdw>
                </a:effectLst>
              </a:rPr>
              <a:t>   </a:t>
            </a:r>
            <a:r>
              <a:rPr lang="en-US" sz="2400" b="1">
                <a:solidFill>
                  <a:schemeClr val="folHlink"/>
                </a:solidFill>
                <a:effectLst>
                  <a:outerShdw blurRad="38100" dist="38100" dir="2700000" algn="tl">
                    <a:srgbClr val="000000"/>
                  </a:outerShdw>
                </a:effectLst>
              </a:rPr>
              <a:t>Your colored straws are representations of photons of various energies.</a:t>
            </a:r>
          </a:p>
        </p:txBody>
      </p:sp>
      <p:sp>
        <p:nvSpPr>
          <p:cNvPr id="7" name="Slide Number Placeholder 6"/>
          <p:cNvSpPr>
            <a:spLocks noGrp="1"/>
          </p:cNvSpPr>
          <p:nvPr>
            <p:ph type="sldNum" sz="quarter" idx="12"/>
          </p:nvPr>
        </p:nvSpPr>
        <p:spPr/>
        <p:txBody>
          <a:bodyPr/>
          <a:lstStyle/>
          <a:p>
            <a:fld id="{B385DA33-8BBE-B84E-8A3E-6A5E14F07A03}" type="slidenum">
              <a:rPr lang="en-US"/>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066800" y="304800"/>
            <a:ext cx="5334000" cy="1431925"/>
          </a:xfrm>
        </p:spPr>
        <p:txBody>
          <a:bodyPr/>
          <a:lstStyle/>
          <a:p>
            <a:r>
              <a:rPr lang="en-US"/>
              <a:t>How can we study the stars &amp; Sun?</a:t>
            </a:r>
          </a:p>
        </p:txBody>
      </p:sp>
      <p:sp>
        <p:nvSpPr>
          <p:cNvPr id="115717" name="Rectangle 5"/>
          <p:cNvSpPr>
            <a:spLocks noChangeArrowheads="1"/>
          </p:cNvSpPr>
          <p:nvPr/>
        </p:nvSpPr>
        <p:spPr bwMode="auto">
          <a:xfrm>
            <a:off x="457200" y="1905000"/>
            <a:ext cx="5257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90000"/>
              </a:lnSpc>
              <a:spcBef>
                <a:spcPct val="20000"/>
              </a:spcBef>
              <a:buClr>
                <a:schemeClr val="hlink"/>
              </a:buClr>
              <a:buSzPct val="70000"/>
              <a:buFont typeface="Wingdings" charset="0"/>
              <a:buChar char="n"/>
            </a:pPr>
            <a:r>
              <a:rPr lang="en-US" sz="2800">
                <a:effectLst>
                  <a:outerShdw blurRad="38100" dist="38100" dir="2700000" algn="tl">
                    <a:srgbClr val="000000"/>
                  </a:outerShdw>
                </a:effectLst>
              </a:rPr>
              <a:t>No matter how good your telescope, a star is only a point of light</a:t>
            </a:r>
          </a:p>
        </p:txBody>
      </p:sp>
      <p:sp>
        <p:nvSpPr>
          <p:cNvPr id="115715" name="Rectangle 3"/>
          <p:cNvSpPr>
            <a:spLocks noGrp="1" noChangeArrowheads="1"/>
          </p:cNvSpPr>
          <p:nvPr>
            <p:ph idx="1"/>
          </p:nvPr>
        </p:nvSpPr>
        <p:spPr>
          <a:xfrm>
            <a:off x="457200" y="2819400"/>
            <a:ext cx="8686800" cy="3733800"/>
          </a:xfrm>
        </p:spPr>
        <p:txBody>
          <a:bodyPr/>
          <a:lstStyle/>
          <a:p>
            <a:pPr>
              <a:lnSpc>
                <a:spcPct val="90000"/>
              </a:lnSpc>
            </a:pPr>
            <a:endParaRPr lang="en-US" sz="2800"/>
          </a:p>
          <a:p>
            <a:pPr>
              <a:lnSpc>
                <a:spcPct val="90000"/>
              </a:lnSpc>
            </a:pPr>
            <a:r>
              <a:rPr lang="en-US" sz="2800"/>
              <a:t>We can</a:t>
            </a:r>
            <a:r>
              <a:rPr lang="ja-JP" altLang="en-US" sz="2800">
                <a:latin typeface="Arial"/>
              </a:rPr>
              <a:t>’</a:t>
            </a:r>
            <a:r>
              <a:rPr lang="en-US" sz="2800"/>
              <a:t>t get there from here</a:t>
            </a:r>
          </a:p>
          <a:p>
            <a:pPr>
              <a:lnSpc>
                <a:spcPct val="90000"/>
              </a:lnSpc>
            </a:pPr>
            <a:r>
              <a:rPr lang="en-US" sz="2800"/>
              <a:t>Only/primary way of learning about distant objects is through their light (electromagnetic spectrum)</a:t>
            </a:r>
          </a:p>
          <a:p>
            <a:pPr>
              <a:lnSpc>
                <a:spcPct val="90000"/>
              </a:lnSpc>
            </a:pPr>
            <a:r>
              <a:rPr lang="en-US" sz="2800"/>
              <a:t>Light has </a:t>
            </a:r>
            <a:r>
              <a:rPr lang="ja-JP" altLang="en-US" sz="2800">
                <a:latin typeface="Arial"/>
              </a:rPr>
              <a:t>‘</a:t>
            </a:r>
            <a:r>
              <a:rPr lang="en-US" sz="2800"/>
              <a:t>fingerprints</a:t>
            </a:r>
            <a:r>
              <a:rPr lang="ja-JP" altLang="en-US" sz="2800">
                <a:latin typeface="Arial"/>
              </a:rPr>
              <a:t>”</a:t>
            </a:r>
            <a:r>
              <a:rPr lang="en-US" sz="2800"/>
              <a:t> which provide information about it</a:t>
            </a:r>
          </a:p>
          <a:p>
            <a:pPr>
              <a:lnSpc>
                <a:spcPct val="90000"/>
              </a:lnSpc>
            </a:pPr>
            <a:r>
              <a:rPr lang="en-US" sz="2800"/>
              <a:t>How can we </a:t>
            </a:r>
            <a:r>
              <a:rPr lang="ja-JP" altLang="en-US" sz="2800">
                <a:latin typeface="Arial"/>
              </a:rPr>
              <a:t>“</a:t>
            </a:r>
            <a:r>
              <a:rPr lang="en-US" sz="2800"/>
              <a:t>read</a:t>
            </a:r>
            <a:r>
              <a:rPr lang="ja-JP" altLang="en-US" sz="2800">
                <a:latin typeface="Arial"/>
              </a:rPr>
              <a:t>”</a:t>
            </a:r>
            <a:r>
              <a:rPr lang="en-US" sz="2800"/>
              <a:t> these fingerprints and what do they tell us about the star?</a:t>
            </a:r>
          </a:p>
        </p:txBody>
      </p:sp>
      <p:pic>
        <p:nvPicPr>
          <p:cNvPr id="2" name="Picture 1" descr="Sun and stars" title="Sun  and sta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371600"/>
            <a:ext cx="2971800" cy="1671638"/>
          </a:xfrm>
          <a:prstGeom prst="rect">
            <a:avLst/>
          </a:prstGeom>
        </p:spPr>
      </p:pic>
      <p:sp>
        <p:nvSpPr>
          <p:cNvPr id="6" name="Slide Number Placeholder 5"/>
          <p:cNvSpPr>
            <a:spLocks noGrp="1"/>
          </p:cNvSpPr>
          <p:nvPr>
            <p:ph type="sldNum" sz="quarter" idx="12"/>
          </p:nvPr>
        </p:nvSpPr>
        <p:spPr/>
        <p:txBody>
          <a:bodyPr/>
          <a:lstStyle/>
          <a:p>
            <a:fld id="{C7E08B18-B363-8949-BB32-467A985B03B2}" type="slidenum">
              <a:rPr lang="en-US"/>
              <a:pPr/>
              <a:t>2</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5717">
                                            <p:txEl>
                                              <p:pRg st="0" end="0"/>
                                            </p:txEl>
                                          </p:spTgt>
                                        </p:tgtEl>
                                        <p:attrNameLst>
                                          <p:attrName>style.visibility</p:attrName>
                                        </p:attrNameLst>
                                      </p:cBhvr>
                                      <p:to>
                                        <p:strVal val="visible"/>
                                      </p:to>
                                    </p:set>
                                    <p:anim calcmode="lin" valueType="num">
                                      <p:cBhvr additive="base">
                                        <p:cTn id="7" dur="500" fill="hold"/>
                                        <p:tgtEl>
                                          <p:spTgt spid="1157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57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5715">
                                            <p:txEl>
                                              <p:pRg st="3" end="3"/>
                                            </p:txEl>
                                          </p:spTgt>
                                        </p:tgtEl>
                                        <p:attrNameLst>
                                          <p:attrName>style.visibility</p:attrName>
                                        </p:attrNameLst>
                                      </p:cBhvr>
                                      <p:to>
                                        <p:strVal val="visible"/>
                                      </p:to>
                                    </p:set>
                                    <p:anim calcmode="lin" valueType="num">
                                      <p:cBhvr additive="base">
                                        <p:cTn id="25"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5715">
                                            <p:txEl>
                                              <p:pRg st="4" end="4"/>
                                            </p:txEl>
                                          </p:spTgt>
                                        </p:tgtEl>
                                        <p:attrNameLst>
                                          <p:attrName>style.visibility</p:attrName>
                                        </p:attrNameLst>
                                      </p:cBhvr>
                                      <p:to>
                                        <p:strVal val="visible"/>
                                      </p:to>
                                    </p:set>
                                    <p:anim calcmode="lin" valueType="num">
                                      <p:cBhvr additive="base">
                                        <p:cTn id="31" dur="500" fill="hold"/>
                                        <p:tgtEl>
                                          <p:spTgt spid="1157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57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914400" y="304800"/>
            <a:ext cx="7543800" cy="1431925"/>
          </a:xfrm>
        </p:spPr>
        <p:txBody>
          <a:bodyPr/>
          <a:lstStyle/>
          <a:p>
            <a:r>
              <a:rPr lang="en-US"/>
              <a:t>Hydrogen,</a:t>
            </a:r>
            <a:br>
              <a:rPr lang="en-US"/>
            </a:br>
            <a:r>
              <a:rPr lang="en-US"/>
              <a:t> an example</a:t>
            </a:r>
          </a:p>
        </p:txBody>
      </p:sp>
      <p:sp>
        <p:nvSpPr>
          <p:cNvPr id="151556" name="Rectangle 4"/>
          <p:cNvSpPr>
            <a:spLocks noChangeArrowheads="1"/>
          </p:cNvSpPr>
          <p:nvPr/>
        </p:nvSpPr>
        <p:spPr bwMode="auto">
          <a:xfrm>
            <a:off x="152400" y="2133600"/>
            <a:ext cx="45720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90000"/>
              </a:lnSpc>
              <a:spcBef>
                <a:spcPct val="20000"/>
              </a:spcBef>
              <a:buClr>
                <a:schemeClr val="hlink"/>
              </a:buClr>
              <a:buSzPct val="70000"/>
              <a:buFont typeface="Wingdings" charset="0"/>
              <a:buChar char="n"/>
            </a:pPr>
            <a:r>
              <a:rPr lang="en-US" sz="2400">
                <a:effectLst>
                  <a:outerShdw blurRad="38100" dist="38100" dir="2700000" algn="tl">
                    <a:srgbClr val="000000"/>
                  </a:outerShdw>
                </a:effectLst>
              </a:rPr>
              <a:t>Hydrogen has 1 electron</a:t>
            </a:r>
          </a:p>
          <a:p>
            <a:pPr marL="342900" indent="-342900" algn="l" eaLnBrk="1" hangingPunct="1">
              <a:lnSpc>
                <a:spcPct val="90000"/>
              </a:lnSpc>
              <a:spcBef>
                <a:spcPct val="20000"/>
              </a:spcBef>
              <a:buClr>
                <a:schemeClr val="hlink"/>
              </a:buClr>
              <a:buSzPct val="70000"/>
              <a:buFont typeface="Wingdings" charset="0"/>
              <a:buChar char="n"/>
            </a:pPr>
            <a:endParaRPr lang="en-US" sz="2400">
              <a:effectLst>
                <a:outerShdw blurRad="38100" dist="38100" dir="2700000" algn="tl">
                  <a:srgbClr val="000000"/>
                </a:outerShdw>
              </a:effectLst>
            </a:endParaRPr>
          </a:p>
          <a:p>
            <a:pPr marL="342900" indent="-342900" algn="l" eaLnBrk="1" hangingPunct="1">
              <a:lnSpc>
                <a:spcPct val="90000"/>
              </a:lnSpc>
              <a:spcBef>
                <a:spcPct val="20000"/>
              </a:spcBef>
              <a:buClr>
                <a:schemeClr val="hlink"/>
              </a:buClr>
              <a:buSzPct val="70000"/>
              <a:buFont typeface="Wingdings" charset="0"/>
              <a:buChar char="n"/>
            </a:pPr>
            <a:r>
              <a:rPr lang="en-US" sz="2400">
                <a:effectLst>
                  <a:outerShdw blurRad="38100" dist="38100" dir="2700000" algn="tl">
                    <a:srgbClr val="000000"/>
                  </a:outerShdw>
                </a:effectLst>
              </a:rPr>
              <a:t>From it</a:t>
            </a:r>
            <a:r>
              <a:rPr lang="ja-JP" altLang="en-US" sz="2400">
                <a:effectLst>
                  <a:outerShdw blurRad="38100" dist="38100" dir="2700000" algn="tl">
                    <a:srgbClr val="000000"/>
                  </a:outerShdw>
                </a:effectLst>
                <a:latin typeface="Arial"/>
              </a:rPr>
              <a:t>’</a:t>
            </a:r>
            <a:r>
              <a:rPr lang="en-US" sz="2400">
                <a:effectLst>
                  <a:outerShdw blurRad="38100" dist="38100" dir="2700000" algn="tl">
                    <a:srgbClr val="000000"/>
                  </a:outerShdw>
                </a:effectLst>
              </a:rPr>
              <a:t>s resting state, Level 1, this electron can move to a number of other levels, e.g. Level 2, Level 4, Level </a:t>
            </a:r>
            <a:r>
              <a:rPr lang="ja-JP" altLang="en-US" sz="2400">
                <a:effectLst>
                  <a:outerShdw blurRad="38100" dist="38100" dir="2700000" algn="tl">
                    <a:srgbClr val="000000"/>
                  </a:outerShdw>
                </a:effectLst>
                <a:latin typeface="Arial"/>
              </a:rPr>
              <a:t>“</a:t>
            </a:r>
            <a:r>
              <a:rPr lang="en-US" sz="2400">
                <a:effectLst>
                  <a:outerShdw blurRad="38100" dist="38100" dir="2700000" algn="tl">
                    <a:srgbClr val="000000"/>
                  </a:outerShdw>
                </a:effectLst>
              </a:rPr>
              <a:t>n</a:t>
            </a:r>
            <a:r>
              <a:rPr lang="ja-JP" altLang="en-US" sz="2400">
                <a:effectLst>
                  <a:outerShdw blurRad="38100" dist="38100" dir="2700000" algn="tl">
                    <a:srgbClr val="000000"/>
                  </a:outerShdw>
                </a:effectLst>
                <a:latin typeface="Arial"/>
              </a:rPr>
              <a:t>”</a:t>
            </a:r>
            <a:endParaRPr lang="en-US" sz="2400">
              <a:effectLst>
                <a:outerShdw blurRad="38100" dist="38100" dir="2700000" algn="tl">
                  <a:srgbClr val="000000"/>
                </a:outerShdw>
              </a:effectLst>
            </a:endParaRPr>
          </a:p>
          <a:p>
            <a:pPr marL="342900" indent="-342900" algn="l" eaLnBrk="1" hangingPunct="1">
              <a:lnSpc>
                <a:spcPct val="90000"/>
              </a:lnSpc>
              <a:spcBef>
                <a:spcPct val="20000"/>
              </a:spcBef>
              <a:buClr>
                <a:schemeClr val="hlink"/>
              </a:buClr>
              <a:buSzPct val="70000"/>
              <a:buFont typeface="Wingdings" charset="0"/>
              <a:buChar char="n"/>
            </a:pPr>
            <a:endParaRPr lang="en-US" sz="2400">
              <a:effectLst>
                <a:outerShdw blurRad="38100" dist="38100" dir="2700000" algn="tl">
                  <a:srgbClr val="000000"/>
                </a:outerShdw>
              </a:effectLst>
            </a:endParaRPr>
          </a:p>
          <a:p>
            <a:pPr marL="342900" indent="-342900" algn="l" eaLnBrk="1" hangingPunct="1">
              <a:lnSpc>
                <a:spcPct val="90000"/>
              </a:lnSpc>
              <a:spcBef>
                <a:spcPct val="20000"/>
              </a:spcBef>
              <a:buClr>
                <a:schemeClr val="hlink"/>
              </a:buClr>
              <a:buSzPct val="70000"/>
              <a:buFont typeface="Wingdings" charset="0"/>
              <a:buChar char="n"/>
            </a:pPr>
            <a:r>
              <a:rPr lang="en-US" sz="2400">
                <a:effectLst>
                  <a:outerShdw blurRad="38100" dist="38100" dir="2700000" algn="tl">
                    <a:srgbClr val="000000"/>
                  </a:outerShdw>
                </a:effectLst>
              </a:rPr>
              <a:t>The energy required to move between any 2 levels is specific for hydrogen &amp; for each chemical element</a:t>
            </a:r>
          </a:p>
          <a:p>
            <a:pPr marL="342900" indent="-342900" algn="l" eaLnBrk="1" hangingPunct="1">
              <a:lnSpc>
                <a:spcPct val="90000"/>
              </a:lnSpc>
              <a:spcBef>
                <a:spcPct val="20000"/>
              </a:spcBef>
              <a:buClr>
                <a:schemeClr val="hlink"/>
              </a:buClr>
              <a:buSzPct val="70000"/>
              <a:buFont typeface="Wingdings" charset="0"/>
              <a:buChar char="n"/>
            </a:pPr>
            <a:endParaRPr lang="en-US" sz="2400">
              <a:effectLst>
                <a:outerShdw blurRad="38100" dist="38100" dir="2700000" algn="tl">
                  <a:srgbClr val="000000"/>
                </a:outerShdw>
              </a:effectLst>
            </a:endParaRPr>
          </a:p>
        </p:txBody>
      </p:sp>
      <p:pic>
        <p:nvPicPr>
          <p:cNvPr id="151557" name="Picture 5" descr="diagram of hydrogen atom with 1 proton and one electron, showing how energy is absorbed and/or released as the electron changes levels" title="hydrogen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4800"/>
            <a:ext cx="4333875" cy="6172200"/>
          </a:xfrm>
          <a:prstGeom prst="rect">
            <a:avLst/>
          </a:prstGeom>
          <a:noFill/>
          <a:extLst>
            <a:ext uri="{909E8E84-426E-40dd-AFC4-6F175D3DCCD1}">
              <a14:hiddenFill xmlns:a14="http://schemas.microsoft.com/office/drawing/2010/main">
                <a:solidFill>
                  <a:srgbClr val="FFFFFF"/>
                </a:solidFill>
              </a14:hiddenFill>
            </a:ext>
          </a:extLst>
        </p:spPr>
      </p:pic>
      <p:sp>
        <p:nvSpPr>
          <p:cNvPr id="151560" name="Text Box 8"/>
          <p:cNvSpPr txBox="1">
            <a:spLocks noChangeArrowheads="1"/>
          </p:cNvSpPr>
          <p:nvPr/>
        </p:nvSpPr>
        <p:spPr bwMode="auto">
          <a:xfrm>
            <a:off x="5715000" y="2286000"/>
            <a:ext cx="20701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dirty="0">
                <a:solidFill>
                  <a:srgbClr val="000000"/>
                </a:solidFill>
              </a:rPr>
              <a:t>Level 1 to level 2</a:t>
            </a:r>
          </a:p>
          <a:p>
            <a:pPr algn="l"/>
            <a:r>
              <a:rPr lang="en-US" sz="1800" dirty="0">
                <a:solidFill>
                  <a:srgbClr val="000000"/>
                </a:solidFill>
              </a:rPr>
              <a:t>absorbs a 122 nm </a:t>
            </a:r>
          </a:p>
          <a:p>
            <a:pPr algn="l"/>
            <a:r>
              <a:rPr lang="en-US" sz="1800" dirty="0">
                <a:solidFill>
                  <a:srgbClr val="000000"/>
                </a:solidFill>
              </a:rPr>
              <a:t>photon of energy</a:t>
            </a:r>
          </a:p>
          <a:p>
            <a:pPr algn="l"/>
            <a:r>
              <a:rPr lang="en-US" sz="1800" dirty="0">
                <a:solidFill>
                  <a:srgbClr val="000000"/>
                </a:solidFill>
              </a:rPr>
              <a:t>from </a:t>
            </a:r>
            <a:r>
              <a:rPr lang="ja-JP" altLang="en-US" sz="1800" dirty="0">
                <a:solidFill>
                  <a:srgbClr val="000000"/>
                </a:solidFill>
              </a:rPr>
              <a:t>“</a:t>
            </a:r>
            <a:r>
              <a:rPr lang="en-US" sz="1800" dirty="0">
                <a:solidFill>
                  <a:srgbClr val="000000"/>
                </a:solidFill>
              </a:rPr>
              <a:t>outside</a:t>
            </a:r>
            <a:r>
              <a:rPr lang="ja-JP" altLang="en-US" sz="1800" dirty="0">
                <a:solidFill>
                  <a:srgbClr val="000000"/>
                </a:solidFill>
              </a:rPr>
              <a:t>”</a:t>
            </a:r>
            <a:endParaRPr lang="en-US" sz="1800" dirty="0">
              <a:solidFill>
                <a:srgbClr val="000000"/>
              </a:solidFill>
            </a:endParaRPr>
          </a:p>
        </p:txBody>
      </p:sp>
      <p:sp>
        <p:nvSpPr>
          <p:cNvPr id="151562" name="Text Box 10"/>
          <p:cNvSpPr txBox="1">
            <a:spLocks noChangeArrowheads="1"/>
          </p:cNvSpPr>
          <p:nvPr/>
        </p:nvSpPr>
        <p:spPr bwMode="auto">
          <a:xfrm>
            <a:off x="5791200" y="3733800"/>
            <a:ext cx="19208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800">
                <a:solidFill>
                  <a:srgbClr val="000000"/>
                </a:solidFill>
              </a:rPr>
              <a:t>Level 2 to level 1</a:t>
            </a:r>
          </a:p>
          <a:p>
            <a:pPr algn="l"/>
            <a:r>
              <a:rPr lang="en-US" sz="1800">
                <a:solidFill>
                  <a:srgbClr val="000000"/>
                </a:solidFill>
              </a:rPr>
              <a:t>emits a 122 nm </a:t>
            </a:r>
          </a:p>
          <a:p>
            <a:pPr algn="l"/>
            <a:r>
              <a:rPr lang="en-US" sz="1800">
                <a:solidFill>
                  <a:srgbClr val="000000"/>
                </a:solidFill>
              </a:rPr>
              <a:t>photon of energy</a:t>
            </a:r>
          </a:p>
        </p:txBody>
      </p:sp>
      <p:sp>
        <p:nvSpPr>
          <p:cNvPr id="7" name="Slide Number Placeholder 5"/>
          <p:cNvSpPr>
            <a:spLocks noGrp="1"/>
          </p:cNvSpPr>
          <p:nvPr>
            <p:ph type="sldNum" sz="quarter" idx="12"/>
          </p:nvPr>
        </p:nvSpPr>
        <p:spPr/>
        <p:txBody>
          <a:bodyPr/>
          <a:lstStyle/>
          <a:p>
            <a:fld id="{5CE26C38-087A-034F-8F17-2A788174DFC8}" type="slidenum">
              <a:rPr lang="en-US"/>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066800" y="304800"/>
            <a:ext cx="3429000" cy="1431925"/>
          </a:xfrm>
        </p:spPr>
        <p:txBody>
          <a:bodyPr/>
          <a:lstStyle/>
          <a:p>
            <a:r>
              <a:rPr lang="en-US" sz="4000"/>
              <a:t>Hydrogen, still</a:t>
            </a:r>
          </a:p>
        </p:txBody>
      </p:sp>
      <p:sp>
        <p:nvSpPr>
          <p:cNvPr id="149507" name="Rectangle 3"/>
          <p:cNvSpPr>
            <a:spLocks noGrp="1" noChangeArrowheads="1"/>
          </p:cNvSpPr>
          <p:nvPr>
            <p:ph type="body" sz="half" idx="1"/>
          </p:nvPr>
        </p:nvSpPr>
        <p:spPr>
          <a:xfrm>
            <a:off x="838200" y="1981200"/>
            <a:ext cx="3695700" cy="4114800"/>
          </a:xfrm>
        </p:spPr>
        <p:txBody>
          <a:bodyPr/>
          <a:lstStyle/>
          <a:p>
            <a:pPr>
              <a:lnSpc>
                <a:spcPct val="90000"/>
              </a:lnSpc>
            </a:pPr>
            <a:r>
              <a:rPr lang="en-US" sz="2800"/>
              <a:t>Electrons can skip levels, up or down</a:t>
            </a:r>
          </a:p>
          <a:p>
            <a:pPr>
              <a:lnSpc>
                <a:spcPct val="90000"/>
              </a:lnSpc>
            </a:pPr>
            <a:r>
              <a:rPr lang="en-US" sz="2800"/>
              <a:t>Some skips to/from certain levels have names</a:t>
            </a:r>
          </a:p>
          <a:p>
            <a:pPr>
              <a:lnSpc>
                <a:spcPct val="90000"/>
              </a:lnSpc>
            </a:pPr>
            <a:r>
              <a:rPr lang="en-US" sz="2800"/>
              <a:t>For example, the hydrogen Balmer Series – any skips that start or end at Level 2</a:t>
            </a:r>
          </a:p>
        </p:txBody>
      </p:sp>
      <p:pic>
        <p:nvPicPr>
          <p:cNvPr id="149516" name="Picture 12" descr="Diagram of the various energy levels in a hydrogen atom" title="Balmer S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4419600" cy="3149600"/>
          </a:xfrm>
          <a:prstGeom prst="rect">
            <a:avLst/>
          </a:prstGeom>
          <a:noFill/>
          <a:extLst>
            <a:ext uri="{909E8E84-426E-40dd-AFC4-6F175D3DCCD1}">
              <a14:hiddenFill xmlns:a14="http://schemas.microsoft.com/office/drawing/2010/main">
                <a:solidFill>
                  <a:srgbClr val="FFFFFF"/>
                </a:solidFill>
              </a14:hiddenFill>
            </a:ext>
          </a:extLst>
        </p:spPr>
      </p:pic>
      <p:sp>
        <p:nvSpPr>
          <p:cNvPr id="149509" name="Text Box 5"/>
          <p:cNvSpPr txBox="1">
            <a:spLocks noChangeArrowheads="1"/>
          </p:cNvSpPr>
          <p:nvPr/>
        </p:nvSpPr>
        <p:spPr bwMode="auto">
          <a:xfrm>
            <a:off x="4724400" y="5029200"/>
            <a:ext cx="28606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a:t>Balmer Series, any skips that originate</a:t>
            </a:r>
          </a:p>
          <a:p>
            <a:r>
              <a:rPr lang="en-US" sz="1800"/>
              <a:t>or end at Level 2</a:t>
            </a:r>
          </a:p>
        </p:txBody>
      </p:sp>
      <p:sp>
        <p:nvSpPr>
          <p:cNvPr id="149511" name="AutoShape 7" descr="arrow pointing to the place in the energy diagram where the Balmer series resides" title="arrow"/>
          <p:cNvSpPr>
            <a:spLocks noChangeArrowheads="1"/>
          </p:cNvSpPr>
          <p:nvPr/>
        </p:nvSpPr>
        <p:spPr bwMode="auto">
          <a:xfrm>
            <a:off x="6324600" y="2819400"/>
            <a:ext cx="485775" cy="2057400"/>
          </a:xfrm>
          <a:prstGeom prst="upArrow">
            <a:avLst>
              <a:gd name="adj1" fmla="val 50000"/>
              <a:gd name="adj2" fmla="val 1058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49512" name="Picture 8" descr="sasme image as on previous slide showing hydrogen atoms with electrons changing levels" title="hydro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4495800"/>
            <a:ext cx="1516063" cy="21590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6"/>
          <p:cNvSpPr>
            <a:spLocks noGrp="1"/>
          </p:cNvSpPr>
          <p:nvPr>
            <p:ph type="sldNum" sz="quarter" idx="12"/>
          </p:nvPr>
        </p:nvSpPr>
        <p:spPr>
          <a:xfrm>
            <a:off x="5486400" y="6248400"/>
            <a:ext cx="1905000" cy="457200"/>
          </a:xfrm>
        </p:spPr>
        <p:txBody>
          <a:bodyPr/>
          <a:lstStyle/>
          <a:p>
            <a:fld id="{EFCC97CC-FF16-DB4B-AC49-B59DA9257C83}" type="slidenum">
              <a:rPr lang="en-US"/>
              <a:pPr/>
              <a:t>21</a:t>
            </a:fld>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5" name="Rectangle 5"/>
          <p:cNvSpPr>
            <a:spLocks noGrp="1" noChangeArrowheads="1"/>
          </p:cNvSpPr>
          <p:nvPr>
            <p:ph type="title"/>
          </p:nvPr>
        </p:nvSpPr>
        <p:spPr>
          <a:xfrm>
            <a:off x="990600" y="228600"/>
            <a:ext cx="7848600" cy="1431925"/>
          </a:xfrm>
        </p:spPr>
        <p:txBody>
          <a:bodyPr/>
          <a:lstStyle/>
          <a:p>
            <a:r>
              <a:rPr lang="en-US"/>
              <a:t>Why is the Balmer Series interesting?</a:t>
            </a:r>
          </a:p>
        </p:txBody>
      </p:sp>
      <p:pic>
        <p:nvPicPr>
          <p:cNvPr id="153608" name="Picture 8" descr="hydrogen spectrum" title="hydrogen 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66800"/>
            <a:ext cx="3505200" cy="2459038"/>
          </a:xfrm>
          <a:prstGeom prst="rect">
            <a:avLst/>
          </a:prstGeom>
          <a:noFill/>
          <a:extLst>
            <a:ext uri="{909E8E84-426E-40dd-AFC4-6F175D3DCCD1}">
              <a14:hiddenFill xmlns:a14="http://schemas.microsoft.com/office/drawing/2010/main">
                <a:solidFill>
                  <a:srgbClr val="FFFFFF"/>
                </a:solidFill>
              </a14:hiddenFill>
            </a:ext>
          </a:extLst>
        </p:spPr>
      </p:pic>
      <p:sp>
        <p:nvSpPr>
          <p:cNvPr id="153607" name="Rectangle 7"/>
          <p:cNvSpPr>
            <a:spLocks noChangeArrowheads="1"/>
          </p:cNvSpPr>
          <p:nvPr/>
        </p:nvSpPr>
        <p:spPr bwMode="auto">
          <a:xfrm>
            <a:off x="0" y="2819400"/>
            <a:ext cx="4495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90000"/>
              </a:lnSpc>
              <a:spcBef>
                <a:spcPct val="20000"/>
              </a:spcBef>
              <a:buClr>
                <a:schemeClr val="hlink"/>
              </a:buClr>
              <a:buSzPct val="70000"/>
              <a:buFont typeface="Wingdings" charset="0"/>
              <a:buNone/>
            </a:pPr>
            <a:r>
              <a:rPr lang="en-US" sz="2800">
                <a:effectLst>
                  <a:outerShdw blurRad="38100" dist="38100" dir="2700000" algn="tl">
                    <a:srgbClr val="000000"/>
                  </a:outerShdw>
                </a:effectLst>
              </a:rPr>
              <a:t>   Luckily for us, the skips to and from Level 2 in hydrogen emit or absorb photons of </a:t>
            </a:r>
            <a:r>
              <a:rPr lang="en-US" sz="2800" b="1">
                <a:effectLst>
                  <a:outerShdw blurRad="38100" dist="38100" dir="2700000" algn="tl">
                    <a:srgbClr val="000000"/>
                  </a:outerShdw>
                </a:effectLst>
              </a:rPr>
              <a:t>visible light!</a:t>
            </a:r>
          </a:p>
        </p:txBody>
      </p:sp>
      <p:pic>
        <p:nvPicPr>
          <p:cNvPr id="153610" name="Picture 10" descr="diagram similar to that on the previous slide, showing the energy levels of a hydrogen atom" title="hydrogen energy leve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581400"/>
            <a:ext cx="3733800" cy="300355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9F13A48C-09CD-364D-91B5-98D9A205E71D}" type="slidenum">
              <a:rPr lang="en-US"/>
              <a:pPr/>
              <a:t>22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914400" y="152400"/>
            <a:ext cx="7543800" cy="1066800"/>
          </a:xfrm>
        </p:spPr>
        <p:txBody>
          <a:bodyPr/>
          <a:lstStyle/>
          <a:p>
            <a:r>
              <a:rPr lang="en-US"/>
              <a:t>Let</a:t>
            </a:r>
            <a:r>
              <a:rPr lang="ja-JP" altLang="en-US">
                <a:latin typeface="Arial"/>
              </a:rPr>
              <a:t>’</a:t>
            </a:r>
            <a:r>
              <a:rPr lang="en-US"/>
              <a:t>s Play</a:t>
            </a:r>
          </a:p>
        </p:txBody>
      </p:sp>
      <p:sp>
        <p:nvSpPr>
          <p:cNvPr id="157717" name="Text Box 21"/>
          <p:cNvSpPr txBox="1">
            <a:spLocks noChangeArrowheads="1"/>
          </p:cNvSpPr>
          <p:nvPr/>
        </p:nvSpPr>
        <p:spPr bwMode="auto">
          <a:xfrm>
            <a:off x="1066800" y="1066800"/>
            <a:ext cx="3505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solidFill>
                  <a:schemeClr val="folHlink"/>
                </a:solidFill>
              </a:rPr>
              <a:t>Take out your straws, styrofoam balls, sticks, and spectra sheet</a:t>
            </a:r>
          </a:p>
        </p:txBody>
      </p:sp>
      <p:graphicFrame>
        <p:nvGraphicFramePr>
          <p:cNvPr id="157704" name="Object 8" descr="Same image as on previous slide, of the hydrogen energy levels" title="hydrogen energy levels"/>
          <p:cNvGraphicFramePr>
            <a:graphicFrameLocks noGrp="1" noChangeAspect="1"/>
          </p:cNvGraphicFramePr>
          <p:nvPr>
            <p:ph sz="half" idx="1"/>
            <p:extLst>
              <p:ext uri="{D42A27DB-BD31-4B8C-83A1-F6EECF244321}">
                <p14:modId xmlns:p14="http://schemas.microsoft.com/office/powerpoint/2010/main" val="2233363701"/>
              </p:ext>
            </p:extLst>
          </p:nvPr>
        </p:nvGraphicFramePr>
        <p:xfrm>
          <a:off x="5029200" y="381000"/>
          <a:ext cx="3656013" cy="1993900"/>
        </p:xfrm>
        <a:graphic>
          <a:graphicData uri="http://schemas.openxmlformats.org/presentationml/2006/ole">
            <mc:AlternateContent xmlns:mc="http://schemas.openxmlformats.org/markup-compatibility/2006">
              <mc:Choice xmlns:v="urn:schemas-microsoft-com:vml" Requires="v">
                <p:oleObj spid="_x0000_s157762" name="Image" r:id="rId4" imgW="4469841" imgH="2438095" progId="Photoshop.Image.6">
                  <p:embed/>
                </p:oleObj>
              </mc:Choice>
              <mc:Fallback>
                <p:oleObj name="Image" r:id="rId4" imgW="4469841" imgH="2438095" progId="Photoshop.Image.6">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81000"/>
                        <a:ext cx="3656013"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pic>
        <p:nvPicPr>
          <p:cNvPr id="157700" name="Picture 4" descr="hydrogen specgtrum, with higher energy to the left and lower to the right" title="hydrogen spectr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057400"/>
            <a:ext cx="6629400" cy="4651375"/>
          </a:xfrm>
          <a:prstGeom prst="rect">
            <a:avLst/>
          </a:prstGeom>
          <a:noFill/>
          <a:extLst>
            <a:ext uri="{909E8E84-426E-40dd-AFC4-6F175D3DCCD1}">
              <a14:hiddenFill xmlns:a14="http://schemas.microsoft.com/office/drawing/2010/main">
                <a:solidFill>
                  <a:srgbClr val="FFFFFF"/>
                </a:solidFill>
              </a14:hiddenFill>
            </a:ext>
          </a:extLst>
        </p:spPr>
      </p:pic>
      <p:sp>
        <p:nvSpPr>
          <p:cNvPr id="157707" name="Text Box 11"/>
          <p:cNvSpPr txBox="1">
            <a:spLocks noChangeArrowheads="1"/>
          </p:cNvSpPr>
          <p:nvPr/>
        </p:nvSpPr>
        <p:spPr bwMode="auto">
          <a:xfrm rot="5400000">
            <a:off x="2126457" y="5112543"/>
            <a:ext cx="8382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a:solidFill>
                  <a:srgbClr val="000000"/>
                </a:solidFill>
                <a:latin typeface="Arial" charset="0"/>
                <a:cs typeface="Arial" charset="0"/>
              </a:rPr>
              <a:t>6 -&gt; 2</a:t>
            </a:r>
          </a:p>
        </p:txBody>
      </p:sp>
      <p:sp>
        <p:nvSpPr>
          <p:cNvPr id="157709" name="Text Box 13"/>
          <p:cNvSpPr txBox="1">
            <a:spLocks noChangeArrowheads="1"/>
          </p:cNvSpPr>
          <p:nvPr/>
        </p:nvSpPr>
        <p:spPr bwMode="auto">
          <a:xfrm rot="5400000">
            <a:off x="2412207" y="5131593"/>
            <a:ext cx="8763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a:solidFill>
                  <a:srgbClr val="000000"/>
                </a:solidFill>
                <a:latin typeface="Arial" charset="0"/>
                <a:cs typeface="Arial" charset="0"/>
              </a:rPr>
              <a:t>5 -&gt; 2</a:t>
            </a:r>
          </a:p>
        </p:txBody>
      </p:sp>
      <p:sp>
        <p:nvSpPr>
          <p:cNvPr id="157708" name="Text Box 12"/>
          <p:cNvSpPr txBox="1">
            <a:spLocks noChangeArrowheads="1"/>
          </p:cNvSpPr>
          <p:nvPr/>
        </p:nvSpPr>
        <p:spPr bwMode="auto">
          <a:xfrm rot="5400000">
            <a:off x="3148807" y="5156993"/>
            <a:ext cx="7747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solidFill>
                  <a:srgbClr val="000000"/>
                </a:solidFill>
                <a:latin typeface="Arial" charset="0"/>
                <a:cs typeface="Arial" charset="0"/>
              </a:rPr>
              <a:t>4 -&gt; 2</a:t>
            </a:r>
          </a:p>
        </p:txBody>
      </p:sp>
      <p:sp>
        <p:nvSpPr>
          <p:cNvPr id="157713" name="Text Box 17"/>
          <p:cNvSpPr txBox="1">
            <a:spLocks noChangeArrowheads="1"/>
          </p:cNvSpPr>
          <p:nvPr/>
        </p:nvSpPr>
        <p:spPr bwMode="auto">
          <a:xfrm rot="5400000">
            <a:off x="5434807" y="5156993"/>
            <a:ext cx="7747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solidFill>
                  <a:srgbClr val="000000"/>
                </a:solidFill>
                <a:latin typeface="Arial" charset="0"/>
                <a:cs typeface="Arial" charset="0"/>
              </a:rPr>
              <a:t>3 -&gt; 2</a:t>
            </a:r>
          </a:p>
        </p:txBody>
      </p:sp>
      <p:sp>
        <p:nvSpPr>
          <p:cNvPr id="157714" name="Text Box 18"/>
          <p:cNvSpPr txBox="1">
            <a:spLocks noChangeArrowheads="1"/>
          </p:cNvSpPr>
          <p:nvPr/>
        </p:nvSpPr>
        <p:spPr bwMode="auto">
          <a:xfrm>
            <a:off x="5562600" y="5943600"/>
            <a:ext cx="2209800" cy="6413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dirty="0">
                <a:solidFill>
                  <a:srgbClr val="000000"/>
                </a:solidFill>
                <a:latin typeface="Arial" charset="0"/>
              </a:rPr>
              <a:t>Lower energy -&gt;</a:t>
            </a:r>
          </a:p>
          <a:p>
            <a:endParaRPr lang="en-US" sz="1800" b="1" dirty="0">
              <a:solidFill>
                <a:srgbClr val="000000"/>
              </a:solidFill>
              <a:latin typeface="Arial" charset="0"/>
            </a:endParaRPr>
          </a:p>
        </p:txBody>
      </p:sp>
      <p:sp>
        <p:nvSpPr>
          <p:cNvPr id="157715" name="Text Box 19"/>
          <p:cNvSpPr txBox="1">
            <a:spLocks noChangeArrowheads="1"/>
          </p:cNvSpPr>
          <p:nvPr/>
        </p:nvSpPr>
        <p:spPr bwMode="auto">
          <a:xfrm>
            <a:off x="1447800" y="5943600"/>
            <a:ext cx="1993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dirty="0">
                <a:solidFill>
                  <a:srgbClr val="000000"/>
                </a:solidFill>
                <a:latin typeface="Arial" charset="0"/>
              </a:rPr>
              <a:t>&lt;- Higher energy</a:t>
            </a:r>
          </a:p>
        </p:txBody>
      </p:sp>
      <p:sp>
        <p:nvSpPr>
          <p:cNvPr id="12" name="Slide Number Placeholder 6"/>
          <p:cNvSpPr>
            <a:spLocks noGrp="1"/>
          </p:cNvSpPr>
          <p:nvPr>
            <p:ph type="sldNum" sz="quarter" idx="12"/>
          </p:nvPr>
        </p:nvSpPr>
        <p:spPr/>
        <p:txBody>
          <a:bodyPr/>
          <a:lstStyle/>
          <a:p>
            <a:fld id="{DCE238A1-69F2-C54D-8357-1910CE45F3AB}" type="slidenum">
              <a:rPr lang="en-US"/>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r>
              <a:rPr lang="en-US"/>
              <a:t>Questions on any of these concepts?</a:t>
            </a:r>
          </a:p>
        </p:txBody>
      </p:sp>
      <p:sp>
        <p:nvSpPr>
          <p:cNvPr id="237571" name="Rectangle 3"/>
          <p:cNvSpPr>
            <a:spLocks noGrp="1" noChangeArrowheads="1"/>
          </p:cNvSpPr>
          <p:nvPr>
            <p:ph idx="1"/>
          </p:nvPr>
        </p:nvSpPr>
        <p:spPr>
          <a:xfrm>
            <a:off x="1066800" y="2667000"/>
            <a:ext cx="7543800" cy="3124200"/>
          </a:xfrm>
        </p:spPr>
        <p:txBody>
          <a:bodyPr/>
          <a:lstStyle/>
          <a:p>
            <a:r>
              <a:rPr lang="en-US"/>
              <a:t>Next I</a:t>
            </a:r>
            <a:r>
              <a:rPr lang="ja-JP" altLang="en-US">
                <a:latin typeface="Arial"/>
              </a:rPr>
              <a:t>’</a:t>
            </a:r>
            <a:r>
              <a:rPr lang="en-US"/>
              <a:t>ll quickly explain what is an H-alpha solar telescope.   These are the most common form of amateur solar telescopes.</a:t>
            </a:r>
          </a:p>
          <a:p>
            <a:pPr>
              <a:buFont typeface="Wingdings" charset="0"/>
              <a:buNone/>
            </a:pPr>
            <a:endParaRPr lang="en-US">
              <a:solidFill>
                <a:schemeClr val="folHlink"/>
              </a:solidFill>
            </a:endParaRPr>
          </a:p>
        </p:txBody>
      </p:sp>
      <p:sp>
        <p:nvSpPr>
          <p:cNvPr id="4" name="Slide Number Placeholder 5"/>
          <p:cNvSpPr>
            <a:spLocks noGrp="1"/>
          </p:cNvSpPr>
          <p:nvPr>
            <p:ph type="sldNum" sz="quarter" idx="12"/>
          </p:nvPr>
        </p:nvSpPr>
        <p:spPr/>
        <p:txBody>
          <a:bodyPr/>
          <a:lstStyle/>
          <a:p>
            <a:fld id="{794FBF16-FD5F-8F4F-BB7B-6351A12DD36A}" type="slidenum">
              <a:rPr lang="en-US"/>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t>H alpha</a:t>
            </a:r>
          </a:p>
        </p:txBody>
      </p:sp>
      <p:sp>
        <p:nvSpPr>
          <p:cNvPr id="161798" name="Rectangle 6"/>
          <p:cNvSpPr>
            <a:spLocks noGrp="1" noChangeArrowheads="1"/>
          </p:cNvSpPr>
          <p:nvPr>
            <p:ph type="body" sz="half" idx="1"/>
          </p:nvPr>
        </p:nvSpPr>
        <p:spPr>
          <a:xfrm>
            <a:off x="304800" y="4114800"/>
            <a:ext cx="4495800" cy="2514600"/>
          </a:xfrm>
          <a:noFill/>
          <a:ln/>
        </p:spPr>
        <p:txBody>
          <a:bodyPr/>
          <a:lstStyle/>
          <a:p>
            <a:pPr>
              <a:buFont typeface="Wingdings" charset="0"/>
              <a:buNone/>
            </a:pPr>
            <a:r>
              <a:rPr lang="en-US" sz="2400"/>
              <a:t>   </a:t>
            </a:r>
            <a:r>
              <a:rPr lang="en-US" sz="2400" b="1"/>
              <a:t>H alpha</a:t>
            </a:r>
            <a:r>
              <a:rPr lang="en-US" sz="2400"/>
              <a:t> is the name of the transition of</a:t>
            </a:r>
          </a:p>
          <a:p>
            <a:pPr>
              <a:buFont typeface="Wingdings" charset="0"/>
              <a:buNone/>
            </a:pPr>
            <a:r>
              <a:rPr lang="en-US" sz="2400"/>
              <a:t>   electrons in hydrogen between Levels 2 and 3</a:t>
            </a:r>
          </a:p>
          <a:p>
            <a:pPr>
              <a:buFont typeface="Wingdings" charset="0"/>
              <a:buNone/>
            </a:pPr>
            <a:r>
              <a:rPr lang="en-US" sz="2400"/>
              <a:t>   (656 nm). </a:t>
            </a:r>
            <a:r>
              <a:rPr lang="en-US" sz="2400">
                <a:solidFill>
                  <a:schemeClr val="folHlink"/>
                </a:solidFill>
              </a:rPr>
              <a:t>i.e. your red (pink) straw</a:t>
            </a:r>
          </a:p>
        </p:txBody>
      </p:sp>
      <p:graphicFrame>
        <p:nvGraphicFramePr>
          <p:cNvPr id="161800" name="Object 8" descr="same image of hydrogen energy levels" title="hydrogen levels"/>
          <p:cNvGraphicFramePr>
            <a:graphicFrameLocks noGrp="1" noChangeAspect="1"/>
          </p:cNvGraphicFramePr>
          <p:nvPr>
            <p:ph sz="half" idx="2"/>
            <p:extLst>
              <p:ext uri="{D42A27DB-BD31-4B8C-83A1-F6EECF244321}">
                <p14:modId xmlns:p14="http://schemas.microsoft.com/office/powerpoint/2010/main" val="2011064812"/>
              </p:ext>
            </p:extLst>
          </p:nvPr>
        </p:nvGraphicFramePr>
        <p:xfrm>
          <a:off x="990600" y="1600200"/>
          <a:ext cx="2171700" cy="1184275"/>
        </p:xfrm>
        <a:graphic>
          <a:graphicData uri="http://schemas.openxmlformats.org/presentationml/2006/ole">
            <mc:AlternateContent xmlns:mc="http://schemas.openxmlformats.org/markup-compatibility/2006">
              <mc:Choice xmlns:v="urn:schemas-microsoft-com:vml" Requires="v">
                <p:oleObj spid="_x0000_s161847" name="Image" r:id="rId4" imgW="4469841" imgH="2438095" progId="Photoshop.Image.6">
                  <p:embed/>
                </p:oleObj>
              </mc:Choice>
              <mc:Fallback>
                <p:oleObj name="Image" r:id="rId4" imgW="4469841" imgH="2438095" progId="Photoshop.Image.6">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600200"/>
                        <a:ext cx="2171700"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61802" name="AutoShape 10" descr="arrow pointing to the Balmer series energy set in the hydrogen energy levels" title="arrow"/>
          <p:cNvSpPr>
            <a:spLocks noChangeArrowheads="1"/>
          </p:cNvSpPr>
          <p:nvPr/>
        </p:nvSpPr>
        <p:spPr bwMode="auto">
          <a:xfrm>
            <a:off x="1524000" y="2819400"/>
            <a:ext cx="485775" cy="976313"/>
          </a:xfrm>
          <a:prstGeom prst="upArrow">
            <a:avLst>
              <a:gd name="adj1" fmla="val 50000"/>
              <a:gd name="adj2" fmla="val 50245"/>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61796" name="Picture 4" descr="same image of hydrogen spectrum with an arrow pointing to the red line (H-alpha)" title="hydrogen spectr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152400"/>
            <a:ext cx="475297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1797" name="Picture 5" descr="continuous spectrum with hydrogen emission lines" title="hydrogen spectr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3581400"/>
            <a:ext cx="28956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61799" name="AutoShape 7" descr="arrow pointing to H-alpha emission line in the spectrum" title="arrow"/>
          <p:cNvSpPr>
            <a:spLocks noChangeArrowheads="1"/>
          </p:cNvSpPr>
          <p:nvPr/>
        </p:nvSpPr>
        <p:spPr bwMode="auto">
          <a:xfrm>
            <a:off x="6629400" y="4876800"/>
            <a:ext cx="485775" cy="976313"/>
          </a:xfrm>
          <a:prstGeom prst="upArrow">
            <a:avLst>
              <a:gd name="adj1" fmla="val 50000"/>
              <a:gd name="adj2" fmla="val 50245"/>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Slide Number Placeholder 6"/>
          <p:cNvSpPr>
            <a:spLocks noGrp="1"/>
          </p:cNvSpPr>
          <p:nvPr>
            <p:ph type="sldNum" sz="quarter" idx="12"/>
          </p:nvPr>
        </p:nvSpPr>
        <p:spPr/>
        <p:txBody>
          <a:bodyPr/>
          <a:lstStyle/>
          <a:p>
            <a:fld id="{C501560D-47CF-7E43-84DC-96540A2DD12F}" type="slidenum">
              <a:rPr lang="en-US"/>
              <a:pPr/>
              <a:t>25</a:t>
            </a:fld>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t>The Sun </a:t>
            </a:r>
            <a:r>
              <a:rPr lang="ja-JP" altLang="en-US">
                <a:latin typeface="Arial"/>
              </a:rPr>
              <a:t>“</a:t>
            </a:r>
            <a:r>
              <a:rPr lang="en-US"/>
              <a:t>in H alpha</a:t>
            </a:r>
            <a:r>
              <a:rPr lang="ja-JP" altLang="en-US">
                <a:latin typeface="Arial"/>
              </a:rPr>
              <a:t>”</a:t>
            </a:r>
            <a:endParaRPr lang="en-US"/>
          </a:p>
        </p:txBody>
      </p:sp>
      <p:sp>
        <p:nvSpPr>
          <p:cNvPr id="163850" name="Text Box 10"/>
          <p:cNvSpPr txBox="1">
            <a:spLocks noChangeArrowheads="1"/>
          </p:cNvSpPr>
          <p:nvPr/>
        </p:nvSpPr>
        <p:spPr bwMode="auto">
          <a:xfrm>
            <a:off x="228600" y="3810000"/>
            <a:ext cx="43434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1800" b="1">
                <a:latin typeface="Arial" charset="0"/>
                <a:cs typeface="Arial" charset="0"/>
              </a:rPr>
              <a:t>Hydrogen alpha filters allow only light in the 656nm wavelength to pass through. This is the line that appears in the red part of the spectrum when an electron moves from Level 3 to Level 2.</a:t>
            </a:r>
          </a:p>
          <a:p>
            <a:pPr algn="l"/>
            <a:endParaRPr lang="en-US" sz="1800" b="1">
              <a:latin typeface="Arial" charset="0"/>
              <a:cs typeface="Arial" charset="0"/>
            </a:endParaRPr>
          </a:p>
          <a:p>
            <a:pPr algn="l"/>
            <a:r>
              <a:rPr lang="en-US" sz="1800" b="1">
                <a:latin typeface="Arial" charset="0"/>
                <a:cs typeface="Arial" charset="0"/>
              </a:rPr>
              <a:t>This allows us to see light produced at a particular temperature in the photosphere (surface) of the Sun.</a:t>
            </a:r>
          </a:p>
          <a:p>
            <a:endParaRPr lang="en-US" sz="1800" b="1">
              <a:latin typeface="Arial" charset="0"/>
              <a:cs typeface="Arial" charset="0"/>
            </a:endParaRPr>
          </a:p>
        </p:txBody>
      </p:sp>
      <p:pic>
        <p:nvPicPr>
          <p:cNvPr id="163852" name="Picture 12" descr="image of solar activity around a sunspot, taken in H-alpha" title="H-alpha sunspo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371600"/>
            <a:ext cx="3695700" cy="2433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63848" name="Picture 8" descr="whole disc image of Sun taken in H-alpha from an amateur telescope" title="Sun in H-al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47800"/>
            <a:ext cx="2354263"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63849" name="Picture 9" descr="Image of a solar prominence taken in H-alpha" title="H-alpha Su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038600"/>
            <a:ext cx="45720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3851" name="Picture 11" descr="image of a rainbow with a large arrow pointing to an area in the red, with a little rectange drawn around that area.  Shows the H-alpha color in the rainbow." title="rainb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5663" y="457200"/>
            <a:ext cx="1938337" cy="2743200"/>
          </a:xfrm>
          <a:prstGeom prst="rect">
            <a:avLst/>
          </a:prstGeom>
          <a:noFill/>
          <a:extLst>
            <a:ext uri="{909E8E84-426E-40dd-AFC4-6F175D3DCCD1}">
              <a14:hiddenFill xmlns:a14="http://schemas.microsoft.com/office/drawing/2010/main">
                <a:solidFill>
                  <a:srgbClr val="FFFFFF"/>
                </a:solidFill>
              </a14:hiddenFill>
            </a:ext>
          </a:extLst>
        </p:spPr>
      </p:pic>
      <p:sp>
        <p:nvSpPr>
          <p:cNvPr id="163845" name="Rectangle 5" descr="little rectange" title="little rectangle"/>
          <p:cNvSpPr>
            <a:spLocks noChangeArrowheads="1"/>
          </p:cNvSpPr>
          <p:nvPr/>
        </p:nvSpPr>
        <p:spPr bwMode="auto">
          <a:xfrm>
            <a:off x="8229600" y="1295400"/>
            <a:ext cx="76200" cy="762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3857" name="AutoShape 17" descr="arrow" title="arrow"/>
          <p:cNvSpPr>
            <a:spLocks noChangeArrowheads="1"/>
          </p:cNvSpPr>
          <p:nvPr/>
        </p:nvSpPr>
        <p:spPr bwMode="auto">
          <a:xfrm>
            <a:off x="8001000" y="1524000"/>
            <a:ext cx="485775" cy="976313"/>
          </a:xfrm>
          <a:prstGeom prst="upArrow">
            <a:avLst>
              <a:gd name="adj1" fmla="val 50000"/>
              <a:gd name="adj2" fmla="val 50245"/>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Slide Number Placeholder 6"/>
          <p:cNvSpPr>
            <a:spLocks noGrp="1"/>
          </p:cNvSpPr>
          <p:nvPr>
            <p:ph type="sldNum" sz="quarter" idx="12"/>
          </p:nvPr>
        </p:nvSpPr>
        <p:spPr/>
        <p:txBody>
          <a:bodyPr/>
          <a:lstStyle/>
          <a:p>
            <a:fld id="{D9511F61-5E01-A14E-896A-578C8D384305}" type="slidenum">
              <a:rPr lang="en-US"/>
              <a:pPr/>
              <a:t>26</a:t>
            </a:fld>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t>Questions on H-alpha solar telescopes?</a:t>
            </a:r>
          </a:p>
        </p:txBody>
      </p:sp>
      <p:pic>
        <p:nvPicPr>
          <p:cNvPr id="239621" name="Picture 5" descr="Image of a PST solar telescope, priced for amateurs" title="solar tele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133600"/>
            <a:ext cx="5435600" cy="4076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5"/>
          <p:cNvSpPr>
            <a:spLocks noGrp="1"/>
          </p:cNvSpPr>
          <p:nvPr>
            <p:ph type="sldNum" sz="quarter" idx="12"/>
          </p:nvPr>
        </p:nvSpPr>
        <p:spPr/>
        <p:txBody>
          <a:bodyPr/>
          <a:lstStyle/>
          <a:p>
            <a:fld id="{16644FEE-BF96-584E-B8A6-47AF574B31F7}" type="slidenum">
              <a:rPr lang="en-US"/>
              <a:pPr/>
              <a:t>27</a:t>
            </a:fld>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sz="quarter"/>
          </p:nvPr>
        </p:nvSpPr>
        <p:spPr/>
        <p:txBody>
          <a:bodyPr/>
          <a:lstStyle/>
          <a:p>
            <a:r>
              <a:rPr lang="en-US"/>
              <a:t>Absorption &amp; Emission</a:t>
            </a:r>
          </a:p>
        </p:txBody>
      </p:sp>
      <p:pic>
        <p:nvPicPr>
          <p:cNvPr id="207880" name="Picture 8" descr="diagram of how absorption &amp; emission occur.  Notes to the slide detail the process." title="absorption &amp; emissio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l="4103" r="4103"/>
          <a:stretch>
            <a:fillRect/>
          </a:stretch>
        </p:blipFill>
        <p:spPr>
          <a:xfrm>
            <a:off x="1066800" y="1981200"/>
            <a:ext cx="7696200" cy="41257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 name="Slide Number Placeholder 8"/>
          <p:cNvSpPr>
            <a:spLocks noGrp="1"/>
          </p:cNvSpPr>
          <p:nvPr>
            <p:ph type="sldNum" sz="quarter" idx="12"/>
          </p:nvPr>
        </p:nvSpPr>
        <p:spPr/>
        <p:txBody>
          <a:bodyPr/>
          <a:lstStyle/>
          <a:p>
            <a:fld id="{5CAEDEBA-5D69-F64D-BB23-941A445AAB32}" type="slidenum">
              <a:rPr lang="en-US"/>
              <a:pPr/>
              <a:t>28</a:t>
            </a:fld>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a:t>Absorption and Emission on the Sun</a:t>
            </a:r>
          </a:p>
        </p:txBody>
      </p:sp>
      <p:sp>
        <p:nvSpPr>
          <p:cNvPr id="184323" name="Rectangle 3"/>
          <p:cNvSpPr>
            <a:spLocks noGrp="1" noChangeArrowheads="1"/>
          </p:cNvSpPr>
          <p:nvPr>
            <p:ph type="body" sz="half" idx="1"/>
          </p:nvPr>
        </p:nvSpPr>
        <p:spPr>
          <a:xfrm>
            <a:off x="914400" y="1981200"/>
            <a:ext cx="4267200" cy="4876800"/>
          </a:xfrm>
        </p:spPr>
        <p:txBody>
          <a:bodyPr/>
          <a:lstStyle/>
          <a:p>
            <a:pPr>
              <a:lnSpc>
                <a:spcPct val="80000"/>
              </a:lnSpc>
            </a:pPr>
            <a:r>
              <a:rPr lang="en-US" sz="1800"/>
              <a:t>The Sun emits a continuous spectrum</a:t>
            </a:r>
          </a:p>
          <a:p>
            <a:pPr>
              <a:lnSpc>
                <a:spcPct val="80000"/>
              </a:lnSpc>
            </a:pPr>
            <a:endParaRPr lang="en-US" sz="1800"/>
          </a:p>
          <a:p>
            <a:pPr>
              <a:lnSpc>
                <a:spcPct val="80000"/>
              </a:lnSpc>
            </a:pPr>
            <a:r>
              <a:rPr lang="en-US" sz="1800"/>
              <a:t>All light from the Sun comes from the surface, or photosphere, 5800 degrees K</a:t>
            </a:r>
          </a:p>
          <a:p>
            <a:pPr>
              <a:lnSpc>
                <a:spcPct val="80000"/>
              </a:lnSpc>
            </a:pPr>
            <a:endParaRPr lang="en-US" sz="1800"/>
          </a:p>
          <a:p>
            <a:pPr>
              <a:lnSpc>
                <a:spcPct val="80000"/>
              </a:lnSpc>
            </a:pPr>
            <a:r>
              <a:rPr lang="en-US" sz="1800"/>
              <a:t>As the atoms bounce around the photosphere, photons are constantly being absorbed and re-emitted</a:t>
            </a:r>
          </a:p>
          <a:p>
            <a:pPr>
              <a:lnSpc>
                <a:spcPct val="80000"/>
              </a:lnSpc>
            </a:pPr>
            <a:endParaRPr lang="en-US" sz="1800"/>
          </a:p>
          <a:p>
            <a:pPr>
              <a:lnSpc>
                <a:spcPct val="80000"/>
              </a:lnSpc>
            </a:pPr>
            <a:r>
              <a:rPr lang="en-US" sz="1800"/>
              <a:t>Although the original light was traveling our way, re-emitted photons are sent off in all directions so most of them never make it to our instruments</a:t>
            </a:r>
          </a:p>
          <a:p>
            <a:pPr>
              <a:lnSpc>
                <a:spcPct val="80000"/>
              </a:lnSpc>
            </a:pPr>
            <a:endParaRPr lang="en-US" sz="1800"/>
          </a:p>
          <a:p>
            <a:pPr>
              <a:lnSpc>
                <a:spcPct val="80000"/>
              </a:lnSpc>
            </a:pPr>
            <a:r>
              <a:rPr lang="en-US" sz="1800"/>
              <a:t>The result is a continuous spectrum with absorption lines</a:t>
            </a:r>
          </a:p>
          <a:p>
            <a:pPr>
              <a:lnSpc>
                <a:spcPct val="80000"/>
              </a:lnSpc>
            </a:pPr>
            <a:endParaRPr lang="en-US" sz="1800"/>
          </a:p>
        </p:txBody>
      </p:sp>
      <p:pic>
        <p:nvPicPr>
          <p:cNvPr id="184324" name="Picture 4" descr="solar spectrum" title="solar 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905000"/>
            <a:ext cx="3886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4330" name="Text Box 10"/>
          <p:cNvSpPr txBox="1">
            <a:spLocks noChangeArrowheads="1"/>
          </p:cNvSpPr>
          <p:nvPr/>
        </p:nvSpPr>
        <p:spPr bwMode="auto">
          <a:xfrm>
            <a:off x="5715000" y="4724400"/>
            <a:ext cx="3124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A high resolution really long spectrum, chopped into lines sliced and stacked on top of each other</a:t>
            </a:r>
          </a:p>
        </p:txBody>
      </p:sp>
      <p:sp>
        <p:nvSpPr>
          <p:cNvPr id="6" name="Slide Number Placeholder 6"/>
          <p:cNvSpPr>
            <a:spLocks noGrp="1"/>
          </p:cNvSpPr>
          <p:nvPr>
            <p:ph type="sldNum" sz="quarter" idx="12"/>
          </p:nvPr>
        </p:nvSpPr>
        <p:spPr/>
        <p:txBody>
          <a:bodyPr/>
          <a:lstStyle/>
          <a:p>
            <a:fld id="{C1033E44-D73F-AF4F-82DA-A708195BFEC4}" type="slidenum">
              <a:rPr lang="en-US"/>
              <a:pPr/>
              <a:t>29</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323">
                                            <p:txEl>
                                              <p:pRg st="0" end="0"/>
                                            </p:txEl>
                                          </p:spTgt>
                                        </p:tgtEl>
                                        <p:attrNameLst>
                                          <p:attrName>style.visibility</p:attrName>
                                        </p:attrNameLst>
                                      </p:cBhvr>
                                      <p:to>
                                        <p:strVal val="visible"/>
                                      </p:to>
                                    </p:set>
                                    <p:anim calcmode="lin" valueType="num">
                                      <p:cBhvr additive="base">
                                        <p:cTn id="7" dur="500" fill="hold"/>
                                        <p:tgtEl>
                                          <p:spTgt spid="184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84323">
                                            <p:txEl>
                                              <p:pRg st="2" end="2"/>
                                            </p:txEl>
                                          </p:spTgt>
                                        </p:tgtEl>
                                        <p:attrNameLst>
                                          <p:attrName>style.visibility</p:attrName>
                                        </p:attrNameLst>
                                      </p:cBhvr>
                                      <p:to>
                                        <p:strVal val="visible"/>
                                      </p:to>
                                    </p:set>
                                    <p:animEffect transition="in" filter="box(in)">
                                      <p:cBhvr>
                                        <p:cTn id="13" dur="500"/>
                                        <p:tgtEl>
                                          <p:spTgt spid="18432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84323">
                                            <p:txEl>
                                              <p:pRg st="4" end="4"/>
                                            </p:txEl>
                                          </p:spTgt>
                                        </p:tgtEl>
                                        <p:attrNameLst>
                                          <p:attrName>style.visibility</p:attrName>
                                        </p:attrNameLst>
                                      </p:cBhvr>
                                      <p:to>
                                        <p:strVal val="visible"/>
                                      </p:to>
                                    </p:set>
                                    <p:animEffect transition="in" filter="blinds(horizontal)">
                                      <p:cBhvr>
                                        <p:cTn id="18" dur="500"/>
                                        <p:tgtEl>
                                          <p:spTgt spid="184323">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84323">
                                            <p:txEl>
                                              <p:pRg st="6" end="6"/>
                                            </p:txEl>
                                          </p:spTgt>
                                        </p:tgtEl>
                                        <p:attrNameLst>
                                          <p:attrName>style.visibility</p:attrName>
                                        </p:attrNameLst>
                                      </p:cBhvr>
                                      <p:to>
                                        <p:strVal val="visible"/>
                                      </p:to>
                                    </p:set>
                                    <p:animEffect transition="in" filter="checkerboard(across)">
                                      <p:cBhvr>
                                        <p:cTn id="23" dur="500"/>
                                        <p:tgtEl>
                                          <p:spTgt spid="184323">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184323">
                                            <p:txEl>
                                              <p:pRg st="8" end="8"/>
                                            </p:txEl>
                                          </p:spTgt>
                                        </p:tgtEl>
                                        <p:attrNameLst>
                                          <p:attrName>style.visibility</p:attrName>
                                        </p:attrNameLst>
                                      </p:cBhvr>
                                      <p:to>
                                        <p:strVal val="visible"/>
                                      </p:to>
                                    </p:set>
                                    <p:animEffect transition="in" filter="diamond(in)">
                                      <p:cBhvr>
                                        <p:cTn id="28" dur="2000"/>
                                        <p:tgtEl>
                                          <p:spTgt spid="1843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81000" y="304800"/>
            <a:ext cx="5105400" cy="1431925"/>
          </a:xfrm>
        </p:spPr>
        <p:txBody>
          <a:bodyPr/>
          <a:lstStyle/>
          <a:p>
            <a:r>
              <a:rPr lang="en-US" sz="4000"/>
              <a:t>What is the spectrum of light?</a:t>
            </a:r>
          </a:p>
        </p:txBody>
      </p:sp>
      <p:sp>
        <p:nvSpPr>
          <p:cNvPr id="117763" name="Rectangle 3"/>
          <p:cNvSpPr>
            <a:spLocks noGrp="1" noChangeArrowheads="1"/>
          </p:cNvSpPr>
          <p:nvPr>
            <p:ph idx="1"/>
          </p:nvPr>
        </p:nvSpPr>
        <p:spPr>
          <a:xfrm>
            <a:off x="990600" y="2286000"/>
            <a:ext cx="7543800" cy="4114800"/>
          </a:xfrm>
        </p:spPr>
        <p:txBody>
          <a:bodyPr/>
          <a:lstStyle/>
          <a:p>
            <a:pPr>
              <a:lnSpc>
                <a:spcPct val="90000"/>
              </a:lnSpc>
            </a:pPr>
            <a:r>
              <a:rPr lang="en-US" sz="2800"/>
              <a:t>Anything hotter than absolute zero radiates/emits energy, i.e. light</a:t>
            </a:r>
          </a:p>
          <a:p>
            <a:pPr>
              <a:lnSpc>
                <a:spcPct val="90000"/>
              </a:lnSpc>
            </a:pPr>
            <a:r>
              <a:rPr lang="en-US" sz="2800"/>
              <a:t>Sun &amp; stars emit a continuous spectrum (</a:t>
            </a:r>
            <a:r>
              <a:rPr lang="ja-JP" altLang="en-US" sz="2800">
                <a:latin typeface="Arial"/>
              </a:rPr>
              <a:t>“</a:t>
            </a:r>
            <a:r>
              <a:rPr lang="en-US" sz="2800"/>
              <a:t>black body</a:t>
            </a:r>
            <a:r>
              <a:rPr lang="ja-JP" altLang="en-US" sz="2800">
                <a:latin typeface="Arial"/>
              </a:rPr>
              <a:t>”</a:t>
            </a:r>
            <a:r>
              <a:rPr lang="en-US" sz="2800"/>
              <a:t>) of EM radiation</a:t>
            </a:r>
          </a:p>
          <a:p>
            <a:pPr>
              <a:lnSpc>
                <a:spcPct val="90000"/>
              </a:lnSpc>
            </a:pPr>
            <a:r>
              <a:rPr lang="en-US" sz="2800"/>
              <a:t>Our eyes see </a:t>
            </a:r>
            <a:r>
              <a:rPr lang="ja-JP" altLang="en-US" sz="2800">
                <a:latin typeface="Arial"/>
              </a:rPr>
              <a:t>“</a:t>
            </a:r>
            <a:r>
              <a:rPr lang="en-US" sz="2800"/>
              <a:t>white</a:t>
            </a:r>
            <a:r>
              <a:rPr lang="ja-JP" altLang="en-US" sz="2800">
                <a:latin typeface="Arial"/>
              </a:rPr>
              <a:t>”</a:t>
            </a:r>
            <a:r>
              <a:rPr lang="en-US" sz="2800"/>
              <a:t> light, which is made of a spectrum of colors, visible in a rainbow</a:t>
            </a:r>
          </a:p>
          <a:p>
            <a:pPr>
              <a:lnSpc>
                <a:spcPct val="90000"/>
              </a:lnSpc>
            </a:pPr>
            <a:r>
              <a:rPr lang="en-US" sz="2800"/>
              <a:t>Spectrum = </a:t>
            </a:r>
            <a:r>
              <a:rPr lang="ja-JP" altLang="en-US" sz="2800">
                <a:latin typeface="Arial"/>
              </a:rPr>
              <a:t>“</a:t>
            </a:r>
            <a:r>
              <a:rPr lang="en-US" sz="2800"/>
              <a:t>The distribution of energy emitted by a radiant source, e.g. the Sun, arranged in order of wavelengths</a:t>
            </a:r>
            <a:r>
              <a:rPr lang="ja-JP" altLang="en-US" sz="2800">
                <a:latin typeface="Arial"/>
              </a:rPr>
              <a:t>”</a:t>
            </a:r>
            <a:endParaRPr lang="en-US" sz="2800"/>
          </a:p>
        </p:txBody>
      </p:sp>
      <p:pic>
        <p:nvPicPr>
          <p:cNvPr id="117764" name="Picture 4" descr="rainbow" title="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28600"/>
            <a:ext cx="2895600" cy="201771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12"/>
          </p:nvPr>
        </p:nvSpPr>
        <p:spPr/>
        <p:txBody>
          <a:bodyPr/>
          <a:lstStyle/>
          <a:p>
            <a:fld id="{01399A88-BA9A-A647-BA4A-924F161D9ABA}" type="slidenum">
              <a:rPr lang="en-US"/>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t>Absorption in the solar spectrum</a:t>
            </a:r>
          </a:p>
        </p:txBody>
      </p:sp>
      <p:pic>
        <p:nvPicPr>
          <p:cNvPr id="5" name="Picture 4" descr="diagram showing how light from the Sun emits photons that are constantly striking hydrogen atoms and hence having their energy/colors being bounced in multiple directions.  Only a few of the photons get through the hydrogen and arrive at Earth.  The result is a spectrum with hydrogen absorption lines." title="absorption diagra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 y="1837520"/>
            <a:ext cx="9144000" cy="50204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t>What secrets do spectra tell us?</a:t>
            </a:r>
          </a:p>
        </p:txBody>
      </p:sp>
      <p:sp>
        <p:nvSpPr>
          <p:cNvPr id="186371" name="Rectangle 3"/>
          <p:cNvSpPr>
            <a:spLocks noGrp="1" noChangeArrowheads="1"/>
          </p:cNvSpPr>
          <p:nvPr>
            <p:ph type="body" sz="half" idx="1"/>
          </p:nvPr>
        </p:nvSpPr>
        <p:spPr/>
        <p:txBody>
          <a:bodyPr/>
          <a:lstStyle/>
          <a:p>
            <a:r>
              <a:rPr lang="en-US" sz="2800"/>
              <a:t>Temperature</a:t>
            </a:r>
          </a:p>
          <a:p>
            <a:r>
              <a:rPr lang="en-US" sz="2800"/>
              <a:t>Composition</a:t>
            </a:r>
          </a:p>
          <a:p>
            <a:r>
              <a:rPr lang="en-US" sz="2800"/>
              <a:t>Movement</a:t>
            </a:r>
          </a:p>
          <a:p>
            <a:r>
              <a:rPr lang="en-US" sz="2800"/>
              <a:t>Magnetic fields</a:t>
            </a:r>
          </a:p>
          <a:p>
            <a:endParaRPr lang="en-US" sz="2800"/>
          </a:p>
        </p:txBody>
      </p:sp>
      <p:pic>
        <p:nvPicPr>
          <p:cNvPr id="186372" name="Picture 4" descr="same image of solar spectrum" title="solar spectru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38600" y="2438400"/>
            <a:ext cx="4724400" cy="3149600"/>
          </a:xfrm>
          <a:noFill/>
          <a:ln/>
        </p:spPr>
      </p:pic>
      <p:sp>
        <p:nvSpPr>
          <p:cNvPr id="5" name="Slide Number Placeholder 6"/>
          <p:cNvSpPr>
            <a:spLocks noGrp="1"/>
          </p:cNvSpPr>
          <p:nvPr>
            <p:ph type="sldNum" sz="quarter" idx="12"/>
          </p:nvPr>
        </p:nvSpPr>
        <p:spPr/>
        <p:txBody>
          <a:bodyPr/>
          <a:lstStyle/>
          <a:p>
            <a:fld id="{55E95180-82ED-314E-A12E-2CF039D99EB1}" type="slidenum">
              <a:rPr lang="en-US"/>
              <a:pPr/>
              <a:t>31</a:t>
            </a:fld>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a:t>Reading a spectrum</a:t>
            </a:r>
          </a:p>
        </p:txBody>
      </p:sp>
      <p:sp>
        <p:nvSpPr>
          <p:cNvPr id="215046" name="Text Box 6"/>
          <p:cNvSpPr txBox="1">
            <a:spLocks noChangeArrowheads="1"/>
          </p:cNvSpPr>
          <p:nvPr/>
        </p:nvSpPr>
        <p:spPr bwMode="auto">
          <a:xfrm>
            <a:off x="1143000" y="2819400"/>
            <a:ext cx="4624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1800"/>
              <a:t>A spectrum can be graphed as wavelength vs. intensity</a:t>
            </a:r>
          </a:p>
        </p:txBody>
      </p:sp>
      <p:sp>
        <p:nvSpPr>
          <p:cNvPr id="215064" name="Text Box 24"/>
          <p:cNvSpPr txBox="1">
            <a:spLocks noChangeArrowheads="1"/>
          </p:cNvSpPr>
          <p:nvPr/>
        </p:nvSpPr>
        <p:spPr bwMode="auto">
          <a:xfrm>
            <a:off x="1219200" y="5029200"/>
            <a:ext cx="487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sz="1800">
                <a:latin typeface="Arial" charset="0"/>
              </a:rPr>
              <a:t>Location and shape changes of the line give us a lot of additional information</a:t>
            </a:r>
          </a:p>
        </p:txBody>
      </p:sp>
      <p:grpSp>
        <p:nvGrpSpPr>
          <p:cNvPr id="215065" name="Group 25" descr="image of spectrum expanding out an absorption area showing how it can be graphed as a funciton of amount of light" title="spectrum"/>
          <p:cNvGrpSpPr>
            <a:grpSpLocks/>
          </p:cNvGrpSpPr>
          <p:nvPr/>
        </p:nvGrpSpPr>
        <p:grpSpPr bwMode="auto">
          <a:xfrm>
            <a:off x="2590800" y="1905000"/>
            <a:ext cx="5715000" cy="4162425"/>
            <a:chOff x="1632" y="1200"/>
            <a:chExt cx="3600" cy="2622"/>
          </a:xfrm>
        </p:grpSpPr>
        <p:graphicFrame>
          <p:nvGraphicFramePr>
            <p:cNvPr id="215049" name="Object 9"/>
            <p:cNvGraphicFramePr>
              <a:graphicFrameLocks noChangeAspect="1"/>
            </p:cNvGraphicFramePr>
            <p:nvPr/>
          </p:nvGraphicFramePr>
          <p:xfrm>
            <a:off x="3864" y="1855"/>
            <a:ext cx="1368" cy="904"/>
          </p:xfrm>
          <a:graphic>
            <a:graphicData uri="http://schemas.openxmlformats.org/presentationml/2006/ole">
              <mc:AlternateContent xmlns:mc="http://schemas.openxmlformats.org/markup-compatibility/2006">
                <mc:Choice xmlns:v="urn:schemas-microsoft-com:vml" Requires="v">
                  <p:oleObj spid="_x0000_s215153" name="Chart" r:id="rId3" imgW="4953000" imgH="3562231" progId="Excel.Chart.8">
                    <p:embed/>
                  </p:oleObj>
                </mc:Choice>
                <mc:Fallback>
                  <p:oleObj name="Chart" r:id="rId3" imgW="4953000" imgH="3562231" progId="Excel.Chart.8">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4" y="1855"/>
                          <a:ext cx="1368" cy="90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15050" name="Picture 10" descr="sp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1200"/>
              <a:ext cx="3600" cy="330"/>
            </a:xfrm>
            <a:prstGeom prst="rect">
              <a:avLst/>
            </a:prstGeom>
            <a:solidFill>
              <a:srgbClr val="000000"/>
            </a:solidFill>
          </p:spPr>
        </p:pic>
        <p:sp>
          <p:nvSpPr>
            <p:cNvPr id="215051" name="Line 11"/>
            <p:cNvSpPr>
              <a:spLocks noChangeShapeType="1"/>
            </p:cNvSpPr>
            <p:nvPr/>
          </p:nvSpPr>
          <p:spPr bwMode="auto">
            <a:xfrm flipH="1">
              <a:off x="3984" y="1512"/>
              <a:ext cx="72" cy="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052" name="Line 12"/>
            <p:cNvSpPr>
              <a:spLocks noChangeShapeType="1"/>
            </p:cNvSpPr>
            <p:nvPr/>
          </p:nvSpPr>
          <p:spPr bwMode="auto">
            <a:xfrm>
              <a:off x="4056" y="1519"/>
              <a:ext cx="1048" cy="3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215053" name="Group 13"/>
            <p:cNvGrpSpPr>
              <a:grpSpLocks/>
            </p:cNvGrpSpPr>
            <p:nvPr/>
          </p:nvGrpSpPr>
          <p:grpSpPr bwMode="auto">
            <a:xfrm>
              <a:off x="3986" y="3012"/>
              <a:ext cx="1196" cy="810"/>
              <a:chOff x="2138" y="2563"/>
              <a:chExt cx="1196" cy="883"/>
            </a:xfrm>
          </p:grpSpPr>
          <p:grpSp>
            <p:nvGrpSpPr>
              <p:cNvPr id="215054" name="Group 14"/>
              <p:cNvGrpSpPr>
                <a:grpSpLocks/>
              </p:cNvGrpSpPr>
              <p:nvPr/>
            </p:nvGrpSpPr>
            <p:grpSpPr bwMode="auto">
              <a:xfrm>
                <a:off x="2138" y="2563"/>
                <a:ext cx="1196" cy="883"/>
                <a:chOff x="3390" y="2519"/>
                <a:chExt cx="1500" cy="1127"/>
              </a:xfrm>
            </p:grpSpPr>
            <p:graphicFrame>
              <p:nvGraphicFramePr>
                <p:cNvPr id="215055" name="Object 15"/>
                <p:cNvGraphicFramePr>
                  <a:graphicFrameLocks noChangeAspect="1"/>
                </p:cNvGraphicFramePr>
                <p:nvPr/>
              </p:nvGraphicFramePr>
              <p:xfrm>
                <a:off x="3390" y="2519"/>
                <a:ext cx="1500" cy="1127"/>
              </p:xfrm>
              <a:graphic>
                <a:graphicData uri="http://schemas.openxmlformats.org/presentationml/2006/ole">
                  <mc:AlternateContent xmlns:mc="http://schemas.openxmlformats.org/markup-compatibility/2006">
                    <mc:Choice xmlns:v="urn:schemas-microsoft-com:vml" Requires="v">
                      <p:oleObj spid="_x0000_s215154" name="Chart" r:id="rId6" imgW="4886283" imgH="3343317" progId="Excel.Chart.8">
                        <p:embed/>
                      </p:oleObj>
                    </mc:Choice>
                    <mc:Fallback>
                      <p:oleObj name="Chart" r:id="rId6" imgW="4886283" imgH="3343317" progId="Excel.Chart.8">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0" y="2519"/>
                              <a:ext cx="1500" cy="112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5056" name="Line 16"/>
                <p:cNvSpPr>
                  <a:spLocks noChangeShapeType="1"/>
                </p:cNvSpPr>
                <p:nvPr/>
              </p:nvSpPr>
              <p:spPr bwMode="auto">
                <a:xfrm flipV="1">
                  <a:off x="3754" y="2650"/>
                  <a:ext cx="0" cy="71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057" name="Line 17"/>
                <p:cNvSpPr>
                  <a:spLocks noChangeShapeType="1"/>
                </p:cNvSpPr>
                <p:nvPr/>
              </p:nvSpPr>
              <p:spPr bwMode="auto">
                <a:xfrm flipV="1">
                  <a:off x="3935" y="2853"/>
                  <a:ext cx="0" cy="51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058" name="Line 18"/>
                <p:cNvSpPr>
                  <a:spLocks noChangeShapeType="1"/>
                </p:cNvSpPr>
                <p:nvPr/>
              </p:nvSpPr>
              <p:spPr bwMode="auto">
                <a:xfrm flipV="1">
                  <a:off x="4122" y="3262"/>
                  <a:ext cx="0" cy="1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059" name="Line 19"/>
                <p:cNvSpPr>
                  <a:spLocks noChangeShapeType="1"/>
                </p:cNvSpPr>
                <p:nvPr/>
              </p:nvSpPr>
              <p:spPr bwMode="auto">
                <a:xfrm flipV="1">
                  <a:off x="4300" y="2871"/>
                  <a:ext cx="0" cy="4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060" name="Line 20"/>
                <p:cNvSpPr>
                  <a:spLocks noChangeShapeType="1"/>
                </p:cNvSpPr>
                <p:nvPr/>
              </p:nvSpPr>
              <p:spPr bwMode="auto">
                <a:xfrm flipV="1">
                  <a:off x="4481" y="2693"/>
                  <a:ext cx="0"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15061" name="Text Box 21"/>
              <p:cNvSpPr txBox="1">
                <a:spLocks noChangeArrowheads="1"/>
              </p:cNvSpPr>
              <p:nvPr/>
            </p:nvSpPr>
            <p:spPr bwMode="auto">
              <a:xfrm>
                <a:off x="2353" y="3201"/>
                <a:ext cx="749" cy="20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1400">
                    <a:latin typeface="Times New Roman" charset="0"/>
                  </a:rPr>
                  <a:t>Measure Here</a:t>
                </a:r>
              </a:p>
            </p:txBody>
          </p:sp>
        </p:grpSp>
        <p:sp>
          <p:nvSpPr>
            <p:cNvPr id="215062" name="Line 22"/>
            <p:cNvSpPr>
              <a:spLocks noChangeShapeType="1"/>
            </p:cNvSpPr>
            <p:nvPr/>
          </p:nvSpPr>
          <p:spPr bwMode="auto">
            <a:xfrm flipH="1">
              <a:off x="4016" y="1927"/>
              <a:ext cx="412" cy="1082"/>
            </a:xfrm>
            <a:prstGeom prst="line">
              <a:avLst/>
            </a:prstGeom>
            <a:noFill/>
            <a:ln w="9525">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063" name="Line 23"/>
            <p:cNvSpPr>
              <a:spLocks noChangeShapeType="1"/>
            </p:cNvSpPr>
            <p:nvPr/>
          </p:nvSpPr>
          <p:spPr bwMode="auto">
            <a:xfrm>
              <a:off x="4528" y="1919"/>
              <a:ext cx="592" cy="1090"/>
            </a:xfrm>
            <a:prstGeom prst="line">
              <a:avLst/>
            </a:prstGeom>
            <a:noFill/>
            <a:ln w="9525">
              <a:solidFill>
                <a:srgbClr val="99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1" name="Slide Number Placeholder 5"/>
          <p:cNvSpPr>
            <a:spLocks noGrp="1"/>
          </p:cNvSpPr>
          <p:nvPr>
            <p:ph type="sldNum" sz="quarter" idx="12"/>
          </p:nvPr>
        </p:nvSpPr>
        <p:spPr/>
        <p:txBody>
          <a:bodyPr/>
          <a:lstStyle/>
          <a:p>
            <a:fld id="{776FC800-B71E-6F41-8136-8C007547C2CD}" type="slidenum">
              <a:rPr lang="en-US"/>
              <a:pPr/>
              <a:t>32</a:t>
            </a:fld>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t>Spectra tell us temperatures</a:t>
            </a:r>
          </a:p>
        </p:txBody>
      </p:sp>
      <p:sp>
        <p:nvSpPr>
          <p:cNvPr id="168963" name="Rectangle 3"/>
          <p:cNvSpPr>
            <a:spLocks noGrp="1" noChangeArrowheads="1"/>
          </p:cNvSpPr>
          <p:nvPr>
            <p:ph type="body" sz="half" idx="1"/>
          </p:nvPr>
        </p:nvSpPr>
        <p:spPr>
          <a:xfrm>
            <a:off x="381000" y="2362200"/>
            <a:ext cx="4343400" cy="2209800"/>
          </a:xfrm>
        </p:spPr>
        <p:txBody>
          <a:bodyPr/>
          <a:lstStyle/>
          <a:p>
            <a:pPr marL="533400" indent="-533400">
              <a:lnSpc>
                <a:spcPct val="90000"/>
              </a:lnSpc>
              <a:buFont typeface="Wingdings" charset="0"/>
              <a:buNone/>
            </a:pPr>
            <a:r>
              <a:rPr lang="en-US" sz="2400"/>
              <a:t>     If you look at the strongest colors or wavelength of light emitted by a star, then you can calculate its temperature </a:t>
            </a:r>
          </a:p>
          <a:p>
            <a:pPr marL="533400" indent="-533400">
              <a:lnSpc>
                <a:spcPct val="90000"/>
              </a:lnSpc>
              <a:buFont typeface="Wingdings" charset="0"/>
              <a:buNone/>
            </a:pPr>
            <a:r>
              <a:rPr lang="en-US" sz="1800"/>
              <a:t>      </a:t>
            </a:r>
            <a:endParaRPr lang="en-US" sz="2400"/>
          </a:p>
        </p:txBody>
      </p:sp>
      <p:pic>
        <p:nvPicPr>
          <p:cNvPr id="168964" name="Picture 4" descr="graph of solar intensity, showing that the Sun peaks in the green area of visible light" title="solar intensit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7530" r="7530"/>
          <a:stretch>
            <a:fillRect/>
          </a:stretch>
        </p:blipFill>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68968" name="Line 8" descr="arrow pointing to peak of solar intensity, in the green " title="arrow"/>
          <p:cNvSpPr>
            <a:spLocks noChangeShapeType="1"/>
          </p:cNvSpPr>
          <p:nvPr/>
        </p:nvSpPr>
        <p:spPr bwMode="auto">
          <a:xfrm flipV="1">
            <a:off x="2209800" y="2971800"/>
            <a:ext cx="3581400" cy="2819400"/>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8967" name="Rectangle 7"/>
          <p:cNvSpPr>
            <a:spLocks noChangeArrowheads="1"/>
          </p:cNvSpPr>
          <p:nvPr/>
        </p:nvSpPr>
        <p:spPr bwMode="auto">
          <a:xfrm>
            <a:off x="457200" y="5791200"/>
            <a:ext cx="868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533400" indent="-533400" algn="l" eaLnBrk="1" hangingPunct="1">
              <a:lnSpc>
                <a:spcPct val="90000"/>
              </a:lnSpc>
              <a:spcBef>
                <a:spcPct val="20000"/>
              </a:spcBef>
              <a:buClr>
                <a:schemeClr val="hlink"/>
              </a:buClr>
              <a:buSzPct val="70000"/>
              <a:buFont typeface="Wingdings" charset="0"/>
              <a:buNone/>
            </a:pPr>
            <a:r>
              <a:rPr lang="en-US" sz="1800">
                <a:effectLst>
                  <a:outerShdw blurRad="38100" dist="38100" dir="2700000" algn="tl">
                    <a:srgbClr val="000000"/>
                  </a:outerShdw>
                </a:effectLst>
              </a:rPr>
              <a:t>temperature in degrees Kelvin = </a:t>
            </a:r>
          </a:p>
          <a:p>
            <a:pPr marL="533400" indent="-533400" algn="l" eaLnBrk="1" hangingPunct="1">
              <a:lnSpc>
                <a:spcPct val="90000"/>
              </a:lnSpc>
              <a:spcBef>
                <a:spcPct val="20000"/>
              </a:spcBef>
              <a:buClr>
                <a:schemeClr val="hlink"/>
              </a:buClr>
              <a:buSzPct val="70000"/>
              <a:buFont typeface="Wingdings" charset="0"/>
              <a:buNone/>
            </a:pPr>
            <a:r>
              <a:rPr lang="en-US" sz="1800">
                <a:effectLst>
                  <a:outerShdw blurRad="38100" dist="38100" dir="2700000" algn="tl">
                    <a:srgbClr val="000000"/>
                  </a:outerShdw>
                </a:effectLst>
              </a:rPr>
              <a:t>        3 x 10</a:t>
            </a:r>
            <a:r>
              <a:rPr lang="en-US" sz="1800" baseline="30000">
                <a:effectLst>
                  <a:outerShdw blurRad="38100" dist="38100" dir="2700000" algn="tl">
                    <a:srgbClr val="000000"/>
                  </a:outerShdw>
                </a:effectLst>
              </a:rPr>
              <a:t>6</a:t>
            </a:r>
            <a:r>
              <a:rPr lang="en-US" sz="1800">
                <a:effectLst>
                  <a:outerShdw blurRad="38100" dist="38100" dir="2700000" algn="tl">
                    <a:srgbClr val="000000"/>
                  </a:outerShdw>
                </a:effectLst>
              </a:rPr>
              <a:t>/ wavelength in nanometers = 5800 K on the surface of our Sun</a:t>
            </a:r>
            <a:r>
              <a:rPr lang="en-US" sz="2400">
                <a:effectLst>
                  <a:outerShdw blurRad="38100" dist="38100" dir="2700000" algn="tl">
                    <a:srgbClr val="000000"/>
                  </a:outerShdw>
                </a:effectLst>
              </a:rPr>
              <a:t> </a:t>
            </a:r>
          </a:p>
        </p:txBody>
      </p:sp>
      <p:sp>
        <p:nvSpPr>
          <p:cNvPr id="7" name="Slide Number Placeholder 6"/>
          <p:cNvSpPr>
            <a:spLocks noGrp="1"/>
          </p:cNvSpPr>
          <p:nvPr>
            <p:ph type="sldNum" sz="quarter" idx="12"/>
          </p:nvPr>
        </p:nvSpPr>
        <p:spPr/>
        <p:txBody>
          <a:bodyPr/>
          <a:lstStyle/>
          <a:p>
            <a:fld id="{5155A611-4F24-0644-9D56-62F88DCFFD2D}" type="slidenum">
              <a:rPr lang="en-US"/>
              <a:pPr/>
              <a:t>33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t>Spectra tell us about composition</a:t>
            </a:r>
          </a:p>
        </p:txBody>
      </p:sp>
      <p:sp>
        <p:nvSpPr>
          <p:cNvPr id="192515" name="Rectangle 3"/>
          <p:cNvSpPr>
            <a:spLocks noGrp="1" noChangeArrowheads="1"/>
          </p:cNvSpPr>
          <p:nvPr>
            <p:ph idx="1"/>
          </p:nvPr>
        </p:nvSpPr>
        <p:spPr/>
        <p:txBody>
          <a:bodyPr/>
          <a:lstStyle/>
          <a:p>
            <a:r>
              <a:rPr lang="en-US"/>
              <a:t>Am emission or absorption line means a specific chemical element has been involved with the light you are seeing</a:t>
            </a:r>
          </a:p>
          <a:p>
            <a:r>
              <a:rPr lang="en-US"/>
              <a:t>Careful, though. The element could be from the source, or from an intervening plasma or gas cloud</a:t>
            </a:r>
          </a:p>
        </p:txBody>
      </p:sp>
      <p:sp>
        <p:nvSpPr>
          <p:cNvPr id="4" name="Slide Number Placeholder 5"/>
          <p:cNvSpPr>
            <a:spLocks noGrp="1"/>
          </p:cNvSpPr>
          <p:nvPr>
            <p:ph type="sldNum" sz="quarter" idx="12"/>
          </p:nvPr>
        </p:nvSpPr>
        <p:spPr/>
        <p:txBody>
          <a:bodyPr/>
          <a:lstStyle/>
          <a:p>
            <a:fld id="{C1CD727A-899E-1042-8AA7-4BEB130A716C}" type="slidenum">
              <a:rPr lang="en-US"/>
              <a:pPr/>
              <a:t>34</a:t>
            </a:fld>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t>How do spectra tell us about movement?</a:t>
            </a:r>
          </a:p>
        </p:txBody>
      </p:sp>
      <p:sp>
        <p:nvSpPr>
          <p:cNvPr id="171011" name="Rectangle 3"/>
          <p:cNvSpPr>
            <a:spLocks noGrp="1" noChangeArrowheads="1"/>
          </p:cNvSpPr>
          <p:nvPr>
            <p:ph idx="1"/>
          </p:nvPr>
        </p:nvSpPr>
        <p:spPr/>
        <p:txBody>
          <a:bodyPr/>
          <a:lstStyle/>
          <a:p>
            <a:pPr>
              <a:lnSpc>
                <a:spcPct val="80000"/>
              </a:lnSpc>
            </a:pPr>
            <a:r>
              <a:rPr lang="en-US" sz="2000"/>
              <a:t>A Doppler shift happens when an object is moving towards or away from us, as in a siren coming towards us</a:t>
            </a:r>
          </a:p>
          <a:p>
            <a:pPr>
              <a:lnSpc>
                <a:spcPct val="80000"/>
              </a:lnSpc>
              <a:buFont typeface="Wingdings" charset="0"/>
              <a:buNone/>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endParaRPr lang="en-US" sz="2000"/>
          </a:p>
          <a:p>
            <a:pPr>
              <a:lnSpc>
                <a:spcPct val="80000"/>
              </a:lnSpc>
            </a:pPr>
            <a:r>
              <a:rPr lang="en-US" sz="2000"/>
              <a:t>Wavelength is influenced by the movement</a:t>
            </a:r>
          </a:p>
          <a:p>
            <a:pPr>
              <a:lnSpc>
                <a:spcPct val="80000"/>
              </a:lnSpc>
            </a:pPr>
            <a:r>
              <a:rPr lang="en-US" sz="2000"/>
              <a:t>It works with sound, with light, with any wave</a:t>
            </a:r>
          </a:p>
        </p:txBody>
      </p:sp>
      <p:pic>
        <p:nvPicPr>
          <p:cNvPr id="171012" name="Picture 4" descr="diagram of how the Doppler shift squishes waves together or spreads them apart depending upon whether a sound source is moving towards or away from you" title="Doppler sh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667000"/>
            <a:ext cx="3657600" cy="247967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12"/>
          </p:nvPr>
        </p:nvSpPr>
        <p:spPr/>
        <p:txBody>
          <a:bodyPr/>
          <a:lstStyle/>
          <a:p>
            <a:fld id="{6882C75D-4F4E-214F-AB7D-BDDD675AD430}" type="slidenum">
              <a:rPr lang="en-US"/>
              <a:pPr/>
              <a:t>35</a:t>
            </a:fld>
            <a:endParaRPr lang="en-US"/>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70" name="Rectangle 14"/>
          <p:cNvSpPr>
            <a:spLocks noGrp="1" noChangeArrowheads="1"/>
          </p:cNvSpPr>
          <p:nvPr>
            <p:ph type="title"/>
          </p:nvPr>
        </p:nvSpPr>
        <p:spPr>
          <a:xfrm>
            <a:off x="1143000" y="304800"/>
            <a:ext cx="7543800" cy="1431925"/>
          </a:xfrm>
          <a:noFill/>
          <a:ln/>
        </p:spPr>
        <p:txBody>
          <a:bodyPr/>
          <a:lstStyle/>
          <a:p>
            <a:r>
              <a:rPr lang="en-US"/>
              <a:t>Doppler Shifts tell us about motions</a:t>
            </a:r>
          </a:p>
        </p:txBody>
      </p:sp>
      <p:pic>
        <p:nvPicPr>
          <p:cNvPr id="173061" name="Picture 5" descr="hydrogen spectrum as produced by a gas lamp" title="hydro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51752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8" name="Text Box 12"/>
          <p:cNvSpPr txBox="1">
            <a:spLocks noChangeArrowheads="1"/>
          </p:cNvSpPr>
          <p:nvPr/>
        </p:nvSpPr>
        <p:spPr bwMode="auto">
          <a:xfrm>
            <a:off x="5410200" y="2819400"/>
            <a:ext cx="2971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r>
              <a:rPr lang="en-US" sz="2400">
                <a:latin typeface="Arial" charset="0"/>
              </a:rPr>
              <a:t>Hydrogen spectrum</a:t>
            </a:r>
          </a:p>
          <a:p>
            <a:pPr algn="l" eaLnBrk="1" hangingPunct="1"/>
            <a:r>
              <a:rPr lang="en-US" sz="2400">
                <a:latin typeface="Arial" charset="0"/>
              </a:rPr>
              <a:t>in lab</a:t>
            </a:r>
          </a:p>
        </p:txBody>
      </p:sp>
      <p:sp>
        <p:nvSpPr>
          <p:cNvPr id="173064" name="Text Box 8"/>
          <p:cNvSpPr txBox="1">
            <a:spLocks noChangeArrowheads="1"/>
          </p:cNvSpPr>
          <p:nvPr/>
        </p:nvSpPr>
        <p:spPr bwMode="auto">
          <a:xfrm>
            <a:off x="1295400" y="5410200"/>
            <a:ext cx="2279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800" b="1">
                <a:latin typeface="Arial" charset="0"/>
              </a:rPr>
              <a:t>Spectral line in Lab</a:t>
            </a:r>
          </a:p>
          <a:p>
            <a:pPr algn="l" eaLnBrk="1" hangingPunct="1"/>
            <a:r>
              <a:rPr lang="en-US" sz="1800" b="1">
                <a:latin typeface="Arial" charset="0"/>
              </a:rPr>
              <a:t>is at  643.6 nm</a:t>
            </a:r>
          </a:p>
        </p:txBody>
      </p:sp>
      <p:sp>
        <p:nvSpPr>
          <p:cNvPr id="173071" name="Line 15" descr="ararow pointing to a red line in the hydrogen spectrum" title="arrow"/>
          <p:cNvSpPr>
            <a:spLocks noChangeShapeType="1"/>
          </p:cNvSpPr>
          <p:nvPr/>
        </p:nvSpPr>
        <p:spPr bwMode="auto">
          <a:xfrm>
            <a:off x="3733800" y="2971800"/>
            <a:ext cx="0" cy="2743200"/>
          </a:xfrm>
          <a:prstGeom prst="line">
            <a:avLst/>
          </a:prstGeom>
          <a:noFill/>
          <a:ln w="57150">
            <a:solidFill>
              <a:srgbClr val="FF5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73062" name="Picture 6" descr="hydrogen spectrum from an obect moving away from the viewer" title="hydro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33800"/>
            <a:ext cx="5138738"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9" name="Text Box 13"/>
          <p:cNvSpPr txBox="1">
            <a:spLocks noChangeArrowheads="1"/>
          </p:cNvSpPr>
          <p:nvPr/>
        </p:nvSpPr>
        <p:spPr bwMode="auto">
          <a:xfrm>
            <a:off x="5410200" y="3810000"/>
            <a:ext cx="33035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400">
                <a:latin typeface="Arial" charset="0"/>
              </a:rPr>
              <a:t>Hydrogen spectrum in</a:t>
            </a:r>
          </a:p>
          <a:p>
            <a:pPr algn="l" eaLnBrk="1" hangingPunct="1"/>
            <a:r>
              <a:rPr lang="en-US" sz="2400">
                <a:latin typeface="Arial" charset="0"/>
              </a:rPr>
              <a:t>a distant moving object</a:t>
            </a:r>
          </a:p>
        </p:txBody>
      </p:sp>
      <p:sp>
        <p:nvSpPr>
          <p:cNvPr id="173066" name="Text Box 10"/>
          <p:cNvSpPr txBox="1">
            <a:spLocks noChangeArrowheads="1"/>
          </p:cNvSpPr>
          <p:nvPr/>
        </p:nvSpPr>
        <p:spPr bwMode="auto">
          <a:xfrm>
            <a:off x="4343400" y="5334000"/>
            <a:ext cx="2635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800" b="1">
                <a:latin typeface="Arial" charset="0"/>
              </a:rPr>
              <a:t>Spectral line shifted to</a:t>
            </a:r>
          </a:p>
          <a:p>
            <a:pPr algn="l" eaLnBrk="1" hangingPunct="1"/>
            <a:r>
              <a:rPr lang="en-US" sz="1800" b="1">
                <a:latin typeface="Arial" charset="0"/>
              </a:rPr>
              <a:t>666.4 nm in source.</a:t>
            </a:r>
          </a:p>
        </p:txBody>
      </p:sp>
      <p:sp>
        <p:nvSpPr>
          <p:cNvPr id="173065" name="Line 9" descr="arrow pointing to the same red line that is now shifted to the right (more red)" title="arrow"/>
          <p:cNvSpPr>
            <a:spLocks noChangeShapeType="1"/>
          </p:cNvSpPr>
          <p:nvPr/>
        </p:nvSpPr>
        <p:spPr bwMode="auto">
          <a:xfrm>
            <a:off x="4038600" y="4572000"/>
            <a:ext cx="0" cy="1371600"/>
          </a:xfrm>
          <a:prstGeom prst="line">
            <a:avLst/>
          </a:prstGeom>
          <a:noFill/>
          <a:ln w="57150">
            <a:solidFill>
              <a:srgbClr val="FF505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3067" name="Text Box 11"/>
          <p:cNvSpPr txBox="1">
            <a:spLocks noChangeArrowheads="1"/>
          </p:cNvSpPr>
          <p:nvPr/>
        </p:nvSpPr>
        <p:spPr bwMode="auto">
          <a:xfrm>
            <a:off x="990600" y="6248400"/>
            <a:ext cx="741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1800" b="1">
                <a:solidFill>
                  <a:schemeClr val="folHlink"/>
                </a:solidFill>
                <a:latin typeface="Arial" charset="0"/>
              </a:rPr>
              <a:t>Speed of source =   300,000 x (666.4 – 643.6)/643.6  =  +10,628 km/s</a:t>
            </a:r>
          </a:p>
        </p:txBody>
      </p:sp>
      <p:sp>
        <p:nvSpPr>
          <p:cNvPr id="12" name="Slide Number Placeholder 5"/>
          <p:cNvSpPr>
            <a:spLocks noGrp="1"/>
          </p:cNvSpPr>
          <p:nvPr>
            <p:ph type="sldNum" sz="quarter" idx="12"/>
          </p:nvPr>
        </p:nvSpPr>
        <p:spPr/>
        <p:txBody>
          <a:bodyPr/>
          <a:lstStyle/>
          <a:p>
            <a:fld id="{F13ECFDD-A172-2945-B150-612DDD9480BC}" type="slidenum">
              <a:rPr lang="en-US"/>
              <a:pPr/>
              <a:t>36</a:t>
            </a:fld>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t>Doppler, continued</a:t>
            </a:r>
          </a:p>
        </p:txBody>
      </p:sp>
      <p:pic>
        <p:nvPicPr>
          <p:cNvPr id="188422" name="Picture 6" descr="a light spectrum in the background" title="spectrum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709" b="5709"/>
          <a:stretch>
            <a:fillRect/>
          </a:stretch>
        </p:blipFill>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88421" name="Rectangle 5"/>
          <p:cNvSpPr>
            <a:spLocks noChangeArrowheads="1"/>
          </p:cNvSpPr>
          <p:nvPr/>
        </p:nvSpPr>
        <p:spPr bwMode="auto">
          <a:xfrm>
            <a:off x="609600" y="2057400"/>
            <a:ext cx="350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Clr>
                <a:schemeClr val="hlink"/>
              </a:buClr>
              <a:buSzPct val="70000"/>
              <a:buFont typeface="Wingdings" charset="0"/>
              <a:buChar char="n"/>
            </a:pPr>
            <a:r>
              <a:rPr lang="en-US" sz="3200">
                <a:effectLst>
                  <a:outerShdw blurRad="38100" dist="38100" dir="2700000" algn="tl">
                    <a:srgbClr val="000000"/>
                  </a:outerShdw>
                </a:effectLst>
              </a:rPr>
              <a:t>Motion away from us results in a </a:t>
            </a:r>
            <a:r>
              <a:rPr lang="ja-JP" altLang="en-US" sz="3200">
                <a:effectLst>
                  <a:outerShdw blurRad="38100" dist="38100" dir="2700000" algn="tl">
                    <a:srgbClr val="000000"/>
                  </a:outerShdw>
                </a:effectLst>
                <a:latin typeface="Arial"/>
              </a:rPr>
              <a:t>“</a:t>
            </a:r>
            <a:r>
              <a:rPr lang="en-US" sz="3200">
                <a:effectLst>
                  <a:outerShdw blurRad="38100" dist="38100" dir="2700000" algn="tl">
                    <a:srgbClr val="000000"/>
                  </a:outerShdw>
                </a:effectLst>
              </a:rPr>
              <a:t>red shift</a:t>
            </a:r>
            <a:r>
              <a:rPr lang="ja-JP" altLang="en-US" sz="3200">
                <a:effectLst>
                  <a:outerShdw blurRad="38100" dist="38100" dir="2700000" algn="tl">
                    <a:srgbClr val="000000"/>
                  </a:outerShdw>
                </a:effectLst>
                <a:latin typeface="Arial"/>
              </a:rPr>
              <a:t>”</a:t>
            </a:r>
            <a:endParaRPr lang="en-US" sz="3200">
              <a:effectLst>
                <a:outerShdw blurRad="38100" dist="38100" dir="2700000" algn="tl">
                  <a:srgbClr val="000000"/>
                </a:outerShdw>
              </a:effectLst>
            </a:endParaRPr>
          </a:p>
          <a:p>
            <a:pPr marL="342900" indent="-342900" algn="l" eaLnBrk="1" hangingPunct="1">
              <a:spcBef>
                <a:spcPct val="20000"/>
              </a:spcBef>
              <a:buClr>
                <a:schemeClr val="hlink"/>
              </a:buClr>
              <a:buSzPct val="70000"/>
              <a:buFont typeface="Wingdings" charset="0"/>
              <a:buChar char="n"/>
            </a:pPr>
            <a:r>
              <a:rPr lang="en-US" sz="3200">
                <a:effectLst>
                  <a:outerShdw blurRad="38100" dist="38100" dir="2700000" algn="tl">
                    <a:srgbClr val="000000"/>
                  </a:outerShdw>
                </a:effectLst>
              </a:rPr>
              <a:t>Motion towards us results in a </a:t>
            </a:r>
            <a:r>
              <a:rPr lang="ja-JP" altLang="en-US" sz="3200">
                <a:effectLst>
                  <a:outerShdw blurRad="38100" dist="38100" dir="2700000" algn="tl">
                    <a:srgbClr val="000000"/>
                  </a:outerShdw>
                </a:effectLst>
                <a:latin typeface="Arial"/>
              </a:rPr>
              <a:t>“</a:t>
            </a:r>
            <a:r>
              <a:rPr lang="en-US" sz="3200">
                <a:effectLst>
                  <a:outerShdw blurRad="38100" dist="38100" dir="2700000" algn="tl">
                    <a:srgbClr val="000000"/>
                  </a:outerShdw>
                </a:effectLst>
              </a:rPr>
              <a:t>blue shift</a:t>
            </a:r>
          </a:p>
        </p:txBody>
      </p:sp>
      <p:pic>
        <p:nvPicPr>
          <p:cNvPr id="188420" name="Picture 4" descr="A diagram of the sodium spectrum and how it changes (moves towards the blue or red end of the spectrum) depending upon motion towards or away from us." title="sodium spectrum"/>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a:off x="4114800" y="2133600"/>
            <a:ext cx="5029200" cy="3222625"/>
          </a:xfrm>
          <a:noFill/>
          <a:ln/>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88424" name="Text Box 8"/>
          <p:cNvSpPr txBox="1">
            <a:spLocks noChangeArrowheads="1"/>
          </p:cNvSpPr>
          <p:nvPr/>
        </p:nvSpPr>
        <p:spPr bwMode="auto">
          <a:xfrm>
            <a:off x="1066800" y="6521450"/>
            <a:ext cx="333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Why don</a:t>
            </a:r>
            <a:r>
              <a:rPr lang="ja-JP" altLang="en-US">
                <a:latin typeface="Arial"/>
              </a:rPr>
              <a:t>’</a:t>
            </a:r>
            <a:r>
              <a:rPr lang="en-US"/>
              <a:t>t they call it a violet shift?</a:t>
            </a:r>
          </a:p>
        </p:txBody>
      </p:sp>
      <p:sp>
        <p:nvSpPr>
          <p:cNvPr id="7" name="Slide Number Placeholder 5"/>
          <p:cNvSpPr>
            <a:spLocks noGrp="1"/>
          </p:cNvSpPr>
          <p:nvPr>
            <p:ph type="sldNum" sz="quarter" idx="12"/>
          </p:nvPr>
        </p:nvSpPr>
        <p:spPr/>
        <p:txBody>
          <a:bodyPr/>
          <a:lstStyle/>
          <a:p>
            <a:fld id="{8B07C8EE-AB78-1D4F-86CA-1CD9253827BC}" type="slidenum">
              <a:rPr lang="en-US"/>
              <a:pPr/>
              <a:t>37</a:t>
            </a:fld>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t>Spectra tell us about magnetism</a:t>
            </a:r>
          </a:p>
        </p:txBody>
      </p:sp>
      <p:sp>
        <p:nvSpPr>
          <p:cNvPr id="175109" name="Text Box 5"/>
          <p:cNvSpPr txBox="1">
            <a:spLocks noChangeArrowheads="1"/>
          </p:cNvSpPr>
          <p:nvPr/>
        </p:nvSpPr>
        <p:spPr bwMode="auto">
          <a:xfrm>
            <a:off x="1143000" y="4953000"/>
            <a:ext cx="2133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a:t>Sunspots are magnetic storms on the Sun</a:t>
            </a:r>
          </a:p>
        </p:txBody>
      </p:sp>
      <p:pic>
        <p:nvPicPr>
          <p:cNvPr id="175107" name="Picture 3" descr="sunspots" title="sunspot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2209800"/>
            <a:ext cx="4343400" cy="2368550"/>
          </a:xfrm>
        </p:spPr>
      </p:pic>
      <p:sp>
        <p:nvSpPr>
          <p:cNvPr id="175111" name="Text Box 7"/>
          <p:cNvSpPr txBox="1">
            <a:spLocks noChangeArrowheads="1"/>
          </p:cNvSpPr>
          <p:nvPr/>
        </p:nvSpPr>
        <p:spPr bwMode="auto">
          <a:xfrm>
            <a:off x="4343400" y="5715000"/>
            <a:ext cx="2514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a:t>Magnetic fields cause spectral lines to split into thirds</a:t>
            </a:r>
          </a:p>
        </p:txBody>
      </p:sp>
      <p:pic>
        <p:nvPicPr>
          <p:cNvPr id="175108" name="Picture 4" descr="Spectral lines split into three -- called Zeeman Splitting" title="spectral lin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057400"/>
            <a:ext cx="2951163" cy="3352800"/>
          </a:xfrm>
          <a:prstGeom prst="rect">
            <a:avLst/>
          </a:prstGeom>
          <a:noFill/>
          <a:extLst>
            <a:ext uri="{909E8E84-426E-40dd-AFC4-6F175D3DCCD1}">
              <a14:hiddenFill xmlns:a14="http://schemas.microsoft.com/office/drawing/2010/main">
                <a:solidFill>
                  <a:srgbClr val="FFFFFF"/>
                </a:solidFill>
              </a14:hiddenFill>
            </a:ext>
          </a:extLst>
        </p:spPr>
      </p:pic>
      <p:sp>
        <p:nvSpPr>
          <p:cNvPr id="175110" name="AutoShape 6" descr="arrow pointing to the split spectral lines" title="arrow"/>
          <p:cNvSpPr>
            <a:spLocks noChangeArrowheads="1"/>
          </p:cNvSpPr>
          <p:nvPr/>
        </p:nvSpPr>
        <p:spPr bwMode="auto">
          <a:xfrm>
            <a:off x="6934200" y="5410200"/>
            <a:ext cx="485775" cy="976313"/>
          </a:xfrm>
          <a:prstGeom prst="upArrow">
            <a:avLst>
              <a:gd name="adj1" fmla="val 50000"/>
              <a:gd name="adj2" fmla="val 50245"/>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Slide Number Placeholder 5"/>
          <p:cNvSpPr>
            <a:spLocks noGrp="1"/>
          </p:cNvSpPr>
          <p:nvPr>
            <p:ph type="sldNum" sz="quarter" idx="12"/>
          </p:nvPr>
        </p:nvSpPr>
        <p:spPr>
          <a:xfrm>
            <a:off x="8077200" y="6248400"/>
            <a:ext cx="533400" cy="457200"/>
          </a:xfrm>
        </p:spPr>
        <p:txBody>
          <a:bodyPr/>
          <a:lstStyle/>
          <a:p>
            <a:fld id="{2F06B801-42D1-1843-9D77-2442C2A072A5}" type="slidenum">
              <a:rPr lang="en-US"/>
              <a:pPr/>
              <a:t>38</a:t>
            </a:fld>
            <a:endParaRPr lang="en-US"/>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r>
              <a:rPr lang="en-US"/>
              <a:t>NASA</a:t>
            </a:r>
            <a:r>
              <a:rPr lang="ja-JP" altLang="en-US">
                <a:latin typeface="Arial"/>
              </a:rPr>
              <a:t>’</a:t>
            </a:r>
            <a:r>
              <a:rPr lang="en-US"/>
              <a:t>s Solar Dynamics Observatory (SDO)</a:t>
            </a:r>
          </a:p>
        </p:txBody>
      </p:sp>
      <p:sp>
        <p:nvSpPr>
          <p:cNvPr id="224259" name="Rectangle 3"/>
          <p:cNvSpPr>
            <a:spLocks noGrp="1" noChangeArrowheads="1"/>
          </p:cNvSpPr>
          <p:nvPr>
            <p:ph type="body" sz="half" idx="1"/>
          </p:nvPr>
        </p:nvSpPr>
        <p:spPr>
          <a:xfrm>
            <a:off x="1066800" y="2286000"/>
            <a:ext cx="7543800" cy="3810000"/>
          </a:xfrm>
        </p:spPr>
        <p:txBody>
          <a:bodyPr/>
          <a:lstStyle/>
          <a:p>
            <a:r>
              <a:rPr lang="en-US" sz="2800"/>
              <a:t>Launched Feb 2010</a:t>
            </a:r>
          </a:p>
          <a:p>
            <a:r>
              <a:rPr lang="en-US" sz="2800"/>
              <a:t>3 instruments, primary of which is Helioseismic Magnetic Imager (HMI)</a:t>
            </a:r>
          </a:p>
          <a:p>
            <a:r>
              <a:rPr lang="en-US" sz="2800"/>
              <a:t>HMI is from the Solar Observatories team at Stanford – my group!</a:t>
            </a:r>
          </a:p>
          <a:p>
            <a:r>
              <a:rPr lang="en-US" sz="2800"/>
              <a:t>HMI works similarly to a spectroscope</a:t>
            </a:r>
          </a:p>
        </p:txBody>
      </p:sp>
      <p:pic>
        <p:nvPicPr>
          <p:cNvPr id="3" name="Picture 2" descr="SDO logo" title="SD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752" y="1267661"/>
            <a:ext cx="1828861" cy="1828861"/>
          </a:xfrm>
          <a:prstGeom prst="rect">
            <a:avLst/>
          </a:prstGeom>
        </p:spPr>
      </p:pic>
      <p:sp>
        <p:nvSpPr>
          <p:cNvPr id="5" name="Slide Number Placeholder 6"/>
          <p:cNvSpPr>
            <a:spLocks noGrp="1"/>
          </p:cNvSpPr>
          <p:nvPr>
            <p:ph type="sldNum" sz="quarter" idx="12"/>
          </p:nvPr>
        </p:nvSpPr>
        <p:spPr/>
        <p:txBody>
          <a:bodyPr/>
          <a:lstStyle/>
          <a:p>
            <a:fld id="{1CBB6123-0978-2541-98A5-1964951EB662}" type="slidenum">
              <a:rPr lang="en-US"/>
              <a:pPr/>
              <a:t>39</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What is a spectrograph?</a:t>
            </a:r>
          </a:p>
        </p:txBody>
      </p:sp>
      <p:sp>
        <p:nvSpPr>
          <p:cNvPr id="119811" name="Rectangle 3"/>
          <p:cNvSpPr>
            <a:spLocks noGrp="1" noChangeArrowheads="1"/>
          </p:cNvSpPr>
          <p:nvPr>
            <p:ph type="body" sz="half" idx="1"/>
          </p:nvPr>
        </p:nvSpPr>
        <p:spPr>
          <a:xfrm>
            <a:off x="838200" y="1828800"/>
            <a:ext cx="4495800" cy="4114800"/>
          </a:xfrm>
        </p:spPr>
        <p:txBody>
          <a:bodyPr/>
          <a:lstStyle/>
          <a:p>
            <a:r>
              <a:rPr lang="en-US" sz="2800"/>
              <a:t>A relatively simple-to-understand scientific instrument to look at a spectrum</a:t>
            </a:r>
          </a:p>
          <a:p>
            <a:r>
              <a:rPr lang="en-US" sz="2800"/>
              <a:t>Like a prism – breaks light into its colors</a:t>
            </a:r>
          </a:p>
          <a:p>
            <a:r>
              <a:rPr lang="en-US" sz="2800"/>
              <a:t>Thin, rectangular slit produces a rectangle of light</a:t>
            </a:r>
          </a:p>
        </p:txBody>
      </p:sp>
      <p:pic>
        <p:nvPicPr>
          <p:cNvPr id="119813" name="Picture 5" descr="visible sectrum of light" title="rainbow spectrum"/>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257800" y="1676400"/>
            <a:ext cx="3217863" cy="1295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19822" name="Text Box 14"/>
          <p:cNvSpPr txBox="1">
            <a:spLocks noChangeArrowheads="1"/>
          </p:cNvSpPr>
          <p:nvPr/>
        </p:nvSpPr>
        <p:spPr bwMode="auto">
          <a:xfrm>
            <a:off x="5181600" y="3124200"/>
            <a:ext cx="3481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Example output from a spectrograph</a:t>
            </a:r>
            <a:endParaRPr lang="en-US" sz="1200"/>
          </a:p>
        </p:txBody>
      </p:sp>
      <p:pic>
        <p:nvPicPr>
          <p:cNvPr id="119818" name="Picture 10" descr="rainbow with rectange cut out of it" title="rainb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810000"/>
            <a:ext cx="1938338" cy="2743200"/>
          </a:xfrm>
          <a:prstGeom prst="rect">
            <a:avLst/>
          </a:prstGeom>
          <a:noFill/>
          <a:extLst>
            <a:ext uri="{909E8E84-426E-40dd-AFC4-6F175D3DCCD1}">
              <a14:hiddenFill xmlns:a14="http://schemas.microsoft.com/office/drawing/2010/main">
                <a:solidFill>
                  <a:srgbClr val="FFFFFF"/>
                </a:solidFill>
              </a14:hiddenFill>
            </a:ext>
          </a:extLst>
        </p:spPr>
      </p:pic>
      <p:sp>
        <p:nvSpPr>
          <p:cNvPr id="119816" name="Rectangle 8" descr="rainbow rectangle" title="rainbow rectangle"/>
          <p:cNvSpPr>
            <a:spLocks noChangeArrowheads="1"/>
          </p:cNvSpPr>
          <p:nvPr/>
        </p:nvSpPr>
        <p:spPr bwMode="auto">
          <a:xfrm rot="-650320">
            <a:off x="6781800" y="4724400"/>
            <a:ext cx="693738" cy="122238"/>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19819" name="Object 11" descr="white light going into a prism and exiting as the visible spectrum of colors" title="prism"/>
          <p:cNvGraphicFramePr>
            <a:graphicFrameLocks noGrp="1" noChangeAspect="1"/>
          </p:cNvGraphicFramePr>
          <p:nvPr>
            <p:ph sz="quarter" idx="3"/>
            <p:extLst>
              <p:ext uri="{D42A27DB-BD31-4B8C-83A1-F6EECF244321}">
                <p14:modId xmlns:p14="http://schemas.microsoft.com/office/powerpoint/2010/main" val="2368932768"/>
              </p:ext>
            </p:extLst>
          </p:nvPr>
        </p:nvGraphicFramePr>
        <p:xfrm>
          <a:off x="2286000" y="5715000"/>
          <a:ext cx="3581400" cy="995363"/>
        </p:xfrm>
        <a:graphic>
          <a:graphicData uri="http://schemas.openxmlformats.org/presentationml/2006/ole">
            <mc:AlternateContent xmlns:mc="http://schemas.openxmlformats.org/markup-compatibility/2006">
              <mc:Choice xmlns:v="urn:schemas-microsoft-com:vml" Requires="v">
                <p:oleObj spid="_x0000_s119874" name="Image" r:id="rId6" imgW="7771429" imgH="2158730" progId="Photoshop.Image.6">
                  <p:embed/>
                </p:oleObj>
              </mc:Choice>
              <mc:Fallback>
                <p:oleObj name="Image" r:id="rId6" imgW="7771429" imgH="2158730" progId="Photoshop.Image.6">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5715000"/>
                        <a:ext cx="3581400"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9" name="Slide Number Placeholder 7"/>
          <p:cNvSpPr>
            <a:spLocks noGrp="1"/>
          </p:cNvSpPr>
          <p:nvPr>
            <p:ph type="sldNum" sz="quarter" idx="12"/>
          </p:nvPr>
        </p:nvSpPr>
        <p:spPr/>
        <p:txBody>
          <a:bodyPr/>
          <a:lstStyle/>
          <a:p>
            <a:fld id="{B209CEC8-7EA1-2740-AB8F-5EC71BAD6C92}" type="slidenum">
              <a:rPr lang="en-US"/>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sz="quarter"/>
          </p:nvPr>
        </p:nvSpPr>
        <p:spPr/>
        <p:txBody>
          <a:bodyPr/>
          <a:lstStyle/>
          <a:p>
            <a:pPr algn="ctr"/>
            <a:r>
              <a:rPr lang="en-US"/>
              <a:t>NASA</a:t>
            </a:r>
            <a:r>
              <a:rPr lang="ja-JP" altLang="en-US">
                <a:latin typeface="Arial"/>
              </a:rPr>
              <a:t>’</a:t>
            </a:r>
            <a:r>
              <a:rPr lang="en-US"/>
              <a:t>s IRIS Mission</a:t>
            </a:r>
            <a:br>
              <a:rPr lang="en-US"/>
            </a:br>
            <a:r>
              <a:rPr lang="en-US"/>
              <a:t>IRIS is a spectrograph!</a:t>
            </a:r>
          </a:p>
        </p:txBody>
      </p:sp>
      <p:pic>
        <p:nvPicPr>
          <p:cNvPr id="2" name="Picture 1" descr="IRIS Logo" title="IRIS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362200"/>
            <a:ext cx="2528768" cy="1828800"/>
          </a:xfrm>
          <a:prstGeom prst="rect">
            <a:avLst/>
          </a:prstGeom>
        </p:spPr>
      </p:pic>
      <p:pic>
        <p:nvPicPr>
          <p:cNvPr id="225340" name="Picture 60" descr="solar activity in a deep red line of the spectrum" title="solar ac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828800"/>
            <a:ext cx="6324600" cy="3683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9200" y="6172200"/>
            <a:ext cx="6664004" cy="338554"/>
          </a:xfrm>
          <a:prstGeom prst="rect">
            <a:avLst/>
          </a:prstGeom>
          <a:noFill/>
        </p:spPr>
        <p:txBody>
          <a:bodyPr wrap="none" rtlCol="0">
            <a:spAutoFit/>
          </a:bodyPr>
          <a:lstStyle/>
          <a:p>
            <a:r>
              <a:rPr lang="en-US" dirty="0" smtClean="0"/>
              <a:t>Scientists from our group at Stanford and from Lockheed work on IRIS!</a:t>
            </a:r>
            <a:endParaRPr lang="en-US" dirty="0"/>
          </a:p>
        </p:txBody>
      </p:sp>
      <p:sp>
        <p:nvSpPr>
          <p:cNvPr id="5" name="Slide Number Placeholder 8"/>
          <p:cNvSpPr>
            <a:spLocks noGrp="1"/>
          </p:cNvSpPr>
          <p:nvPr>
            <p:ph type="sldNum" sz="quarter" idx="12"/>
          </p:nvPr>
        </p:nvSpPr>
        <p:spPr/>
        <p:txBody>
          <a:bodyPr/>
          <a:lstStyle/>
          <a:p>
            <a:fld id="{B4892FAE-7197-504E-9B59-B8AFDDCB2A82}" type="slidenum">
              <a:rPr lang="en-US"/>
              <a:pPr/>
              <a:t>40</a:t>
            </a:fld>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dirty="0" smtClean="0"/>
              <a:t>What are your questions</a:t>
            </a:r>
            <a:r>
              <a:rPr lang="en-US" dirty="0"/>
              <a:t>?</a:t>
            </a:r>
          </a:p>
        </p:txBody>
      </p:sp>
      <p:sp>
        <p:nvSpPr>
          <p:cNvPr id="190467" name="Rectangle 3"/>
          <p:cNvSpPr>
            <a:spLocks noGrp="1" noChangeArrowheads="1"/>
          </p:cNvSpPr>
          <p:nvPr>
            <p:ph idx="1"/>
          </p:nvPr>
        </p:nvSpPr>
        <p:spPr>
          <a:xfrm>
            <a:off x="304800" y="5334000"/>
            <a:ext cx="8763000" cy="1219200"/>
          </a:xfrm>
        </p:spPr>
        <p:txBody>
          <a:bodyPr/>
          <a:lstStyle/>
          <a:p>
            <a:pPr marL="0" indent="0">
              <a:lnSpc>
                <a:spcPct val="80000"/>
              </a:lnSpc>
              <a:buNone/>
            </a:pPr>
            <a:r>
              <a:rPr lang="en-US" sz="1800" b="1" dirty="0" smtClean="0">
                <a:solidFill>
                  <a:schemeClr val="folHlink"/>
                </a:solidFill>
              </a:rPr>
              <a:t>You can obtain punch-out spectrographs from the Stanford Solar Center.</a:t>
            </a:r>
          </a:p>
          <a:p>
            <a:pPr marL="0" indent="0">
              <a:lnSpc>
                <a:spcPct val="80000"/>
              </a:lnSpc>
              <a:buNone/>
            </a:pPr>
            <a:r>
              <a:rPr lang="en-US" sz="1800" b="1" dirty="0" smtClean="0">
                <a:solidFill>
                  <a:schemeClr val="folHlink"/>
                </a:solidFill>
              </a:rPr>
              <a:t>http://solar-</a:t>
            </a:r>
            <a:r>
              <a:rPr lang="en-US" sz="1800" b="1" dirty="0" err="1" smtClean="0">
                <a:solidFill>
                  <a:schemeClr val="folHlink"/>
                </a:solidFill>
              </a:rPr>
              <a:t>center.stanford.edu</a:t>
            </a:r>
            <a:r>
              <a:rPr lang="en-US" sz="1800" b="1" dirty="0" smtClean="0">
                <a:solidFill>
                  <a:schemeClr val="folHlink"/>
                </a:solidFill>
              </a:rPr>
              <a:t>/activities/</a:t>
            </a:r>
            <a:r>
              <a:rPr lang="en-US" sz="1800" b="1" dirty="0" err="1" smtClean="0">
                <a:solidFill>
                  <a:schemeClr val="folHlink"/>
                </a:solidFill>
              </a:rPr>
              <a:t>cots.html</a:t>
            </a:r>
            <a:endParaRPr lang="en-US" sz="1800" b="1" dirty="0">
              <a:solidFill>
                <a:schemeClr val="folHlink"/>
              </a:solidFill>
            </a:endParaRPr>
          </a:p>
          <a:p>
            <a:pPr>
              <a:lnSpc>
                <a:spcPct val="80000"/>
              </a:lnSpc>
            </a:pPr>
            <a:endParaRPr lang="en-US" sz="1800" b="1" dirty="0">
              <a:solidFill>
                <a:schemeClr val="folHlink"/>
              </a:solidFill>
            </a:endParaRPr>
          </a:p>
          <a:p>
            <a:pPr marL="0" indent="0">
              <a:lnSpc>
                <a:spcPct val="80000"/>
              </a:lnSpc>
              <a:buNone/>
            </a:pPr>
            <a:r>
              <a:rPr lang="en-US" sz="1800" b="1" dirty="0">
                <a:solidFill>
                  <a:schemeClr val="folHlink"/>
                </a:solidFill>
              </a:rPr>
              <a:t>Use them to look at moonlight, reflected sunlight, fluorescent lights, neon signs, mercury vapor and sodium streetlights, etc.</a:t>
            </a:r>
          </a:p>
          <a:p>
            <a:pPr marL="0" indent="0">
              <a:lnSpc>
                <a:spcPct val="80000"/>
              </a:lnSpc>
              <a:buNone/>
            </a:pPr>
            <a:endParaRPr lang="en-US" sz="1800" dirty="0">
              <a:solidFill>
                <a:schemeClr val="folHlink"/>
              </a:solidFill>
            </a:endParaRPr>
          </a:p>
        </p:txBody>
      </p:sp>
      <p:sp>
        <p:nvSpPr>
          <p:cNvPr id="7" name="Slide Number Placeholder 5"/>
          <p:cNvSpPr>
            <a:spLocks noGrp="1"/>
          </p:cNvSpPr>
          <p:nvPr>
            <p:ph type="sldNum" sz="quarter" idx="12"/>
          </p:nvPr>
        </p:nvSpPr>
        <p:spPr/>
        <p:txBody>
          <a:bodyPr/>
          <a:lstStyle/>
          <a:p>
            <a:fld id="{43282D75-F103-D245-B145-43717355F9BA}" type="slidenum">
              <a:rPr lang="en-US"/>
              <a:pPr/>
              <a:t>41</a:t>
            </a:fld>
            <a:endParaRPr lang="en-US"/>
          </a:p>
        </p:txBody>
      </p:sp>
      <p:pic>
        <p:nvPicPr>
          <p:cNvPr id="190468" name="Picture 4" descr="An artist has taken an image of a solar prominence and enhanced it to look like  a dragon." title="Sun Dra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8" y="1371600"/>
            <a:ext cx="5029200" cy="3360738"/>
          </a:xfrm>
          <a:prstGeom prst="rect">
            <a:avLst/>
          </a:prstGeom>
          <a:noFill/>
          <a:extLst>
            <a:ext uri="{909E8E84-426E-40dd-AFC4-6F175D3DCCD1}">
              <a14:hiddenFill xmlns:a14="http://schemas.microsoft.com/office/drawing/2010/main">
                <a:solidFill>
                  <a:srgbClr val="FFFFFF"/>
                </a:solidFill>
              </a14:hiddenFill>
            </a:ext>
          </a:extLst>
        </p:spPr>
      </p:pic>
      <p:sp>
        <p:nvSpPr>
          <p:cNvPr id="190469" name="Rectangle 5"/>
          <p:cNvSpPr>
            <a:spLocks noChangeArrowheads="1"/>
          </p:cNvSpPr>
          <p:nvPr/>
        </p:nvSpPr>
        <p:spPr bwMode="auto">
          <a:xfrm>
            <a:off x="5342544" y="2438400"/>
            <a:ext cx="3810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eaLnBrk="1" hangingPunct="1"/>
            <a:r>
              <a:rPr lang="en-US" sz="4400" b="1" dirty="0">
                <a:effectLst>
                  <a:outerShdw blurRad="38100" dist="38100" dir="2700000" algn="tl">
                    <a:srgbClr val="000000"/>
                  </a:outerShdw>
                </a:effectLst>
              </a:rPr>
              <a:t>Thank you!</a:t>
            </a:r>
          </a:p>
        </p:txBody>
      </p:sp>
      <p:sp>
        <p:nvSpPr>
          <p:cNvPr id="190470" name="Text Box 6"/>
          <p:cNvSpPr txBox="1">
            <a:spLocks noChangeArrowheads="1"/>
          </p:cNvSpPr>
          <p:nvPr/>
        </p:nvSpPr>
        <p:spPr bwMode="auto">
          <a:xfrm>
            <a:off x="228600" y="4724400"/>
            <a:ext cx="4124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latin typeface="Times New Roman" charset="0"/>
              </a:rPr>
              <a:t>Sun Dragon Art image © by Henry Roll.  Used with permission</a:t>
            </a:r>
            <a:r>
              <a:rPr lang="en-US" sz="1400" dirty="0">
                <a:latin typeface="Times New Roman" charset="0"/>
              </a:rPr>
              <a: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066800" y="304800"/>
            <a:ext cx="5410200" cy="1431925"/>
          </a:xfrm>
        </p:spPr>
        <p:txBody>
          <a:bodyPr/>
          <a:lstStyle/>
          <a:p>
            <a:r>
              <a:rPr lang="en-US"/>
              <a:t>Your Simple Spectrograph</a:t>
            </a:r>
          </a:p>
        </p:txBody>
      </p:sp>
      <p:pic>
        <p:nvPicPr>
          <p:cNvPr id="195593" name="Picture 9" descr="Stanford punch-out spectrograph" title="spectr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1000"/>
            <a:ext cx="1962150"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5587" name="Rectangle 3"/>
          <p:cNvSpPr>
            <a:spLocks noGrp="1" noChangeArrowheads="1"/>
          </p:cNvSpPr>
          <p:nvPr>
            <p:ph type="body" sz="half" idx="1"/>
          </p:nvPr>
        </p:nvSpPr>
        <p:spPr>
          <a:xfrm>
            <a:off x="990600" y="2057400"/>
            <a:ext cx="5410200" cy="4114800"/>
          </a:xfrm>
        </p:spPr>
        <p:txBody>
          <a:bodyPr/>
          <a:lstStyle/>
          <a:p>
            <a:r>
              <a:rPr lang="en-US" sz="2800"/>
              <a:t>Diffraction grating</a:t>
            </a:r>
          </a:p>
          <a:p>
            <a:pPr>
              <a:buFont typeface="Wingdings" charset="0"/>
              <a:buNone/>
            </a:pPr>
            <a:r>
              <a:rPr lang="en-US" sz="2800"/>
              <a:t>    (similar effect to prism</a:t>
            </a:r>
          </a:p>
          <a:p>
            <a:pPr>
              <a:buFont typeface="Wingdings" charset="0"/>
              <a:buNone/>
            </a:pPr>
            <a:r>
              <a:rPr lang="en-US" sz="2800"/>
              <a:t>      or CD)</a:t>
            </a:r>
          </a:p>
          <a:p>
            <a:r>
              <a:rPr lang="en-US" sz="2800"/>
              <a:t>Slit &amp; light source</a:t>
            </a:r>
          </a:p>
          <a:p>
            <a:r>
              <a:rPr lang="en-US" sz="2800"/>
              <a:t>Scale (optional)</a:t>
            </a:r>
          </a:p>
          <a:p>
            <a:r>
              <a:rPr lang="en-US" sz="2800"/>
              <a:t>Eye or instrument </a:t>
            </a:r>
          </a:p>
          <a:p>
            <a:pPr>
              <a:buFont typeface="Wingdings" charset="0"/>
              <a:buNone/>
            </a:pPr>
            <a:r>
              <a:rPr lang="en-US" sz="2800"/>
              <a:t>   for viewing</a:t>
            </a:r>
          </a:p>
        </p:txBody>
      </p:sp>
      <p:pic>
        <p:nvPicPr>
          <p:cNvPr id="195590" name="Picture 6" descr="diffraction grating" title="diffraction gratin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410200" y="1905000"/>
            <a:ext cx="1028700" cy="1371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95597" name="Picture 13" descr="light shining on a CD and being spread into colors" title="C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981200"/>
            <a:ext cx="16764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95595" name="Picture 11" descr="white light source going through a small slit, then being split into colors by a diffraction grating" title="grating output"/>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4648200" y="3581400"/>
            <a:ext cx="3810000" cy="2789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95598" name="Text Box 14"/>
          <p:cNvSpPr txBox="1">
            <a:spLocks noChangeArrowheads="1"/>
          </p:cNvSpPr>
          <p:nvPr/>
        </p:nvSpPr>
        <p:spPr bwMode="auto">
          <a:xfrm>
            <a:off x="381000" y="5791200"/>
            <a:ext cx="35020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b="1">
                <a:solidFill>
                  <a:schemeClr val="folHlink"/>
                </a:solidFill>
              </a:rPr>
              <a:t>Examine &amp; try out your spectrograph</a:t>
            </a:r>
          </a:p>
        </p:txBody>
      </p:sp>
      <p:sp>
        <p:nvSpPr>
          <p:cNvPr id="9" name="Slide Number Placeholder 7"/>
          <p:cNvSpPr>
            <a:spLocks noGrp="1"/>
          </p:cNvSpPr>
          <p:nvPr>
            <p:ph type="sldNum" sz="quarter" idx="12"/>
          </p:nvPr>
        </p:nvSpPr>
        <p:spPr/>
        <p:txBody>
          <a:bodyPr/>
          <a:lstStyle/>
          <a:p>
            <a:fld id="{FE50FDE8-74D4-AC48-BD2B-E6065E2B738A}" type="slidenum">
              <a:rPr lang="en-US"/>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t>Most astronomy is done with spectrographs!</a:t>
            </a:r>
          </a:p>
        </p:txBody>
      </p:sp>
      <p:pic>
        <p:nvPicPr>
          <p:cNvPr id="177160" name="Picture 8" descr="Stanford punch-out spectrograph" title="Stanford punchout spectr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2590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7163" name="Text Box 11"/>
          <p:cNvSpPr txBox="1">
            <a:spLocks noChangeArrowheads="1"/>
          </p:cNvSpPr>
          <p:nvPr/>
        </p:nvSpPr>
        <p:spPr bwMode="auto">
          <a:xfrm>
            <a:off x="914400" y="3276600"/>
            <a:ext cx="19065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Your spectrograph</a:t>
            </a:r>
            <a:r>
              <a:rPr lang="en-US" sz="1800"/>
              <a:t> </a:t>
            </a:r>
          </a:p>
          <a:p>
            <a:r>
              <a:rPr lang="en-US" sz="1200"/>
              <a:t>Stanford Solar Center</a:t>
            </a:r>
          </a:p>
        </p:txBody>
      </p:sp>
      <p:pic>
        <p:nvPicPr>
          <p:cNvPr id="177170" name="Picture 18" descr="student using a small plastic spectrograph" title="spectro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828800"/>
            <a:ext cx="274320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7171" name="Text Box 19"/>
          <p:cNvSpPr txBox="1">
            <a:spLocks noChangeArrowheads="1"/>
          </p:cNvSpPr>
          <p:nvPr/>
        </p:nvSpPr>
        <p:spPr bwMode="auto">
          <a:xfrm>
            <a:off x="3581400" y="3657600"/>
            <a:ext cx="2087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400" dirty="0"/>
              <a:t>Student spectrograph &amp; gas lamp</a:t>
            </a:r>
          </a:p>
        </p:txBody>
      </p:sp>
      <p:pic>
        <p:nvPicPr>
          <p:cNvPr id="177156" name="Picture 4" descr="Small spectrograph attacherd to an amateur telescope" title="spectrogra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76400"/>
            <a:ext cx="23622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7164" name="Text Box 12"/>
          <p:cNvSpPr txBox="1">
            <a:spLocks noChangeArrowheads="1"/>
          </p:cNvSpPr>
          <p:nvPr/>
        </p:nvSpPr>
        <p:spPr bwMode="auto">
          <a:xfrm>
            <a:off x="6096000" y="3429000"/>
            <a:ext cx="2819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Home-made spectrograph attached to telescope</a:t>
            </a:r>
            <a:endParaRPr lang="en-US" sz="1200"/>
          </a:p>
        </p:txBody>
      </p:sp>
      <p:pic>
        <p:nvPicPr>
          <p:cNvPr id="2" name="Picture 1" descr="Solar Dynamics Observatory " title="SD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419600"/>
            <a:ext cx="2463800" cy="1385888"/>
          </a:xfrm>
          <a:prstGeom prst="rect">
            <a:avLst/>
          </a:prstGeom>
        </p:spPr>
      </p:pic>
      <p:sp>
        <p:nvSpPr>
          <p:cNvPr id="177165" name="Text Box 13"/>
          <p:cNvSpPr txBox="1">
            <a:spLocks noChangeArrowheads="1"/>
          </p:cNvSpPr>
          <p:nvPr/>
        </p:nvSpPr>
        <p:spPr bwMode="auto">
          <a:xfrm>
            <a:off x="0" y="5867400"/>
            <a:ext cx="28956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a:t>NASA</a:t>
            </a:r>
            <a:r>
              <a:rPr lang="ja-JP" altLang="en-US" dirty="0">
                <a:latin typeface="Arial"/>
              </a:rPr>
              <a:t>’</a:t>
            </a:r>
            <a:r>
              <a:rPr lang="en-US" dirty="0"/>
              <a:t>s </a:t>
            </a:r>
            <a:r>
              <a:rPr lang="en-US" dirty="0" smtClean="0"/>
              <a:t>Solar Dynamics Observatory (SDO) </a:t>
            </a:r>
            <a:r>
              <a:rPr lang="en-US" dirty="0"/>
              <a:t>Spacecraft</a:t>
            </a:r>
            <a:endParaRPr lang="en-US" sz="1200" dirty="0"/>
          </a:p>
        </p:txBody>
      </p:sp>
      <p:pic>
        <p:nvPicPr>
          <p:cNvPr id="4" name="Picture 3" descr="NASA IRIS instrument" title="IRI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4200" y="4495800"/>
            <a:ext cx="2394810" cy="1289370"/>
          </a:xfrm>
          <a:prstGeom prst="rect">
            <a:avLst/>
          </a:prstGeom>
        </p:spPr>
      </p:pic>
      <p:sp>
        <p:nvSpPr>
          <p:cNvPr id="177168" name="Text Box 16"/>
          <p:cNvSpPr txBox="1">
            <a:spLocks noChangeArrowheads="1"/>
          </p:cNvSpPr>
          <p:nvPr/>
        </p:nvSpPr>
        <p:spPr bwMode="auto">
          <a:xfrm>
            <a:off x="3124200" y="6096000"/>
            <a:ext cx="2362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NASA’s IRIS Mission</a:t>
            </a:r>
            <a:endParaRPr lang="en-US" sz="1200" dirty="0"/>
          </a:p>
        </p:txBody>
      </p:sp>
      <p:pic>
        <p:nvPicPr>
          <p:cNvPr id="177157" name="Picture 5" descr="Hubble Space Telescope Cosmic Origins Spectrograph" title="HST spectrograp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343400"/>
            <a:ext cx="25908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 name="Text Box 16"/>
          <p:cNvSpPr txBox="1">
            <a:spLocks noChangeArrowheads="1"/>
          </p:cNvSpPr>
          <p:nvPr/>
        </p:nvSpPr>
        <p:spPr bwMode="auto">
          <a:xfrm>
            <a:off x="6019800" y="6096000"/>
            <a:ext cx="23622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smtClean="0"/>
              <a:t>Hubble’s Cosmic Origins Spectrograph</a:t>
            </a:r>
            <a:endParaRPr lang="en-US" sz="1200" dirty="0"/>
          </a:p>
        </p:txBody>
      </p:sp>
      <p:sp>
        <p:nvSpPr>
          <p:cNvPr id="14" name="Slide Number Placeholder 5"/>
          <p:cNvSpPr>
            <a:spLocks noGrp="1"/>
          </p:cNvSpPr>
          <p:nvPr>
            <p:ph type="sldNum" sz="quarter" idx="12"/>
          </p:nvPr>
        </p:nvSpPr>
        <p:spPr>
          <a:xfrm>
            <a:off x="8153400" y="6248400"/>
            <a:ext cx="457200" cy="457200"/>
          </a:xfrm>
        </p:spPr>
        <p:txBody>
          <a:bodyPr/>
          <a:lstStyle/>
          <a:p>
            <a:fld id="{D7D032EC-01D2-4848-B77E-307F8D8C4931}" type="slidenum">
              <a:rPr lang="en-US"/>
              <a:pPr/>
              <a:t>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990600" y="152400"/>
            <a:ext cx="7772400" cy="1431925"/>
          </a:xfrm>
        </p:spPr>
        <p:txBody>
          <a:bodyPr/>
          <a:lstStyle/>
          <a:p>
            <a:r>
              <a:rPr lang="en-US"/>
              <a:t>What can we learn with a spectrograph?</a:t>
            </a:r>
          </a:p>
        </p:txBody>
      </p:sp>
      <p:pic>
        <p:nvPicPr>
          <p:cNvPr id="124937" name="Picture 9" descr="visible continuous spectrum" title="visible spectru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371600" y="1676400"/>
            <a:ext cx="6096000" cy="1441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24940" name="Text Box 12"/>
          <p:cNvSpPr txBox="1">
            <a:spLocks noChangeArrowheads="1"/>
          </p:cNvSpPr>
          <p:nvPr/>
        </p:nvSpPr>
        <p:spPr bwMode="auto">
          <a:xfrm>
            <a:off x="152400" y="2057400"/>
            <a:ext cx="1219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To ultraviolet</a:t>
            </a:r>
          </a:p>
        </p:txBody>
      </p:sp>
      <p:sp>
        <p:nvSpPr>
          <p:cNvPr id="124942" name="AutoShape 14" descr="arrow pointing left" title="left arrow"/>
          <p:cNvSpPr>
            <a:spLocks noChangeArrowheads="1"/>
          </p:cNvSpPr>
          <p:nvPr/>
        </p:nvSpPr>
        <p:spPr bwMode="auto">
          <a:xfrm rot="10800000">
            <a:off x="304800" y="2667000"/>
            <a:ext cx="976313" cy="228600"/>
          </a:xfrm>
          <a:prstGeom prst="rightArrow">
            <a:avLst>
              <a:gd name="adj1" fmla="val 50000"/>
              <a:gd name="adj2" fmla="val 106771"/>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939" name="Text Box 11"/>
          <p:cNvSpPr txBox="1">
            <a:spLocks noChangeArrowheads="1"/>
          </p:cNvSpPr>
          <p:nvPr/>
        </p:nvSpPr>
        <p:spPr bwMode="auto">
          <a:xfrm>
            <a:off x="7543800" y="2057400"/>
            <a:ext cx="1173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To infrared</a:t>
            </a:r>
          </a:p>
        </p:txBody>
      </p:sp>
      <p:sp>
        <p:nvSpPr>
          <p:cNvPr id="124941" name="AutoShape 13" descr="arrow pointing right" title="right arrow"/>
          <p:cNvSpPr>
            <a:spLocks noChangeArrowheads="1"/>
          </p:cNvSpPr>
          <p:nvPr/>
        </p:nvSpPr>
        <p:spPr bwMode="auto">
          <a:xfrm>
            <a:off x="7696200" y="2438400"/>
            <a:ext cx="976313" cy="228600"/>
          </a:xfrm>
          <a:prstGeom prst="rightArrow">
            <a:avLst>
              <a:gd name="adj1" fmla="val 50000"/>
              <a:gd name="adj2" fmla="val 106771"/>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4931" name="Rectangle 3"/>
          <p:cNvSpPr>
            <a:spLocks noGrp="1" noChangeArrowheads="1"/>
          </p:cNvSpPr>
          <p:nvPr>
            <p:ph type="body" sz="half" idx="1"/>
          </p:nvPr>
        </p:nvSpPr>
        <p:spPr>
          <a:xfrm>
            <a:off x="1066800" y="1676400"/>
            <a:ext cx="6553200" cy="4419600"/>
          </a:xfrm>
        </p:spPr>
        <p:txBody>
          <a:bodyPr/>
          <a:lstStyle/>
          <a:p>
            <a:pPr>
              <a:buFont typeface="Wingdings" charset="0"/>
              <a:buNone/>
            </a:pPr>
            <a:endParaRPr lang="en-US" sz="2800"/>
          </a:p>
          <a:p>
            <a:pPr>
              <a:buFont typeface="Wingdings" charset="0"/>
              <a:buNone/>
            </a:pPr>
            <a:endParaRPr lang="en-US" sz="2800"/>
          </a:p>
          <a:p>
            <a:pPr>
              <a:buFont typeface="Wingdings" charset="0"/>
              <a:buNone/>
            </a:pPr>
            <a:endParaRPr lang="en-US" sz="2800"/>
          </a:p>
          <a:p>
            <a:pPr>
              <a:buFont typeface="Wingdings" charset="0"/>
              <a:buNone/>
            </a:pPr>
            <a:r>
              <a:rPr lang="en-US" sz="2800"/>
              <a:t>Sometimes there are extra bright colors</a:t>
            </a:r>
          </a:p>
          <a:p>
            <a:pPr>
              <a:buFont typeface="Wingdings" charset="0"/>
              <a:buNone/>
            </a:pPr>
            <a:endParaRPr lang="en-US" sz="2800"/>
          </a:p>
          <a:p>
            <a:pPr>
              <a:buFont typeface="Wingdings" charset="0"/>
              <a:buNone/>
            </a:pPr>
            <a:endParaRPr lang="en-US" sz="2800"/>
          </a:p>
          <a:p>
            <a:pPr>
              <a:buFont typeface="Wingdings" charset="0"/>
              <a:buNone/>
            </a:pPr>
            <a:r>
              <a:rPr lang="en-US" sz="2800"/>
              <a:t>Sometimes there are missing colors</a:t>
            </a:r>
          </a:p>
        </p:txBody>
      </p:sp>
      <p:pic>
        <p:nvPicPr>
          <p:cNvPr id="124934" name="Picture 6" descr="continuous spectrum with some bright emission lines" title="spectrum with emission 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86200"/>
            <a:ext cx="64008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24933" name="Picture 5" descr="visible spectrum with absorption lines" title="absorption l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410200"/>
            <a:ext cx="6096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a:spLocks noGrp="1"/>
          </p:cNvSpPr>
          <p:nvPr>
            <p:ph type="sldNum" sz="quarter" idx="12"/>
          </p:nvPr>
        </p:nvSpPr>
        <p:spPr/>
        <p:txBody>
          <a:bodyPr/>
          <a:lstStyle/>
          <a:p>
            <a:fld id="{0F81613D-B2B3-324D-9243-D418A62D3A7A}" type="slidenum">
              <a:rPr lang="en-US"/>
              <a:pPr/>
              <a:t>7</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Fingerprints in Light</a:t>
            </a:r>
          </a:p>
        </p:txBody>
      </p:sp>
      <p:sp>
        <p:nvSpPr>
          <p:cNvPr id="122883" name="Rectangle 3"/>
          <p:cNvSpPr>
            <a:spLocks noGrp="1" noChangeArrowheads="1"/>
          </p:cNvSpPr>
          <p:nvPr>
            <p:ph type="body" sz="half" idx="1"/>
          </p:nvPr>
        </p:nvSpPr>
        <p:spPr>
          <a:xfrm>
            <a:off x="1066800" y="1981200"/>
            <a:ext cx="7620000" cy="4114800"/>
          </a:xfrm>
        </p:spPr>
        <p:txBody>
          <a:bodyPr/>
          <a:lstStyle/>
          <a:p>
            <a:r>
              <a:rPr lang="en-US" sz="2400"/>
              <a:t>The extra or missing colors indicate certain chemical elements have affected the light</a:t>
            </a:r>
          </a:p>
          <a:p>
            <a:endParaRPr lang="en-US" sz="2400"/>
          </a:p>
          <a:p>
            <a:r>
              <a:rPr lang="en-US" sz="2400"/>
              <a:t>Each chemical element changes the spectrum either by making certain colors brighter or removing certain colors</a:t>
            </a:r>
          </a:p>
          <a:p>
            <a:endParaRPr lang="en-US" sz="2400"/>
          </a:p>
          <a:p>
            <a:r>
              <a:rPr lang="en-US" sz="2400"/>
              <a:t>Each chemical element has a different and unique pattern of colors, hence the </a:t>
            </a:r>
            <a:r>
              <a:rPr lang="ja-JP" altLang="en-US" sz="2400">
                <a:latin typeface="Arial"/>
              </a:rPr>
              <a:t>“</a:t>
            </a:r>
            <a:r>
              <a:rPr lang="en-US" sz="2400"/>
              <a:t>fingerprints</a:t>
            </a:r>
            <a:r>
              <a:rPr lang="ja-JP" altLang="en-US" sz="2400">
                <a:latin typeface="Arial"/>
              </a:rPr>
              <a:t>”</a:t>
            </a:r>
            <a:endParaRPr lang="en-US" sz="2400"/>
          </a:p>
        </p:txBody>
      </p:sp>
      <p:pic>
        <p:nvPicPr>
          <p:cNvPr id="122884" name="Picture 4" descr="image of hydrogen spectrum" title="hydrogen spectru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743200" y="5791200"/>
            <a:ext cx="3695700" cy="719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Slide Number Placeholder 6"/>
          <p:cNvSpPr>
            <a:spLocks noGrp="1"/>
          </p:cNvSpPr>
          <p:nvPr>
            <p:ph type="sldNum" sz="quarter" idx="12"/>
          </p:nvPr>
        </p:nvSpPr>
        <p:spPr/>
        <p:txBody>
          <a:bodyPr/>
          <a:lstStyle/>
          <a:p>
            <a:fld id="{9BBC0A62-7BCE-3F40-A71C-7A7D993C17B3}" type="slidenum">
              <a:rPr lang="en-US"/>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066800" y="304801"/>
            <a:ext cx="7543800" cy="990600"/>
          </a:xfrm>
        </p:spPr>
        <p:txBody>
          <a:bodyPr/>
          <a:lstStyle/>
          <a:p>
            <a:r>
              <a:rPr lang="en-US" dirty="0"/>
              <a:t>Example fingerprints</a:t>
            </a:r>
          </a:p>
        </p:txBody>
      </p:sp>
      <p:sp>
        <p:nvSpPr>
          <p:cNvPr id="126980" name="Rectangle 4"/>
          <p:cNvSpPr>
            <a:spLocks noGrp="1" noChangeArrowheads="1"/>
          </p:cNvSpPr>
          <p:nvPr>
            <p:ph sz="half" idx="1"/>
          </p:nvPr>
        </p:nvSpPr>
        <p:spPr/>
        <p:txBody>
          <a:bodyPr/>
          <a:lstStyle/>
          <a:p>
            <a:r>
              <a:rPr lang="en-US"/>
              <a:t>Hydrogen</a:t>
            </a:r>
          </a:p>
          <a:p>
            <a:endParaRPr lang="en-US"/>
          </a:p>
          <a:p>
            <a:endParaRPr lang="en-US"/>
          </a:p>
          <a:p>
            <a:r>
              <a:rPr lang="en-US"/>
              <a:t>Helium</a:t>
            </a:r>
          </a:p>
          <a:p>
            <a:endParaRPr lang="en-US"/>
          </a:p>
          <a:p>
            <a:endParaRPr lang="en-US"/>
          </a:p>
          <a:p>
            <a:r>
              <a:rPr lang="en-US"/>
              <a:t>Sodium</a:t>
            </a:r>
          </a:p>
          <a:p>
            <a:pPr>
              <a:buFont typeface="Wingdings" charset="0"/>
              <a:buNone/>
            </a:pPr>
            <a:endParaRPr lang="en-US"/>
          </a:p>
        </p:txBody>
      </p:sp>
      <p:graphicFrame>
        <p:nvGraphicFramePr>
          <p:cNvPr id="126992" name="Object 16" descr="hydrogen emission spectrum showing bright red, bluegreen, blue, light violet, and dark violet lines" title="hydrogen emission"/>
          <p:cNvGraphicFramePr>
            <a:graphicFrameLocks noChangeAspect="1"/>
          </p:cNvGraphicFramePr>
          <p:nvPr>
            <p:extLst>
              <p:ext uri="{D42A27DB-BD31-4B8C-83A1-F6EECF244321}">
                <p14:modId xmlns:p14="http://schemas.microsoft.com/office/powerpoint/2010/main" val="418586053"/>
              </p:ext>
            </p:extLst>
          </p:nvPr>
        </p:nvGraphicFramePr>
        <p:xfrm>
          <a:off x="3505200" y="1371600"/>
          <a:ext cx="5638800" cy="812800"/>
        </p:xfrm>
        <a:graphic>
          <a:graphicData uri="http://schemas.openxmlformats.org/presentationml/2006/ole">
            <mc:AlternateContent xmlns:mc="http://schemas.openxmlformats.org/markup-compatibility/2006">
              <mc:Choice xmlns:v="urn:schemas-microsoft-com:vml" Requires="v">
                <p:oleObj spid="_x0000_s127040" name="Image" r:id="rId4" imgW="5307937" imgH="812412" progId="Photoshop.Image.6">
                  <p:embed/>
                </p:oleObj>
              </mc:Choice>
              <mc:Fallback>
                <p:oleObj name="Image" r:id="rId4" imgW="5307937" imgH="812412" progId="Photoshop.Image.6">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371600"/>
                        <a:ext cx="56388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26989" name="Picture 13" descr="hydrogen absorption spectrum showing continuous spectrum with lines mission, the same lines as appeared in the emission spectrum" title="hydrogen spectr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286000"/>
            <a:ext cx="3962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995" name="Picture 19" descr="helium emission spetrum showing a number of bright lines" title="heli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3657600"/>
            <a:ext cx="60960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26986" name="Picture 10" descr="sodium spectrum showing primarily a bright yellow line" title="sod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641850"/>
            <a:ext cx="2971800" cy="221615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6"/>
          <p:cNvSpPr>
            <a:spLocks noGrp="1"/>
          </p:cNvSpPr>
          <p:nvPr>
            <p:ph type="sldNum" sz="quarter" idx="12"/>
          </p:nvPr>
        </p:nvSpPr>
        <p:spPr/>
        <p:txBody>
          <a:bodyPr/>
          <a:lstStyle/>
          <a:p>
            <a:fld id="{94F8ABCC-5CF2-634E-8FDC-1EB6F5E7A03D}" type="slidenum">
              <a:rPr lang="en-US"/>
              <a:pPr/>
              <a:t>9</a:t>
            </a:fld>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1058</TotalTime>
  <Words>2376</Words>
  <Application>Microsoft Macintosh PowerPoint</Application>
  <PresentationFormat>On-screen Show (4:3)</PresentationFormat>
  <Paragraphs>374</Paragraphs>
  <Slides>41</Slides>
  <Notes>34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Shimmer</vt:lpstr>
      <vt:lpstr>Image</vt:lpstr>
      <vt:lpstr>Chart</vt:lpstr>
      <vt:lpstr>Fingerprints in Sunlight</vt:lpstr>
      <vt:lpstr>How can we study the stars &amp; Sun?</vt:lpstr>
      <vt:lpstr>What is the spectrum of light?</vt:lpstr>
      <vt:lpstr>What is a spectrograph?</vt:lpstr>
      <vt:lpstr>Your Simple Spectrograph</vt:lpstr>
      <vt:lpstr>Most astronomy is done with spectrographs!</vt:lpstr>
      <vt:lpstr>What can we learn with a spectrograph?</vt:lpstr>
      <vt:lpstr>Fingerprints in Light</vt:lpstr>
      <vt:lpstr>Example fingerprints</vt:lpstr>
      <vt:lpstr>Some Elements on the Sun</vt:lpstr>
      <vt:lpstr>What does it mean “lines”?</vt:lpstr>
      <vt:lpstr>Let’s try an example</vt:lpstr>
      <vt:lpstr>You should have seen a continuous spectrum with some extra bright colored lines</vt:lpstr>
      <vt:lpstr>Another experiment</vt:lpstr>
      <vt:lpstr>What did you see?</vt:lpstr>
      <vt:lpstr>Is there sodium on the Sun?</vt:lpstr>
      <vt:lpstr>How does this work?</vt:lpstr>
      <vt:lpstr>Energy Levels</vt:lpstr>
      <vt:lpstr>Photons</vt:lpstr>
      <vt:lpstr>Hydrogen,  an example</vt:lpstr>
      <vt:lpstr>Hydrogen, still</vt:lpstr>
      <vt:lpstr>Why is the Balmer Series interesting?</vt:lpstr>
      <vt:lpstr>Let’s Play</vt:lpstr>
      <vt:lpstr>Questions on any of these concepts?</vt:lpstr>
      <vt:lpstr>H alpha</vt:lpstr>
      <vt:lpstr>The Sun “in H alpha”</vt:lpstr>
      <vt:lpstr>Questions on H-alpha solar telescopes?</vt:lpstr>
      <vt:lpstr>Absorption &amp; Emission</vt:lpstr>
      <vt:lpstr>Absorption and Emission on the Sun</vt:lpstr>
      <vt:lpstr>Absorption in the solar spectrum</vt:lpstr>
      <vt:lpstr>What secrets do spectra tell us?</vt:lpstr>
      <vt:lpstr>Reading a spectrum</vt:lpstr>
      <vt:lpstr>Spectra tell us temperatures</vt:lpstr>
      <vt:lpstr>Spectra tell us about composition</vt:lpstr>
      <vt:lpstr>How do spectra tell us about movement?</vt:lpstr>
      <vt:lpstr>Doppler Shifts tell us about motions</vt:lpstr>
      <vt:lpstr>Doppler, continued</vt:lpstr>
      <vt:lpstr>Spectra tell us about magnetism</vt:lpstr>
      <vt:lpstr>NASA’s Solar Dynamics Observatory (SDO)</vt:lpstr>
      <vt:lpstr>NASA’s IRIS Mission IRIS is a spectrograph!</vt:lpstr>
      <vt:lpstr>What are your questions?</vt:lpstr>
    </vt:vector>
  </TitlesOfParts>
  <Company> 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Fingerprints in Sunlight</dc:title>
  <dc:creator>Deborah Scherrer</dc:creator>
  <cp:lastModifiedBy>Deborah Scherrer</cp:lastModifiedBy>
  <cp:revision>148</cp:revision>
  <dcterms:created xsi:type="dcterms:W3CDTF">2009-05-11T22:30:21Z</dcterms:created>
  <dcterms:modified xsi:type="dcterms:W3CDTF">2015-06-17T22:01:12Z</dcterms:modified>
</cp:coreProperties>
</file>