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vml" ContentType="application/vnd.openxmlformats-officedocument.vmlDrawi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embeddings/oleObject1.bin" ContentType="application/vnd.openxmlformats-officedocument.oleObject"/>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embeddings/oleObject2.bin" ContentType="application/vnd.openxmlformats-officedocument.oleObject"/>
  <Override PartName="/ppt/notesSlides/notesSlide12.xml" ContentType="application/vnd.openxmlformats-officedocument.presentationml.notesSlide+xml"/>
  <Override PartName="/ppt/embeddings/oleObject3.bin" ContentType="application/vnd.openxmlformats-officedocument.oleObject"/>
  <Override PartName="/ppt/embeddings/oleObject4.bin" ContentType="application/vnd.openxmlformats-officedocument.oleObject"/>
  <Override PartName="/ppt/embeddings/oleObject5.bin" ContentType="application/vnd.openxmlformats-officedocument.oleObject"/>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24"/>
  </p:notesMasterIdLst>
  <p:sldIdLst>
    <p:sldId id="256" r:id="rId2"/>
    <p:sldId id="324" r:id="rId3"/>
    <p:sldId id="325" r:id="rId4"/>
    <p:sldId id="257" r:id="rId5"/>
    <p:sldId id="258" r:id="rId6"/>
    <p:sldId id="259" r:id="rId7"/>
    <p:sldId id="282" r:id="rId8"/>
    <p:sldId id="288" r:id="rId9"/>
    <p:sldId id="261" r:id="rId10"/>
    <p:sldId id="260" r:id="rId11"/>
    <p:sldId id="262" r:id="rId12"/>
    <p:sldId id="308" r:id="rId13"/>
    <p:sldId id="263" r:id="rId14"/>
    <p:sldId id="327" r:id="rId15"/>
    <p:sldId id="299" r:id="rId16"/>
    <p:sldId id="310" r:id="rId17"/>
    <p:sldId id="311" r:id="rId18"/>
    <p:sldId id="312" r:id="rId19"/>
    <p:sldId id="314" r:id="rId20"/>
    <p:sldId id="315" r:id="rId21"/>
    <p:sldId id="326" r:id="rId22"/>
    <p:sldId id="286" r:id="rId23"/>
  </p:sldIdLst>
  <p:sldSz cx="9144000" cy="6858000" type="screen4x3"/>
  <p:notesSz cx="6934200" cy="9220200"/>
  <p:defaultTextStyle>
    <a:defPPr>
      <a:defRPr lang="en-US"/>
    </a:defPPr>
    <a:lvl1pPr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6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6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6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600" kern="1200">
        <a:solidFill>
          <a:schemeClr val="tx1"/>
        </a:solidFill>
        <a:latin typeface="Tahoma"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CC33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8" d="100"/>
          <a:sy n="148" d="100"/>
        </p:scale>
        <p:origin x="-520"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notesMaster" Target="notesMasters/notes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 Id="rId2" Type="http://schemas.openxmlformats.org/officeDocument/2006/relationships/image" Target="../media/image40.png"/><Relationship Id="rId3" Type="http://schemas.openxmlformats.org/officeDocument/2006/relationships/image" Target="../media/image4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lvl1pPr algn="l" defTabSz="922338" eaLnBrk="1" hangingPunct="1">
              <a:defRPr sz="1200">
                <a:latin typeface="Arial" charset="0"/>
                <a:cs typeface="+mn-cs"/>
              </a:defRPr>
            </a:lvl1pPr>
          </a:lstStyle>
          <a:p>
            <a:pPr>
              <a:defRPr/>
            </a:pPr>
            <a:endParaRPr lang="en-US"/>
          </a:p>
        </p:txBody>
      </p:sp>
      <p:sp>
        <p:nvSpPr>
          <p:cNvPr id="3075" name="Rectangle 3"/>
          <p:cNvSpPr>
            <a:spLocks noGrp="1" noChangeArrowheads="1"/>
          </p:cNvSpPr>
          <p:nvPr>
            <p:ph type="dt" idx="1"/>
          </p:nvPr>
        </p:nvSpPr>
        <p:spPr bwMode="auto">
          <a:xfrm>
            <a:off x="3927475" y="0"/>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lvl1pPr algn="r" defTabSz="922338" eaLnBrk="1" hangingPunct="1">
              <a:defRPr sz="1200">
                <a:latin typeface="Arial" charset="0"/>
                <a:cs typeface="+mn-cs"/>
              </a:defRPr>
            </a:lvl1pPr>
          </a:lstStyle>
          <a:p>
            <a:pPr>
              <a:defRPr/>
            </a:pPr>
            <a:endParaRPr lang="en-US"/>
          </a:p>
        </p:txBody>
      </p:sp>
      <p:sp>
        <p:nvSpPr>
          <p:cNvPr id="3076" name="Rectangle 4"/>
          <p:cNvSpPr>
            <a:spLocks noGrp="1" noRot="1" noChangeAspect="1" noChangeArrowheads="1" noTextEdit="1"/>
          </p:cNvSpPr>
          <p:nvPr>
            <p:ph type="sldImg" idx="2"/>
          </p:nvPr>
        </p:nvSpPr>
        <p:spPr bwMode="auto">
          <a:xfrm>
            <a:off x="1162050" y="692150"/>
            <a:ext cx="4610100" cy="3457575"/>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93738" y="4379913"/>
            <a:ext cx="5546725" cy="414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b" anchorCtr="0" compatLnSpc="1">
            <a:prstTxWarp prst="textNoShape">
              <a:avLst/>
            </a:prstTxWarp>
          </a:bodyPr>
          <a:lstStyle>
            <a:lvl1pPr algn="l" defTabSz="922338" eaLnBrk="1" hangingPunct="1">
              <a:defRPr sz="1200">
                <a:latin typeface="Arial" charset="0"/>
                <a:cs typeface="+mn-cs"/>
              </a:defRPr>
            </a:lvl1pPr>
          </a:lstStyle>
          <a:p>
            <a:pPr>
              <a:defRPr/>
            </a:pPr>
            <a:endParaRPr lang="en-US"/>
          </a:p>
        </p:txBody>
      </p:sp>
      <p:sp>
        <p:nvSpPr>
          <p:cNvPr id="3079" name="Rectangle 7"/>
          <p:cNvSpPr>
            <a:spLocks noGrp="1" noChangeArrowheads="1"/>
          </p:cNvSpPr>
          <p:nvPr>
            <p:ph type="sldNum" sz="quarter" idx="5"/>
          </p:nvPr>
        </p:nvSpPr>
        <p:spPr bwMode="auto">
          <a:xfrm>
            <a:off x="3927475" y="8758238"/>
            <a:ext cx="300513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2309" tIns="46154" rIns="92309" bIns="46154" numCol="1" anchor="b" anchorCtr="0" compatLnSpc="1">
            <a:prstTxWarp prst="textNoShape">
              <a:avLst/>
            </a:prstTxWarp>
          </a:bodyPr>
          <a:lstStyle>
            <a:lvl1pPr algn="r" defTabSz="922338" eaLnBrk="1" hangingPunct="1">
              <a:defRPr sz="1200">
                <a:latin typeface="Arial" charset="0"/>
                <a:cs typeface="+mn-cs"/>
              </a:defRPr>
            </a:lvl1pPr>
          </a:lstStyle>
          <a:p>
            <a:pPr>
              <a:defRPr/>
            </a:pPr>
            <a:fld id="{9DE07692-2184-5541-9ACD-2AFBC7EF275F}" type="slidenum">
              <a:rPr lang="en-US"/>
              <a:pPr>
                <a:defRPr/>
              </a:pPr>
              <a:t>‹#›</a:t>
            </a:fld>
            <a:endParaRPr lang="en-US"/>
          </a:p>
        </p:txBody>
      </p:sp>
    </p:spTree>
    <p:extLst>
      <p:ext uri="{BB962C8B-B14F-4D97-AF65-F5344CB8AC3E}">
        <p14:creationId xmlns:p14="http://schemas.microsoft.com/office/powerpoint/2010/main" val="4316494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Balmer_series" TargetMode="External"/><Relationship Id="rId4" Type="http://schemas.openxmlformats.org/officeDocument/2006/relationships/hyperlink" Target="http://en.wikipedia.org/wiki/Emission_line" TargetMode="External"/><Relationship Id="rId5" Type="http://schemas.openxmlformats.org/officeDocument/2006/relationships/hyperlink" Target="http://en.wikipedia.org/wiki/Cyan" TargetMode="External"/><Relationship Id="rId6" Type="http://schemas.openxmlformats.org/officeDocument/2006/relationships/hyperlink" Target="http://en.wikipedia.org/wiki/Yellow" TargetMode="External"/><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1EE7916-DCCA-D244-BC13-26D706064E15}" type="slidenum">
              <a:rPr lang="en-US"/>
              <a:pPr>
                <a:defRPr/>
              </a:pPr>
              <a:t>1</a:t>
            </a:fld>
            <a:endParaRPr lang="en-US"/>
          </a:p>
        </p:txBody>
      </p:sp>
      <p:sp>
        <p:nvSpPr>
          <p:cNvPr id="40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409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303E207-AE57-4A49-B65A-E6BD9B9F8FC7}" type="slidenum">
              <a:rPr lang="en-US"/>
              <a:pPr>
                <a:defRPr/>
              </a:pPr>
              <a:t>10</a:t>
            </a:fld>
            <a:endParaRPr lang="en-US"/>
          </a:p>
        </p:txBody>
      </p:sp>
      <p:sp>
        <p:nvSpPr>
          <p:cNvPr id="1239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3907"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4EB293D-C01F-4B4D-B489-C24A98E050BA}" type="slidenum">
              <a:rPr lang="en-US"/>
              <a:pPr>
                <a:defRPr/>
              </a:pPr>
              <a:t>11</a:t>
            </a:fld>
            <a:endParaRPr lang="en-US"/>
          </a:p>
        </p:txBody>
      </p:sp>
      <p:sp>
        <p:nvSpPr>
          <p:cNvPr id="1280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8003"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889E71-23E6-764E-AA3A-D3FA3768C701}" type="slidenum">
              <a:rPr lang="en-US"/>
              <a:pPr>
                <a:defRPr/>
              </a:pPr>
              <a:t>13</a:t>
            </a:fld>
            <a:endParaRPr lang="en-US"/>
          </a:p>
        </p:txBody>
      </p:sp>
      <p:sp>
        <p:nvSpPr>
          <p:cNvPr id="13107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31075" name="Rectangle 3"/>
          <p:cNvSpPr>
            <a:spLocks noGrp="1" noChangeArrowheads="1"/>
          </p:cNvSpPr>
          <p:nvPr>
            <p:ph type="body" idx="1"/>
          </p:nvPr>
        </p:nvSpPr>
        <p:spPr/>
        <p:txBody>
          <a:bodyPr/>
          <a:lstStyle/>
          <a:p>
            <a:pPr eaLnBrk="1" hangingPunct="1">
              <a:defRPr/>
            </a:pPr>
            <a:r>
              <a:rPr lang="en-US" smtClean="0">
                <a:cs typeface="+mn-cs"/>
              </a:rPr>
              <a:t>The Fraunhofer C, F, G', and h lines correspond to the alpha, beta, gamma and delta lines of the </a:t>
            </a:r>
            <a:r>
              <a:rPr lang="en-US" smtClean="0">
                <a:cs typeface="+mn-cs"/>
                <a:hlinkClick r:id="rId3" tooltip="Balmer series"/>
              </a:rPr>
              <a:t>Balmer series</a:t>
            </a:r>
            <a:r>
              <a:rPr lang="en-US" smtClean="0">
                <a:cs typeface="+mn-cs"/>
              </a:rPr>
              <a:t> of </a:t>
            </a:r>
            <a:r>
              <a:rPr lang="en-US" smtClean="0">
                <a:cs typeface="+mn-cs"/>
                <a:hlinkClick r:id="rId4" tooltip="Emission line"/>
              </a:rPr>
              <a:t>emission lines</a:t>
            </a:r>
            <a:r>
              <a:rPr lang="en-US" smtClean="0">
                <a:cs typeface="+mn-cs"/>
              </a:rPr>
              <a:t> of the hydrogen atom. The D1 and D2 lines form the well-known "sodium doublet", the centre wavelength of which (589.29 nm) is given the designation letter "D".</a:t>
            </a:r>
          </a:p>
          <a:p>
            <a:pPr eaLnBrk="1" hangingPunct="1">
              <a:defRPr/>
            </a:pPr>
            <a:r>
              <a:rPr lang="en-US" smtClean="0">
                <a:cs typeface="+mn-cs"/>
              </a:rPr>
              <a:t>Note that there is disagreement in the literature for some line designations; e.g., the Fraunhofer d-line may refer to the </a:t>
            </a:r>
            <a:r>
              <a:rPr lang="en-US" smtClean="0">
                <a:cs typeface="+mn-cs"/>
                <a:hlinkClick r:id="rId5" tooltip="Cyan"/>
              </a:rPr>
              <a:t>cyan</a:t>
            </a:r>
            <a:r>
              <a:rPr lang="en-US" smtClean="0">
                <a:cs typeface="+mn-cs"/>
              </a:rPr>
              <a:t> iron line at 466.814 nm, or alternatively to the </a:t>
            </a:r>
            <a:r>
              <a:rPr lang="en-US" smtClean="0">
                <a:cs typeface="+mn-cs"/>
                <a:hlinkClick r:id="rId6" tooltip="Yellow"/>
              </a:rPr>
              <a:t>yellow</a:t>
            </a:r>
            <a:r>
              <a:rPr lang="en-US" smtClean="0">
                <a:cs typeface="+mn-cs"/>
              </a:rPr>
              <a:t> helium line (also labeled D3) at 587.5618 nm. Similarly, there is ambiguity with reference to the e-line, since it can refer to the spectral lines of both iron (Fe) and mercury (Hg). In order to resolve ambiguities that arise in usage, ambiguous Fraunhofer line designations are preceded by the element with which they are associated (e.g., Mercury e-line and Helium d-line).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are not sure why scientists don’t call it a violet shift.  Perhaps it is because human eyes do not see violet very well.  Scientists usually refer to the visible light spectrum as red, yellow, green, and blue.</a:t>
            </a:r>
            <a:endParaRPr lang="en-US" dirty="0"/>
          </a:p>
        </p:txBody>
      </p:sp>
      <p:sp>
        <p:nvSpPr>
          <p:cNvPr id="4" name="Slide Number Placeholder 3"/>
          <p:cNvSpPr>
            <a:spLocks noGrp="1"/>
          </p:cNvSpPr>
          <p:nvPr>
            <p:ph type="sldNum" sz="quarter" idx="10"/>
          </p:nvPr>
        </p:nvSpPr>
        <p:spPr/>
        <p:txBody>
          <a:bodyPr/>
          <a:lstStyle/>
          <a:p>
            <a:pPr>
              <a:defRPr/>
            </a:pPr>
            <a:fld id="{9DE07692-2184-5541-9ACD-2AFBC7EF275F}" type="slidenum">
              <a:rPr lang="en-US" smtClean="0"/>
              <a:pPr>
                <a:defRPr/>
              </a:pPr>
              <a:t>19</a:t>
            </a:fld>
            <a:endParaRPr lang="en-US"/>
          </a:p>
        </p:txBody>
      </p:sp>
    </p:spTree>
    <p:extLst>
      <p:ext uri="{BB962C8B-B14F-4D97-AF65-F5344CB8AC3E}">
        <p14:creationId xmlns:p14="http://schemas.microsoft.com/office/powerpoint/2010/main" val="731450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B74CE4B-F91D-5143-9F9C-97352459224E}" type="slidenum">
              <a:rPr lang="en-US"/>
              <a:pPr>
                <a:defRPr/>
              </a:pPr>
              <a:t>22</a:t>
            </a:fld>
            <a:endParaRPr lang="en-US"/>
          </a:p>
        </p:txBody>
      </p:sp>
      <p:sp>
        <p:nvSpPr>
          <p:cNvPr id="19149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1491" name="Rectangle 3"/>
          <p:cNvSpPr>
            <a:spLocks noGrp="1" noChangeArrowheads="1"/>
          </p:cNvSpPr>
          <p:nvPr>
            <p:ph type="body" idx="1"/>
          </p:nvPr>
        </p:nvSpPr>
        <p:spPr/>
        <p:txBody>
          <a:bodyPr/>
          <a:lstStyle/>
          <a:p>
            <a:pPr eaLnBrk="1" hangingPunct="1">
              <a:defRPr/>
            </a:pPr>
            <a:r>
              <a:rPr lang="en-US" smtClean="0">
                <a:cs typeface="+mn-cs"/>
              </a:rPr>
              <a:t>The original image came from one of NASA</a:t>
            </a:r>
            <a:r>
              <a:rPr lang="ja-JP" altLang="en-US" smtClean="0">
                <a:latin typeface="Arial"/>
                <a:cs typeface="+mn-cs"/>
              </a:rPr>
              <a:t>’</a:t>
            </a:r>
            <a:r>
              <a:rPr lang="en-US" smtClean="0">
                <a:cs typeface="+mn-cs"/>
              </a:rPr>
              <a:t>s twin STEREO spacecrafts, observed on 29 September 2008 in the 304 wavelength of extreme UV light.  This prominence, a relatively cool cloud of gas suspended about the Sun and controller by magnetic forces, rose up and cascaded to the right over several hours as it broke apart and headed into space.  The material observed is actually ionized helium at about 60,000 degrees K. </a:t>
            </a:r>
          </a:p>
          <a:p>
            <a:pPr eaLnBrk="1" hangingPunct="1">
              <a:defRPr/>
            </a:pPr>
            <a:endParaRPr lang="en-US" smtClean="0">
              <a:cs typeface="+mn-cs"/>
            </a:endParaRPr>
          </a:p>
          <a:p>
            <a:pPr eaLnBrk="1" hangingPunct="1">
              <a:defRPr/>
            </a:pPr>
            <a:r>
              <a:rPr lang="en-US" smtClean="0">
                <a:cs typeface="+mn-cs"/>
              </a:rPr>
              <a:t>More information and videos of the original image are available at:  http://stereo.gsfc.nasa.gov/gallery/item.php?gid=1&amp;id=80</a:t>
            </a:r>
          </a:p>
          <a:p>
            <a:pPr eaLnBrk="1" hangingPunct="1">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Light is energy.   We perceive visible light as white, but see its colors when it is broken up in a rainbow.  Some colors are invisible.   The “color” of light depends upon its amount of energy.</a:t>
            </a:r>
          </a:p>
        </p:txBody>
      </p:sp>
      <p:sp>
        <p:nvSpPr>
          <p:cNvPr id="4" name="Slide Number Placeholder 3"/>
          <p:cNvSpPr>
            <a:spLocks noGrp="1"/>
          </p:cNvSpPr>
          <p:nvPr>
            <p:ph type="sldNum" sz="quarter" idx="5"/>
          </p:nvPr>
        </p:nvSpPr>
        <p:spPr/>
        <p:txBody>
          <a:bodyPr/>
          <a:lstStyle/>
          <a:p>
            <a:pPr>
              <a:defRPr/>
            </a:pPr>
            <a:fld id="{2F649714-268C-AF4B-B16C-ABF84BC9FE2D}"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Light is part of the electromagnetic spectrum -- and the light humans see is only a very small part of that.  This spectrum encompasses all forms of radiation – energy that moves through space.  The term “visible light” refers to the part of the spectrum we can see.    </a:t>
            </a:r>
          </a:p>
          <a:p>
            <a:pPr>
              <a:defRPr/>
            </a:pPr>
            <a:endParaRPr lang="en-US" dirty="0" smtClean="0"/>
          </a:p>
          <a:p>
            <a:pPr>
              <a:defRPr/>
            </a:pPr>
            <a:r>
              <a:rPr lang="en-US" dirty="0" smtClean="0"/>
              <a:t>The reason astronomers study light with different wavelengths and energies is because this technique illuminates the universe in ways that would otherwise remain hidden.   We cannot “see” radio waves, but we can detect and learn from them.  The more light that astronomers can “see”, the better we can understand the cosmos.</a:t>
            </a:r>
          </a:p>
        </p:txBody>
      </p:sp>
      <p:sp>
        <p:nvSpPr>
          <p:cNvPr id="4" name="Slide Number Placeholder 3"/>
          <p:cNvSpPr>
            <a:spLocks noGrp="1"/>
          </p:cNvSpPr>
          <p:nvPr>
            <p:ph type="sldNum" sz="quarter" idx="5"/>
          </p:nvPr>
        </p:nvSpPr>
        <p:spPr/>
        <p:txBody>
          <a:bodyPr/>
          <a:lstStyle/>
          <a:p>
            <a:pPr>
              <a:defRPr/>
            </a:pPr>
            <a:fld id="{7E757217-30F8-D543-A646-DAC9B0544BF7}"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7864044-8C47-6E40-9909-7F324950F9D3}" type="slidenum">
              <a:rPr lang="en-US"/>
              <a:pPr>
                <a:defRPr/>
              </a:pPr>
              <a:t>4</a:t>
            </a:fld>
            <a:endParaRPr lang="en-US"/>
          </a:p>
        </p:txBody>
      </p:sp>
      <p:sp>
        <p:nvSpPr>
          <p:cNvPr id="11673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6739"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050BADAB-F6B6-3D4F-954E-05C1F4B7101D}" type="slidenum">
              <a:rPr lang="en-US"/>
              <a:pPr>
                <a:defRPr/>
              </a:pPr>
              <a:t>5</a:t>
            </a:fld>
            <a:endParaRPr lang="en-US"/>
          </a:p>
        </p:txBody>
      </p:sp>
      <p:sp>
        <p:nvSpPr>
          <p:cNvPr id="1187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18787" name="Rectangle 3"/>
          <p:cNvSpPr>
            <a:spLocks noGrp="1" noChangeArrowheads="1"/>
          </p:cNvSpPr>
          <p:nvPr>
            <p:ph type="body" idx="1"/>
          </p:nvPr>
        </p:nvSpPr>
        <p:spPr/>
        <p:txBody>
          <a:bodyPr/>
          <a:lstStyle/>
          <a:p>
            <a:pPr eaLnBrk="1" hangingPunct="1">
              <a:defRPr/>
            </a:pPr>
            <a:r>
              <a:rPr lang="en-US" smtClean="0">
                <a:cs typeface="+mn-cs"/>
              </a:rPr>
              <a:t>Image from http://climate.met.psu.edu/www_prod/data/frost/frosttraining.php</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11583328-E4F5-024D-AE3E-122703A82BFD}" type="slidenum">
              <a:rPr lang="en-US"/>
              <a:pPr>
                <a:defRPr/>
              </a:pPr>
              <a:t>6</a:t>
            </a:fld>
            <a:endParaRPr lang="en-US"/>
          </a:p>
        </p:txBody>
      </p:sp>
      <p:sp>
        <p:nvSpPr>
          <p:cNvPr id="1208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0835" name="Rectangle 3"/>
          <p:cNvSpPr>
            <a:spLocks noGrp="1" noChangeArrowheads="1"/>
          </p:cNvSpPr>
          <p:nvPr>
            <p:ph type="body" idx="1"/>
          </p:nvPr>
        </p:nvSpPr>
        <p:spPr/>
        <p:txBody>
          <a:bodyPr/>
          <a:lstStyle/>
          <a:p>
            <a:pPr eaLnBrk="1" hangingPunct="1">
              <a:defRPr/>
            </a:pPr>
            <a:endParaRPr lang="en-US" dirty="0" smtClean="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AD4D438-8246-AF4F-89BF-4CAEDA643EFD}" type="slidenum">
              <a:rPr lang="en-US"/>
              <a:pPr>
                <a:defRPr/>
              </a:pPr>
              <a:t>7</a:t>
            </a:fld>
            <a:endParaRPr lang="en-US"/>
          </a:p>
        </p:txBody>
      </p:sp>
      <p:sp>
        <p:nvSpPr>
          <p:cNvPr id="17817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78179" name="Rectangle 3"/>
          <p:cNvSpPr>
            <a:spLocks noGrp="1" noChangeArrowheads="1"/>
          </p:cNvSpPr>
          <p:nvPr>
            <p:ph type="body" idx="1"/>
          </p:nvPr>
        </p:nvSpPr>
        <p:spPr/>
        <p:txBody>
          <a:bodyPr/>
          <a:lstStyle/>
          <a:p>
            <a:pPr eaLnBrk="1" hangingPunct="1">
              <a:defRPr/>
            </a:pPr>
            <a:r>
              <a:rPr lang="en-US" smtClean="0">
                <a:cs typeface="+mn-cs"/>
              </a:rPr>
              <a:t>Home-made spectroscope attached to telescope: http://www.astrosurf.com/aras/dearden/SGSpectro1.htm</a:t>
            </a:r>
          </a:p>
          <a:p>
            <a:pPr eaLnBrk="1" hangingPunct="1">
              <a:defRPr/>
            </a:pPr>
            <a:endParaRPr lang="en-US" smtClean="0">
              <a:cs typeface="+mn-cs"/>
            </a:endParaRPr>
          </a:p>
          <a:p>
            <a:pPr eaLnBrk="1" hangingPunct="1">
              <a:defRPr/>
            </a:pPr>
            <a:r>
              <a:rPr lang="en-US" smtClean="0">
                <a:cs typeface="+mn-cs"/>
              </a:rPr>
              <a:t>Hubble</a:t>
            </a:r>
            <a:r>
              <a:rPr lang="ja-JP" altLang="en-US" smtClean="0">
                <a:latin typeface="Arial"/>
                <a:cs typeface="+mn-cs"/>
              </a:rPr>
              <a:t>’</a:t>
            </a:r>
            <a:r>
              <a:rPr lang="en-US" smtClean="0">
                <a:cs typeface="+mn-cs"/>
              </a:rPr>
              <a:t>s new Cosmic Origins Spectrograph (COS):  http://news.bbc.co.uk/2/hi/science/nature/8054135.stm</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E0F06A1-46FC-0B4C-8186-AC9DA4FDED8C}" type="slidenum">
              <a:rPr lang="en-US"/>
              <a:pPr>
                <a:defRPr/>
              </a:pPr>
              <a:t>8</a:t>
            </a:fld>
            <a:endParaRPr lang="en-US"/>
          </a:p>
        </p:txBody>
      </p:sp>
      <p:sp>
        <p:nvSpPr>
          <p:cNvPr id="1986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98659" name="Rectangle 3"/>
          <p:cNvSpPr>
            <a:spLocks noGrp="1" noChangeArrowheads="1"/>
          </p:cNvSpPr>
          <p:nvPr>
            <p:ph type="body" idx="1"/>
          </p:nvPr>
        </p:nvSpPr>
        <p:spPr/>
        <p:txBody>
          <a:bodyPr/>
          <a:lstStyle/>
          <a:p>
            <a:pPr eaLnBrk="1" hangingPunct="1">
              <a:defRPr/>
            </a:pPr>
            <a:r>
              <a:rPr lang="en-US" smtClean="0">
                <a:cs typeface="+mn-cs"/>
              </a:rPr>
              <a:t>Have teachers experiment with their spectrographs by locating the key parts, then observing various light sources such as reflected sunlight, incandescent bulbs, fluorescent bulbs, whatever is available.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0D3EDC8-9249-CA46-85FE-2024821CAA8B}" type="slidenum">
              <a:rPr lang="en-US"/>
              <a:pPr>
                <a:defRPr/>
              </a:pPr>
              <a:t>9</a:t>
            </a:fld>
            <a:endParaRPr lang="en-US"/>
          </a:p>
        </p:txBody>
      </p:sp>
      <p:sp>
        <p:nvSpPr>
          <p:cNvPr id="12595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125955" name="Rectangle 3"/>
          <p:cNvSpPr>
            <a:spLocks noGrp="1" noChangeArrowheads="1"/>
          </p:cNvSpPr>
          <p:nvPr>
            <p:ph type="body" idx="1"/>
          </p:nvPr>
        </p:nvSpPr>
        <p:spPr/>
        <p:txBody>
          <a:bodyPr/>
          <a:lstStyle/>
          <a:p>
            <a:pPr eaLnBrk="1" hangingPunct="1">
              <a:defRPr/>
            </a:pPr>
            <a:endParaRPr lang="en-US" smtClean="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6350"/>
            <a:ext cx="9140825" cy="6851650"/>
            <a:chOff x="0" y="4"/>
            <a:chExt cx="5758" cy="4316"/>
          </a:xfrm>
        </p:grpSpPr>
        <p:grpSp>
          <p:nvGrpSpPr>
            <p:cNvPr id="5" name="Group 3"/>
            <p:cNvGrpSpPr>
              <a:grpSpLocks/>
            </p:cNvGrpSpPr>
            <p:nvPr/>
          </p:nvGrpSpPr>
          <p:grpSpPr bwMode="auto">
            <a:xfrm>
              <a:off x="0" y="1161"/>
              <a:ext cx="5758" cy="3159"/>
              <a:chOff x="0" y="1161"/>
              <a:chExt cx="5758" cy="3159"/>
            </a:xfrm>
          </p:grpSpPr>
          <p:sp>
            <p:nvSpPr>
              <p:cNvPr id="16" name="Freeform 4"/>
              <p:cNvSpPr>
                <a:spLocks/>
              </p:cNvSpPr>
              <p:nvPr/>
            </p:nvSpPr>
            <p:spPr bwMode="hidden">
              <a:xfrm>
                <a:off x="558" y="1161"/>
                <a:ext cx="5200" cy="3159"/>
              </a:xfrm>
              <a:custGeom>
                <a:avLst/>
                <a:gdLst>
                  <a:gd name="T0" fmla="*/ 0 w 5184"/>
                  <a:gd name="T1" fmla="*/ 3159 h 3159"/>
                  <a:gd name="T2" fmla="*/ 5377 w 5184"/>
                  <a:gd name="T3" fmla="*/ 3159 h 3159"/>
                  <a:gd name="T4" fmla="*/ 5377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Freeform 5"/>
              <p:cNvSpPr>
                <a:spLocks/>
              </p:cNvSpPr>
              <p:nvPr/>
            </p:nvSpPr>
            <p:spPr bwMode="hidden">
              <a:xfrm>
                <a:off x="0" y="1161"/>
                <a:ext cx="558" cy="3159"/>
              </a:xfrm>
              <a:custGeom>
                <a:avLst/>
                <a:gdLst>
                  <a:gd name="T0" fmla="*/ 0 w 556"/>
                  <a:gd name="T1" fmla="*/ 0 h 3159"/>
                  <a:gd name="T2" fmla="*/ 0 w 556"/>
                  <a:gd name="T3" fmla="*/ 3159 h 3159"/>
                  <a:gd name="T4" fmla="*/ 580 w 556"/>
                  <a:gd name="T5" fmla="*/ 3159 h 3159"/>
                  <a:gd name="T6" fmla="*/ 580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6" name="Freeform 6"/>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7" name="Freeform 7"/>
            <p:cNvSpPr>
              <a:spLocks/>
            </p:cNvSpPr>
            <p:nvPr/>
          </p:nvSpPr>
          <p:spPr bwMode="ltGray">
            <a:xfrm>
              <a:off x="767" y="1155"/>
              <a:ext cx="252" cy="12"/>
            </a:xfrm>
            <a:custGeom>
              <a:avLst/>
              <a:gdLst>
                <a:gd name="T0" fmla="*/ 263 w 251"/>
                <a:gd name="T1" fmla="*/ 0 h 12"/>
                <a:gd name="T2" fmla="*/ 0 w 251"/>
                <a:gd name="T3" fmla="*/ 0 h 12"/>
                <a:gd name="T4" fmla="*/ 0 w 251"/>
                <a:gd name="T5" fmla="*/ 12 h 12"/>
                <a:gd name="T6" fmla="*/ 263 w 251"/>
                <a:gd name="T7" fmla="*/ 12 h 12"/>
                <a:gd name="T8" fmla="*/ 263 w 251"/>
                <a:gd name="T9" fmla="*/ 0 h 12"/>
                <a:gd name="T10" fmla="*/ 263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8"/>
            <p:cNvSpPr>
              <a:spLocks/>
            </p:cNvSpPr>
            <p:nvPr/>
          </p:nvSpPr>
          <p:spPr bwMode="ltGray">
            <a:xfrm>
              <a:off x="0" y="1155"/>
              <a:ext cx="351" cy="12"/>
            </a:xfrm>
            <a:custGeom>
              <a:avLst/>
              <a:gdLst>
                <a:gd name="T0" fmla="*/ 0 w 251"/>
                <a:gd name="T1" fmla="*/ 0 h 12"/>
                <a:gd name="T2" fmla="*/ 0 w 251"/>
                <a:gd name="T3" fmla="*/ 12 h 12"/>
                <a:gd name="T4" fmla="*/ 14053 w 251"/>
                <a:gd name="T5" fmla="*/ 12 h 12"/>
                <a:gd name="T6" fmla="*/ 14053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9" name="Group 9"/>
            <p:cNvGrpSpPr>
              <a:grpSpLocks/>
            </p:cNvGrpSpPr>
            <p:nvPr/>
          </p:nvGrpSpPr>
          <p:grpSpPr bwMode="auto">
            <a:xfrm>
              <a:off x="348" y="4"/>
              <a:ext cx="5410" cy="4316"/>
              <a:chOff x="348" y="4"/>
              <a:chExt cx="5410" cy="4316"/>
            </a:xfrm>
          </p:grpSpPr>
          <p:sp>
            <p:nvSpPr>
              <p:cNvPr id="10" name="Freeform 10"/>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11"/>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2"/>
              <p:cNvSpPr>
                <a:spLocks/>
              </p:cNvSpPr>
              <p:nvPr/>
            </p:nvSpPr>
            <p:spPr bwMode="ltGray">
              <a:xfrm>
                <a:off x="1019" y="1155"/>
                <a:ext cx="4739" cy="12"/>
              </a:xfrm>
              <a:custGeom>
                <a:avLst/>
                <a:gdLst>
                  <a:gd name="T0" fmla="*/ 4905 w 4724"/>
                  <a:gd name="T1" fmla="*/ 0 h 12"/>
                  <a:gd name="T2" fmla="*/ 0 w 4724"/>
                  <a:gd name="T3" fmla="*/ 0 h 12"/>
                  <a:gd name="T4" fmla="*/ 0 w 4724"/>
                  <a:gd name="T5" fmla="*/ 12 h 12"/>
                  <a:gd name="T6" fmla="*/ 4905 w 4724"/>
                  <a:gd name="T7" fmla="*/ 12 h 12"/>
                  <a:gd name="T8" fmla="*/ 4905 w 4724"/>
                  <a:gd name="T9" fmla="*/ 0 h 12"/>
                  <a:gd name="T10" fmla="*/ 4905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13"/>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4"/>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5" name="Freeform 15"/>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113680" name="Rectangle 16"/>
          <p:cNvSpPr>
            <a:spLocks noGrp="1" noChangeArrowheads="1"/>
          </p:cNvSpPr>
          <p:nvPr>
            <p:ph type="ctrTitle" sz="quarter"/>
          </p:nvPr>
        </p:nvSpPr>
        <p:spPr>
          <a:xfrm>
            <a:off x="1066800" y="1997075"/>
            <a:ext cx="7086600" cy="1431925"/>
          </a:xfrm>
        </p:spPr>
        <p:txBody>
          <a:bodyPr anchor="b"/>
          <a:lstStyle>
            <a:lvl1pPr>
              <a:defRPr/>
            </a:lvl1pPr>
          </a:lstStyle>
          <a:p>
            <a:pPr lvl="0"/>
            <a:r>
              <a:rPr lang="en-US" noProof="0" smtClean="0"/>
              <a:t>Click to edit Master title style</a:t>
            </a:r>
          </a:p>
        </p:txBody>
      </p:sp>
      <p:sp>
        <p:nvSpPr>
          <p:cNvPr id="113681" name="Rectangle 17"/>
          <p:cNvSpPr>
            <a:spLocks noGrp="1" noChangeArrowheads="1"/>
          </p:cNvSpPr>
          <p:nvPr>
            <p:ph type="subTitle" sz="quarter" idx="1"/>
          </p:nvPr>
        </p:nvSpPr>
        <p:spPr>
          <a:xfrm>
            <a:off x="1066800" y="3886200"/>
            <a:ext cx="6400800" cy="1752600"/>
          </a:xfrm>
        </p:spPr>
        <p:txBody>
          <a:bodyPr/>
          <a:lstStyle>
            <a:lvl1pPr marL="0" indent="0">
              <a:buFont typeface="Wingdings" charset="0"/>
              <a:buNone/>
              <a:defRPr/>
            </a:lvl1pPr>
          </a:lstStyle>
          <a:p>
            <a:pPr lvl="0"/>
            <a:r>
              <a:rPr lang="en-US" noProof="0" smtClean="0"/>
              <a:t>Click to edit Master subtitle style</a:t>
            </a:r>
          </a:p>
        </p:txBody>
      </p:sp>
      <p:sp>
        <p:nvSpPr>
          <p:cNvPr id="18" name="Rectangle 18"/>
          <p:cNvSpPr>
            <a:spLocks noGrp="1" noChangeArrowheads="1"/>
          </p:cNvSpPr>
          <p:nvPr>
            <p:ph type="dt" sz="quarter" idx="10"/>
          </p:nvPr>
        </p:nvSpPr>
        <p:spPr/>
        <p:txBody>
          <a:bodyPr/>
          <a:lstStyle>
            <a:lvl1pPr>
              <a:defRPr/>
            </a:lvl1pPr>
          </a:lstStyle>
          <a:p>
            <a:pPr>
              <a:defRPr/>
            </a:pPr>
            <a:endParaRPr lang="en-US"/>
          </a:p>
        </p:txBody>
      </p:sp>
      <p:sp>
        <p:nvSpPr>
          <p:cNvPr id="19" name="Rectangle 19"/>
          <p:cNvSpPr>
            <a:spLocks noGrp="1" noChangeArrowheads="1"/>
          </p:cNvSpPr>
          <p:nvPr>
            <p:ph type="ftr" sz="quarter" idx="11"/>
          </p:nvPr>
        </p:nvSpPr>
        <p:spPr>
          <a:xfrm>
            <a:off x="3352800" y="6248400"/>
            <a:ext cx="2895600" cy="457200"/>
          </a:xfrm>
        </p:spPr>
        <p:txBody>
          <a:bodyPr/>
          <a:lstStyle>
            <a:lvl1pPr>
              <a:defRPr/>
            </a:lvl1pPr>
          </a:lstStyle>
          <a:p>
            <a:pPr>
              <a:defRPr/>
            </a:pPr>
            <a:endParaRPr lang="en-US"/>
          </a:p>
        </p:txBody>
      </p:sp>
      <p:sp>
        <p:nvSpPr>
          <p:cNvPr id="20" name="Rectangle 20"/>
          <p:cNvSpPr>
            <a:spLocks noGrp="1" noChangeArrowheads="1"/>
          </p:cNvSpPr>
          <p:nvPr>
            <p:ph type="sldNum" sz="quarter" idx="12"/>
          </p:nvPr>
        </p:nvSpPr>
        <p:spPr/>
        <p:txBody>
          <a:bodyPr/>
          <a:lstStyle>
            <a:lvl1pPr>
              <a:defRPr/>
            </a:lvl1pPr>
          </a:lstStyle>
          <a:p>
            <a:pPr>
              <a:defRPr/>
            </a:pPr>
            <a:fld id="{D7A69A50-9A30-E54A-89D4-3B62D208DAB3}" type="slidenum">
              <a:rPr lang="en-US"/>
              <a:pPr>
                <a:defRPr/>
              </a:pPr>
              <a:t>‹#›</a:t>
            </a:fld>
            <a:endParaRPr lang="en-US"/>
          </a:p>
        </p:txBody>
      </p:sp>
    </p:spTree>
    <p:extLst>
      <p:ext uri="{BB962C8B-B14F-4D97-AF65-F5344CB8AC3E}">
        <p14:creationId xmlns:p14="http://schemas.microsoft.com/office/powerpoint/2010/main" val="185985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D53EB8D0-FF6D-3A48-AD13-83666A077308}" type="slidenum">
              <a:rPr lang="en-US"/>
              <a:pPr>
                <a:defRPr/>
              </a:pPr>
              <a:t>‹#›</a:t>
            </a:fld>
            <a:endParaRPr lang="en-US"/>
          </a:p>
        </p:txBody>
      </p:sp>
    </p:spTree>
    <p:extLst>
      <p:ext uri="{BB962C8B-B14F-4D97-AF65-F5344CB8AC3E}">
        <p14:creationId xmlns:p14="http://schemas.microsoft.com/office/powerpoint/2010/main" val="2146910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24650" y="304800"/>
            <a:ext cx="188595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04800"/>
            <a:ext cx="55054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82B722D4-82EF-724A-BC7C-9602D181DCFB}" type="slidenum">
              <a:rPr lang="en-US"/>
              <a:pPr>
                <a:defRPr/>
              </a:pPr>
              <a:t>‹#›</a:t>
            </a:fld>
            <a:endParaRPr lang="en-US"/>
          </a:p>
        </p:txBody>
      </p:sp>
    </p:spTree>
    <p:extLst>
      <p:ext uri="{BB962C8B-B14F-4D97-AF65-F5344CB8AC3E}">
        <p14:creationId xmlns:p14="http://schemas.microsoft.com/office/powerpoint/2010/main" val="313751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14900" y="19812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914900" y="4114800"/>
            <a:ext cx="36957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17"/>
          <p:cNvSpPr>
            <a:spLocks noGrp="1" noChangeArrowheads="1"/>
          </p:cNvSpPr>
          <p:nvPr>
            <p:ph type="dt" sz="half" idx="10"/>
          </p:nvPr>
        </p:nvSpPr>
        <p:spPr>
          <a:ln/>
        </p:spPr>
        <p:txBody>
          <a:bodyPr/>
          <a:lstStyle>
            <a:lvl1pPr>
              <a:defRPr/>
            </a:lvl1pPr>
          </a:lstStyle>
          <a:p>
            <a:pPr>
              <a:defRPr/>
            </a:pPr>
            <a:endParaRPr lang="en-US"/>
          </a:p>
        </p:txBody>
      </p:sp>
      <p:sp>
        <p:nvSpPr>
          <p:cNvPr id="7" name="Rectangle 18"/>
          <p:cNvSpPr>
            <a:spLocks noGrp="1" noChangeArrowheads="1"/>
          </p:cNvSpPr>
          <p:nvPr>
            <p:ph type="ftr" sz="quarter" idx="11"/>
          </p:nvPr>
        </p:nvSpPr>
        <p:spPr>
          <a:ln/>
        </p:spPr>
        <p:txBody>
          <a:bodyPr/>
          <a:lstStyle>
            <a:lvl1pPr>
              <a:defRPr/>
            </a:lvl1pPr>
          </a:lstStyle>
          <a:p>
            <a:pPr>
              <a:defRPr/>
            </a:pPr>
            <a:endParaRPr lang="en-US"/>
          </a:p>
        </p:txBody>
      </p:sp>
      <p:sp>
        <p:nvSpPr>
          <p:cNvPr id="8" name="Rectangle 19"/>
          <p:cNvSpPr>
            <a:spLocks noGrp="1" noChangeArrowheads="1"/>
          </p:cNvSpPr>
          <p:nvPr>
            <p:ph type="sldNum" sz="quarter" idx="12"/>
          </p:nvPr>
        </p:nvSpPr>
        <p:spPr>
          <a:ln/>
        </p:spPr>
        <p:txBody>
          <a:bodyPr/>
          <a:lstStyle>
            <a:lvl1pPr>
              <a:defRPr/>
            </a:lvl1pPr>
          </a:lstStyle>
          <a:p>
            <a:pPr>
              <a:defRPr/>
            </a:pPr>
            <a:fld id="{83E303B8-D578-8340-966E-BA4A4FA49E0A}" type="slidenum">
              <a:rPr lang="en-US"/>
              <a:pPr>
                <a:defRPr/>
              </a:pPr>
              <a:t>‹#›</a:t>
            </a:fld>
            <a:endParaRPr lang="en-US"/>
          </a:p>
        </p:txBody>
      </p:sp>
    </p:spTree>
    <p:extLst>
      <p:ext uri="{BB962C8B-B14F-4D97-AF65-F5344CB8AC3E}">
        <p14:creationId xmlns:p14="http://schemas.microsoft.com/office/powerpoint/2010/main" val="1215431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543800" cy="14319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0668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8D11A8C9-AB4B-8747-BBF7-528A4BA0E957}" type="slidenum">
              <a:rPr lang="en-US"/>
              <a:pPr>
                <a:defRPr/>
              </a:pPr>
              <a:t>‹#›</a:t>
            </a:fld>
            <a:endParaRPr lang="en-US"/>
          </a:p>
        </p:txBody>
      </p:sp>
    </p:spTree>
    <p:extLst>
      <p:ext uri="{BB962C8B-B14F-4D97-AF65-F5344CB8AC3E}">
        <p14:creationId xmlns:p14="http://schemas.microsoft.com/office/powerpoint/2010/main" val="104647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FE93546B-E24B-834E-A5E5-5101728D6CEA}" type="slidenum">
              <a:rPr lang="en-US"/>
              <a:pPr>
                <a:defRPr/>
              </a:pPr>
              <a:t>‹#›</a:t>
            </a:fld>
            <a:endParaRPr lang="en-US"/>
          </a:p>
        </p:txBody>
      </p:sp>
    </p:spTree>
    <p:extLst>
      <p:ext uri="{BB962C8B-B14F-4D97-AF65-F5344CB8AC3E}">
        <p14:creationId xmlns:p14="http://schemas.microsoft.com/office/powerpoint/2010/main" val="41539724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7"/>
          <p:cNvSpPr>
            <a:spLocks noGrp="1" noChangeArrowheads="1"/>
          </p:cNvSpPr>
          <p:nvPr>
            <p:ph type="dt" sz="half" idx="10"/>
          </p:nvPr>
        </p:nvSpPr>
        <p:spPr>
          <a:ln/>
        </p:spPr>
        <p:txBody>
          <a:bodyPr/>
          <a:lstStyle>
            <a:lvl1pPr>
              <a:defRPr/>
            </a:lvl1pPr>
          </a:lstStyle>
          <a:p>
            <a:pPr>
              <a:defRPr/>
            </a:pPr>
            <a:endParaRPr lang="en-US"/>
          </a:p>
        </p:txBody>
      </p:sp>
      <p:sp>
        <p:nvSpPr>
          <p:cNvPr id="5" name="Rectangle 18"/>
          <p:cNvSpPr>
            <a:spLocks noGrp="1" noChangeArrowheads="1"/>
          </p:cNvSpPr>
          <p:nvPr>
            <p:ph type="ftr" sz="quarter" idx="11"/>
          </p:nvPr>
        </p:nvSpPr>
        <p:spPr>
          <a:ln/>
        </p:spPr>
        <p:txBody>
          <a:bodyPr/>
          <a:lstStyle>
            <a:lvl1pPr>
              <a:defRPr/>
            </a:lvl1pPr>
          </a:lstStyle>
          <a:p>
            <a:pPr>
              <a:defRPr/>
            </a:pPr>
            <a:endParaRPr lang="en-US"/>
          </a:p>
        </p:txBody>
      </p:sp>
      <p:sp>
        <p:nvSpPr>
          <p:cNvPr id="6" name="Rectangle 19"/>
          <p:cNvSpPr>
            <a:spLocks noGrp="1" noChangeArrowheads="1"/>
          </p:cNvSpPr>
          <p:nvPr>
            <p:ph type="sldNum" sz="quarter" idx="12"/>
          </p:nvPr>
        </p:nvSpPr>
        <p:spPr>
          <a:ln/>
        </p:spPr>
        <p:txBody>
          <a:bodyPr/>
          <a:lstStyle>
            <a:lvl1pPr>
              <a:defRPr/>
            </a:lvl1pPr>
          </a:lstStyle>
          <a:p>
            <a:pPr>
              <a:defRPr/>
            </a:pPr>
            <a:fld id="{43FE2998-268F-E84C-9A0E-B122E75B34FC}" type="slidenum">
              <a:rPr lang="en-US"/>
              <a:pPr>
                <a:defRPr/>
              </a:pPr>
              <a:t>‹#›</a:t>
            </a:fld>
            <a:endParaRPr lang="en-US"/>
          </a:p>
        </p:txBody>
      </p:sp>
    </p:spTree>
    <p:extLst>
      <p:ext uri="{BB962C8B-B14F-4D97-AF65-F5344CB8AC3E}">
        <p14:creationId xmlns:p14="http://schemas.microsoft.com/office/powerpoint/2010/main" val="3797627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14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D842F22E-04C0-CA49-BF73-A6536928EA3C}" type="slidenum">
              <a:rPr lang="en-US"/>
              <a:pPr>
                <a:defRPr/>
              </a:pPr>
              <a:t>‹#›</a:t>
            </a:fld>
            <a:endParaRPr lang="en-US"/>
          </a:p>
        </p:txBody>
      </p:sp>
    </p:spTree>
    <p:extLst>
      <p:ext uri="{BB962C8B-B14F-4D97-AF65-F5344CB8AC3E}">
        <p14:creationId xmlns:p14="http://schemas.microsoft.com/office/powerpoint/2010/main" val="1444190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7"/>
          <p:cNvSpPr>
            <a:spLocks noGrp="1" noChangeArrowheads="1"/>
          </p:cNvSpPr>
          <p:nvPr>
            <p:ph type="dt" sz="half" idx="10"/>
          </p:nvPr>
        </p:nvSpPr>
        <p:spPr>
          <a:ln/>
        </p:spPr>
        <p:txBody>
          <a:bodyPr/>
          <a:lstStyle>
            <a:lvl1pPr>
              <a:defRPr/>
            </a:lvl1pPr>
          </a:lstStyle>
          <a:p>
            <a:pPr>
              <a:defRPr/>
            </a:pPr>
            <a:endParaRPr lang="en-US"/>
          </a:p>
        </p:txBody>
      </p:sp>
      <p:sp>
        <p:nvSpPr>
          <p:cNvPr id="8" name="Rectangle 18"/>
          <p:cNvSpPr>
            <a:spLocks noGrp="1" noChangeArrowheads="1"/>
          </p:cNvSpPr>
          <p:nvPr>
            <p:ph type="ftr" sz="quarter" idx="11"/>
          </p:nvPr>
        </p:nvSpPr>
        <p:spPr>
          <a:ln/>
        </p:spPr>
        <p:txBody>
          <a:bodyPr/>
          <a:lstStyle>
            <a:lvl1pPr>
              <a:defRPr/>
            </a:lvl1pPr>
          </a:lstStyle>
          <a:p>
            <a:pPr>
              <a:defRPr/>
            </a:pPr>
            <a:endParaRPr lang="en-US"/>
          </a:p>
        </p:txBody>
      </p:sp>
      <p:sp>
        <p:nvSpPr>
          <p:cNvPr id="9" name="Rectangle 19"/>
          <p:cNvSpPr>
            <a:spLocks noGrp="1" noChangeArrowheads="1"/>
          </p:cNvSpPr>
          <p:nvPr>
            <p:ph type="sldNum" sz="quarter" idx="12"/>
          </p:nvPr>
        </p:nvSpPr>
        <p:spPr>
          <a:ln/>
        </p:spPr>
        <p:txBody>
          <a:bodyPr/>
          <a:lstStyle>
            <a:lvl1pPr>
              <a:defRPr/>
            </a:lvl1pPr>
          </a:lstStyle>
          <a:p>
            <a:pPr>
              <a:defRPr/>
            </a:pPr>
            <a:fld id="{E01B59C0-47A1-574F-B455-53206705D060}" type="slidenum">
              <a:rPr lang="en-US"/>
              <a:pPr>
                <a:defRPr/>
              </a:pPr>
              <a:t>‹#›</a:t>
            </a:fld>
            <a:endParaRPr lang="en-US"/>
          </a:p>
        </p:txBody>
      </p:sp>
    </p:spTree>
    <p:extLst>
      <p:ext uri="{BB962C8B-B14F-4D97-AF65-F5344CB8AC3E}">
        <p14:creationId xmlns:p14="http://schemas.microsoft.com/office/powerpoint/2010/main" val="2837757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7"/>
          <p:cNvSpPr>
            <a:spLocks noGrp="1" noChangeArrowheads="1"/>
          </p:cNvSpPr>
          <p:nvPr>
            <p:ph type="dt" sz="half" idx="10"/>
          </p:nvPr>
        </p:nvSpPr>
        <p:spPr>
          <a:ln/>
        </p:spPr>
        <p:txBody>
          <a:bodyPr/>
          <a:lstStyle>
            <a:lvl1pPr>
              <a:defRPr/>
            </a:lvl1pPr>
          </a:lstStyle>
          <a:p>
            <a:pPr>
              <a:defRPr/>
            </a:pPr>
            <a:endParaRPr lang="en-US"/>
          </a:p>
        </p:txBody>
      </p:sp>
      <p:sp>
        <p:nvSpPr>
          <p:cNvPr id="4" name="Rectangle 18"/>
          <p:cNvSpPr>
            <a:spLocks noGrp="1" noChangeArrowheads="1"/>
          </p:cNvSpPr>
          <p:nvPr>
            <p:ph type="ftr" sz="quarter" idx="11"/>
          </p:nvPr>
        </p:nvSpPr>
        <p:spPr>
          <a:ln/>
        </p:spPr>
        <p:txBody>
          <a:bodyPr/>
          <a:lstStyle>
            <a:lvl1pPr>
              <a:defRPr/>
            </a:lvl1pPr>
          </a:lstStyle>
          <a:p>
            <a:pPr>
              <a:defRPr/>
            </a:pPr>
            <a:endParaRPr lang="en-US"/>
          </a:p>
        </p:txBody>
      </p:sp>
      <p:sp>
        <p:nvSpPr>
          <p:cNvPr id="5" name="Rectangle 19"/>
          <p:cNvSpPr>
            <a:spLocks noGrp="1" noChangeArrowheads="1"/>
          </p:cNvSpPr>
          <p:nvPr>
            <p:ph type="sldNum" sz="quarter" idx="12"/>
          </p:nvPr>
        </p:nvSpPr>
        <p:spPr>
          <a:ln/>
        </p:spPr>
        <p:txBody>
          <a:bodyPr/>
          <a:lstStyle>
            <a:lvl1pPr>
              <a:defRPr/>
            </a:lvl1pPr>
          </a:lstStyle>
          <a:p>
            <a:pPr>
              <a:defRPr/>
            </a:pPr>
            <a:fld id="{94B07D27-B3BE-B243-A345-A9636502C858}" type="slidenum">
              <a:rPr lang="en-US"/>
              <a:pPr>
                <a:defRPr/>
              </a:pPr>
              <a:t>‹#›</a:t>
            </a:fld>
            <a:endParaRPr lang="en-US"/>
          </a:p>
        </p:txBody>
      </p:sp>
    </p:spTree>
    <p:extLst>
      <p:ext uri="{BB962C8B-B14F-4D97-AF65-F5344CB8AC3E}">
        <p14:creationId xmlns:p14="http://schemas.microsoft.com/office/powerpoint/2010/main" val="42308995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7"/>
          <p:cNvSpPr>
            <a:spLocks noGrp="1" noChangeArrowheads="1"/>
          </p:cNvSpPr>
          <p:nvPr>
            <p:ph type="dt" sz="half" idx="10"/>
          </p:nvPr>
        </p:nvSpPr>
        <p:spPr>
          <a:ln/>
        </p:spPr>
        <p:txBody>
          <a:bodyPr/>
          <a:lstStyle>
            <a:lvl1pPr>
              <a:defRPr/>
            </a:lvl1pPr>
          </a:lstStyle>
          <a:p>
            <a:pPr>
              <a:defRPr/>
            </a:pPr>
            <a:endParaRPr lang="en-US"/>
          </a:p>
        </p:txBody>
      </p:sp>
      <p:sp>
        <p:nvSpPr>
          <p:cNvPr id="3" name="Rectangle 18"/>
          <p:cNvSpPr>
            <a:spLocks noGrp="1" noChangeArrowheads="1"/>
          </p:cNvSpPr>
          <p:nvPr>
            <p:ph type="ftr" sz="quarter" idx="11"/>
          </p:nvPr>
        </p:nvSpPr>
        <p:spPr>
          <a:ln/>
        </p:spPr>
        <p:txBody>
          <a:bodyPr/>
          <a:lstStyle>
            <a:lvl1pPr>
              <a:defRPr/>
            </a:lvl1pPr>
          </a:lstStyle>
          <a:p>
            <a:pPr>
              <a:defRPr/>
            </a:pPr>
            <a:endParaRPr lang="en-US"/>
          </a:p>
        </p:txBody>
      </p:sp>
      <p:sp>
        <p:nvSpPr>
          <p:cNvPr id="4" name="Rectangle 19"/>
          <p:cNvSpPr>
            <a:spLocks noGrp="1" noChangeArrowheads="1"/>
          </p:cNvSpPr>
          <p:nvPr>
            <p:ph type="sldNum" sz="quarter" idx="12"/>
          </p:nvPr>
        </p:nvSpPr>
        <p:spPr>
          <a:ln/>
        </p:spPr>
        <p:txBody>
          <a:bodyPr/>
          <a:lstStyle>
            <a:lvl1pPr>
              <a:defRPr/>
            </a:lvl1pPr>
          </a:lstStyle>
          <a:p>
            <a:pPr>
              <a:defRPr/>
            </a:pPr>
            <a:fld id="{747B69DC-5A9F-204E-AC8A-B268F2C85700}" type="slidenum">
              <a:rPr lang="en-US"/>
              <a:pPr>
                <a:defRPr/>
              </a:pPr>
              <a:t>‹#›</a:t>
            </a:fld>
            <a:endParaRPr lang="en-US"/>
          </a:p>
        </p:txBody>
      </p:sp>
    </p:spTree>
    <p:extLst>
      <p:ext uri="{BB962C8B-B14F-4D97-AF65-F5344CB8AC3E}">
        <p14:creationId xmlns:p14="http://schemas.microsoft.com/office/powerpoint/2010/main" val="365633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538CF719-1192-BD41-8219-4E1603BAE477}" type="slidenum">
              <a:rPr lang="en-US"/>
              <a:pPr>
                <a:defRPr/>
              </a:pPr>
              <a:t>‹#›</a:t>
            </a:fld>
            <a:endParaRPr lang="en-US"/>
          </a:p>
        </p:txBody>
      </p:sp>
    </p:spTree>
    <p:extLst>
      <p:ext uri="{BB962C8B-B14F-4D97-AF65-F5344CB8AC3E}">
        <p14:creationId xmlns:p14="http://schemas.microsoft.com/office/powerpoint/2010/main" val="723737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7"/>
          <p:cNvSpPr>
            <a:spLocks noGrp="1" noChangeArrowheads="1"/>
          </p:cNvSpPr>
          <p:nvPr>
            <p:ph type="dt" sz="half" idx="10"/>
          </p:nvPr>
        </p:nvSpPr>
        <p:spPr>
          <a:ln/>
        </p:spPr>
        <p:txBody>
          <a:bodyPr/>
          <a:lstStyle>
            <a:lvl1pPr>
              <a:defRPr/>
            </a:lvl1pPr>
          </a:lstStyle>
          <a:p>
            <a:pPr>
              <a:defRPr/>
            </a:pPr>
            <a:endParaRPr lang="en-US"/>
          </a:p>
        </p:txBody>
      </p:sp>
      <p:sp>
        <p:nvSpPr>
          <p:cNvPr id="6" name="Rectangle 18"/>
          <p:cNvSpPr>
            <a:spLocks noGrp="1" noChangeArrowheads="1"/>
          </p:cNvSpPr>
          <p:nvPr>
            <p:ph type="ftr" sz="quarter" idx="11"/>
          </p:nvPr>
        </p:nvSpPr>
        <p:spPr>
          <a:ln/>
        </p:spPr>
        <p:txBody>
          <a:bodyPr/>
          <a:lstStyle>
            <a:lvl1pPr>
              <a:defRPr/>
            </a:lvl1pPr>
          </a:lstStyle>
          <a:p>
            <a:pPr>
              <a:defRPr/>
            </a:pPr>
            <a:endParaRPr lang="en-US"/>
          </a:p>
        </p:txBody>
      </p:sp>
      <p:sp>
        <p:nvSpPr>
          <p:cNvPr id="7" name="Rectangle 19"/>
          <p:cNvSpPr>
            <a:spLocks noGrp="1" noChangeArrowheads="1"/>
          </p:cNvSpPr>
          <p:nvPr>
            <p:ph type="sldNum" sz="quarter" idx="12"/>
          </p:nvPr>
        </p:nvSpPr>
        <p:spPr>
          <a:ln/>
        </p:spPr>
        <p:txBody>
          <a:bodyPr/>
          <a:lstStyle>
            <a:lvl1pPr>
              <a:defRPr/>
            </a:lvl1pPr>
          </a:lstStyle>
          <a:p>
            <a:pPr>
              <a:defRPr/>
            </a:pPr>
            <a:fld id="{1DE6F72C-9B77-F848-A2E1-A42BF404411B}" type="slidenum">
              <a:rPr lang="en-US"/>
              <a:pPr>
                <a:defRPr/>
              </a:pPr>
              <a:t>‹#›</a:t>
            </a:fld>
            <a:endParaRPr lang="en-US"/>
          </a:p>
        </p:txBody>
      </p:sp>
    </p:spTree>
    <p:extLst>
      <p:ext uri="{BB962C8B-B14F-4D97-AF65-F5344CB8AC3E}">
        <p14:creationId xmlns:p14="http://schemas.microsoft.com/office/powerpoint/2010/main" val="19882075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6350"/>
            <a:ext cx="9140825" cy="6851650"/>
            <a:chOff x="0" y="4"/>
            <a:chExt cx="5758" cy="4316"/>
          </a:xfrm>
        </p:grpSpPr>
        <p:sp>
          <p:nvSpPr>
            <p:cNvPr id="1032" name="Freeform 3"/>
            <p:cNvSpPr>
              <a:spLocks/>
            </p:cNvSpPr>
            <p:nvPr/>
          </p:nvSpPr>
          <p:spPr bwMode="hidden">
            <a:xfrm>
              <a:off x="558" y="1161"/>
              <a:ext cx="5200" cy="3159"/>
            </a:xfrm>
            <a:custGeom>
              <a:avLst/>
              <a:gdLst>
                <a:gd name="T0" fmla="*/ 0 w 5184"/>
                <a:gd name="T1" fmla="*/ 3159 h 3159"/>
                <a:gd name="T2" fmla="*/ 5377 w 5184"/>
                <a:gd name="T3" fmla="*/ 3159 h 3159"/>
                <a:gd name="T4" fmla="*/ 5377 w 5184"/>
                <a:gd name="T5" fmla="*/ 0 h 3159"/>
                <a:gd name="T6" fmla="*/ 0 w 5184"/>
                <a:gd name="T7" fmla="*/ 0 h 3159"/>
                <a:gd name="T8" fmla="*/ 0 w 5184"/>
                <a:gd name="T9" fmla="*/ 3159 h 3159"/>
                <a:gd name="T10" fmla="*/ 0 w 5184"/>
                <a:gd name="T11" fmla="*/ 3159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184" h="3159">
                  <a:moveTo>
                    <a:pt x="0" y="3159"/>
                  </a:moveTo>
                  <a:lnTo>
                    <a:pt x="5184" y="3159"/>
                  </a:lnTo>
                  <a:lnTo>
                    <a:pt x="5184" y="0"/>
                  </a:lnTo>
                  <a:lnTo>
                    <a:pt x="0" y="0"/>
                  </a:lnTo>
                  <a:lnTo>
                    <a:pt x="0" y="3159"/>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3" name="Freeform 4"/>
            <p:cNvSpPr>
              <a:spLocks/>
            </p:cNvSpPr>
            <p:nvPr/>
          </p:nvSpPr>
          <p:spPr bwMode="hidden">
            <a:xfrm>
              <a:off x="0" y="1161"/>
              <a:ext cx="558" cy="3159"/>
            </a:xfrm>
            <a:custGeom>
              <a:avLst/>
              <a:gdLst>
                <a:gd name="T0" fmla="*/ 0 w 556"/>
                <a:gd name="T1" fmla="*/ 0 h 3159"/>
                <a:gd name="T2" fmla="*/ 0 w 556"/>
                <a:gd name="T3" fmla="*/ 3159 h 3159"/>
                <a:gd name="T4" fmla="*/ 580 w 556"/>
                <a:gd name="T5" fmla="*/ 3159 h 3159"/>
                <a:gd name="T6" fmla="*/ 580 w 556"/>
                <a:gd name="T7" fmla="*/ 0 h 3159"/>
                <a:gd name="T8" fmla="*/ 0 w 556"/>
                <a:gd name="T9" fmla="*/ 0 h 3159"/>
                <a:gd name="T10" fmla="*/ 0 w 556"/>
                <a:gd name="T11" fmla="*/ 0 h 315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56" h="3159">
                  <a:moveTo>
                    <a:pt x="0" y="0"/>
                  </a:moveTo>
                  <a:lnTo>
                    <a:pt x="0" y="3159"/>
                  </a:lnTo>
                  <a:lnTo>
                    <a:pt x="556" y="3159"/>
                  </a:lnTo>
                  <a:lnTo>
                    <a:pt x="556" y="0"/>
                  </a:lnTo>
                  <a:lnTo>
                    <a:pt x="0"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1034" name="Group 5"/>
            <p:cNvGrpSpPr>
              <a:grpSpLocks/>
            </p:cNvGrpSpPr>
            <p:nvPr userDrawn="1"/>
          </p:nvGrpSpPr>
          <p:grpSpPr bwMode="auto">
            <a:xfrm>
              <a:off x="0" y="4"/>
              <a:ext cx="5758" cy="4316"/>
              <a:chOff x="0" y="4"/>
              <a:chExt cx="5758" cy="4316"/>
            </a:xfrm>
          </p:grpSpPr>
          <p:sp>
            <p:nvSpPr>
              <p:cNvPr id="1035" name="Freeform 6"/>
              <p:cNvSpPr>
                <a:spLocks/>
              </p:cNvSpPr>
              <p:nvPr/>
            </p:nvSpPr>
            <p:spPr bwMode="ltGray">
              <a:xfrm>
                <a:off x="552" y="4"/>
                <a:ext cx="12" cy="695"/>
              </a:xfrm>
              <a:custGeom>
                <a:avLst/>
                <a:gdLst>
                  <a:gd name="T0" fmla="*/ 12 w 12"/>
                  <a:gd name="T1" fmla="*/ 0 h 695"/>
                  <a:gd name="T2" fmla="*/ 0 w 12"/>
                  <a:gd name="T3" fmla="*/ 0 h 695"/>
                  <a:gd name="T4" fmla="*/ 0 w 12"/>
                  <a:gd name="T5" fmla="*/ 695 h 695"/>
                  <a:gd name="T6" fmla="*/ 12 w 12"/>
                  <a:gd name="T7" fmla="*/ 695 h 695"/>
                  <a:gd name="T8" fmla="*/ 12 w 12"/>
                  <a:gd name="T9" fmla="*/ 0 h 695"/>
                  <a:gd name="T10" fmla="*/ 12 w 12"/>
                  <a:gd name="T11" fmla="*/ 0 h 6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695">
                    <a:moveTo>
                      <a:pt x="12" y="0"/>
                    </a:moveTo>
                    <a:lnTo>
                      <a:pt x="0" y="0"/>
                    </a:lnTo>
                    <a:lnTo>
                      <a:pt x="0" y="695"/>
                    </a:lnTo>
                    <a:lnTo>
                      <a:pt x="12" y="695"/>
                    </a:lnTo>
                    <a:lnTo>
                      <a:pt x="12" y="0"/>
                    </a:lnTo>
                    <a:close/>
                  </a:path>
                </a:pathLst>
              </a:cu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6" name="Freeform 7"/>
              <p:cNvSpPr>
                <a:spLocks/>
              </p:cNvSpPr>
              <p:nvPr/>
            </p:nvSpPr>
            <p:spPr bwMode="ltGray">
              <a:xfrm>
                <a:off x="552" y="1623"/>
                <a:ext cx="12" cy="2697"/>
              </a:xfrm>
              <a:custGeom>
                <a:avLst/>
                <a:gdLst>
                  <a:gd name="T0" fmla="*/ 0 w 12"/>
                  <a:gd name="T1" fmla="*/ 2697 h 2697"/>
                  <a:gd name="T2" fmla="*/ 12 w 12"/>
                  <a:gd name="T3" fmla="*/ 2697 h 2697"/>
                  <a:gd name="T4" fmla="*/ 12 w 12"/>
                  <a:gd name="T5" fmla="*/ 0 h 2697"/>
                  <a:gd name="T6" fmla="*/ 0 w 12"/>
                  <a:gd name="T7" fmla="*/ 0 h 2697"/>
                  <a:gd name="T8" fmla="*/ 0 w 12"/>
                  <a:gd name="T9" fmla="*/ 2697 h 2697"/>
                  <a:gd name="T10" fmla="*/ 0 w 12"/>
                  <a:gd name="T11" fmla="*/ 2697 h 269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697">
                    <a:moveTo>
                      <a:pt x="0" y="2697"/>
                    </a:moveTo>
                    <a:lnTo>
                      <a:pt x="12" y="2697"/>
                    </a:lnTo>
                    <a:lnTo>
                      <a:pt x="12" y="0"/>
                    </a:lnTo>
                    <a:lnTo>
                      <a:pt x="0" y="0"/>
                    </a:lnTo>
                    <a:lnTo>
                      <a:pt x="0" y="2697"/>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7" name="Freeform 8"/>
              <p:cNvSpPr>
                <a:spLocks/>
              </p:cNvSpPr>
              <p:nvPr/>
            </p:nvSpPr>
            <p:spPr bwMode="ltGray">
              <a:xfrm>
                <a:off x="1019" y="1155"/>
                <a:ext cx="4739" cy="12"/>
              </a:xfrm>
              <a:custGeom>
                <a:avLst/>
                <a:gdLst>
                  <a:gd name="T0" fmla="*/ 4905 w 4724"/>
                  <a:gd name="T1" fmla="*/ 0 h 12"/>
                  <a:gd name="T2" fmla="*/ 0 w 4724"/>
                  <a:gd name="T3" fmla="*/ 0 h 12"/>
                  <a:gd name="T4" fmla="*/ 0 w 4724"/>
                  <a:gd name="T5" fmla="*/ 12 h 12"/>
                  <a:gd name="T6" fmla="*/ 4905 w 4724"/>
                  <a:gd name="T7" fmla="*/ 12 h 12"/>
                  <a:gd name="T8" fmla="*/ 4905 w 4724"/>
                  <a:gd name="T9" fmla="*/ 0 h 12"/>
                  <a:gd name="T10" fmla="*/ 4905 w 4724"/>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724" h="12">
                    <a:moveTo>
                      <a:pt x="4724" y="0"/>
                    </a:moveTo>
                    <a:lnTo>
                      <a:pt x="0" y="0"/>
                    </a:lnTo>
                    <a:lnTo>
                      <a:pt x="0" y="12"/>
                    </a:lnTo>
                    <a:lnTo>
                      <a:pt x="4724" y="12"/>
                    </a:lnTo>
                    <a:lnTo>
                      <a:pt x="4724" y="0"/>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8" name="Freeform 9"/>
              <p:cNvSpPr>
                <a:spLocks/>
              </p:cNvSpPr>
              <p:nvPr/>
            </p:nvSpPr>
            <p:spPr bwMode="ltGray">
              <a:xfrm>
                <a:off x="552" y="1371"/>
                <a:ext cx="12" cy="252"/>
              </a:xfrm>
              <a:custGeom>
                <a:avLst/>
                <a:gdLst>
                  <a:gd name="T0" fmla="*/ 0 w 12"/>
                  <a:gd name="T1" fmla="*/ 252 h 252"/>
                  <a:gd name="T2" fmla="*/ 12 w 12"/>
                  <a:gd name="T3" fmla="*/ 252 h 252"/>
                  <a:gd name="T4" fmla="*/ 12 w 12"/>
                  <a:gd name="T5" fmla="*/ 0 h 252"/>
                  <a:gd name="T6" fmla="*/ 0 w 12"/>
                  <a:gd name="T7" fmla="*/ 0 h 252"/>
                  <a:gd name="T8" fmla="*/ 0 w 12"/>
                  <a:gd name="T9" fmla="*/ 252 h 252"/>
                  <a:gd name="T10" fmla="*/ 0 w 12"/>
                  <a:gd name="T11" fmla="*/ 252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0" y="252"/>
                    </a:moveTo>
                    <a:lnTo>
                      <a:pt x="12" y="252"/>
                    </a:lnTo>
                    <a:lnTo>
                      <a:pt x="12" y="0"/>
                    </a:lnTo>
                    <a:lnTo>
                      <a:pt x="0" y="0"/>
                    </a:lnTo>
                    <a:lnTo>
                      <a:pt x="0" y="252"/>
                    </a:lnTo>
                    <a:close/>
                  </a:path>
                </a:pathLst>
              </a:custGeom>
              <a:gradFill rotWithShape="0">
                <a:gsLst>
                  <a:gs pos="0">
                    <a:schemeClr val="accent2"/>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39" name="Freeform 10"/>
              <p:cNvSpPr>
                <a:spLocks/>
              </p:cNvSpPr>
              <p:nvPr/>
            </p:nvSpPr>
            <p:spPr bwMode="ltGray">
              <a:xfrm>
                <a:off x="552" y="699"/>
                <a:ext cx="12" cy="252"/>
              </a:xfrm>
              <a:custGeom>
                <a:avLst/>
                <a:gdLst>
                  <a:gd name="T0" fmla="*/ 12 w 12"/>
                  <a:gd name="T1" fmla="*/ 0 h 252"/>
                  <a:gd name="T2" fmla="*/ 0 w 12"/>
                  <a:gd name="T3" fmla="*/ 0 h 252"/>
                  <a:gd name="T4" fmla="*/ 0 w 12"/>
                  <a:gd name="T5" fmla="*/ 252 h 252"/>
                  <a:gd name="T6" fmla="*/ 12 w 12"/>
                  <a:gd name="T7" fmla="*/ 252 h 252"/>
                  <a:gd name="T8" fmla="*/ 12 w 12"/>
                  <a:gd name="T9" fmla="*/ 0 h 252"/>
                  <a:gd name="T10" fmla="*/ 12 w 12"/>
                  <a:gd name="T11" fmla="*/ 0 h 25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2" h="252">
                    <a:moveTo>
                      <a:pt x="12" y="0"/>
                    </a:moveTo>
                    <a:lnTo>
                      <a:pt x="0" y="0"/>
                    </a:lnTo>
                    <a:lnTo>
                      <a:pt x="0" y="252"/>
                    </a:lnTo>
                    <a:lnTo>
                      <a:pt x="12" y="252"/>
                    </a:lnTo>
                    <a:lnTo>
                      <a:pt x="12" y="0"/>
                    </a:lnTo>
                    <a:close/>
                  </a:path>
                </a:pathLst>
              </a:custGeom>
              <a:gradFill rotWithShape="0">
                <a:gsLst>
                  <a:gs pos="0">
                    <a:schemeClr val="bg2"/>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1" name="Freeform 11"/>
              <p:cNvSpPr>
                <a:spLocks/>
              </p:cNvSpPr>
              <p:nvPr/>
            </p:nvSpPr>
            <p:spPr bwMode="ltGray">
              <a:xfrm>
                <a:off x="552" y="951"/>
                <a:ext cx="12" cy="420"/>
              </a:xfrm>
              <a:custGeom>
                <a:avLst/>
                <a:gdLst>
                  <a:gd name="T0" fmla="*/ 0 w 12"/>
                  <a:gd name="T1" fmla="*/ 0 h 420"/>
                  <a:gd name="T2" fmla="*/ 0 w 12"/>
                  <a:gd name="T3" fmla="*/ 420 h 420"/>
                  <a:gd name="T4" fmla="*/ 12 w 12"/>
                  <a:gd name="T5" fmla="*/ 420 h 420"/>
                  <a:gd name="T6" fmla="*/ 12 w 12"/>
                  <a:gd name="T7" fmla="*/ 0 h 420"/>
                  <a:gd name="T8" fmla="*/ 0 w 12"/>
                  <a:gd name="T9" fmla="*/ 0 h 420"/>
                  <a:gd name="T10" fmla="*/ 0 w 12"/>
                  <a:gd name="T11" fmla="*/ 0 h 420"/>
                </a:gdLst>
                <a:ahLst/>
                <a:cxnLst>
                  <a:cxn ang="0">
                    <a:pos x="T0" y="T1"/>
                  </a:cxn>
                  <a:cxn ang="0">
                    <a:pos x="T2" y="T3"/>
                  </a:cxn>
                  <a:cxn ang="0">
                    <a:pos x="T4" y="T5"/>
                  </a:cxn>
                  <a:cxn ang="0">
                    <a:pos x="T6" y="T7"/>
                  </a:cxn>
                  <a:cxn ang="0">
                    <a:pos x="T8" y="T9"/>
                  </a:cxn>
                  <a:cxn ang="0">
                    <a:pos x="T10" y="T11"/>
                  </a:cxn>
                </a:cxnLst>
                <a:rect l="0" t="0" r="r" b="b"/>
                <a:pathLst>
                  <a:path w="12" h="420">
                    <a:moveTo>
                      <a:pt x="0" y="0"/>
                    </a:moveTo>
                    <a:lnTo>
                      <a:pt x="0" y="420"/>
                    </a:lnTo>
                    <a:lnTo>
                      <a:pt x="12" y="420"/>
                    </a:lnTo>
                    <a:lnTo>
                      <a:pt x="12" y="0"/>
                    </a:lnTo>
                    <a:lnTo>
                      <a:pt x="0" y="0"/>
                    </a:lnTo>
                    <a:lnTo>
                      <a:pt x="0" y="0"/>
                    </a:lnTo>
                    <a:close/>
                  </a:path>
                </a:pathLst>
              </a:custGeom>
              <a:gradFill rotWithShape="0">
                <a:gsLst>
                  <a:gs pos="0">
                    <a:schemeClr val="accent2"/>
                  </a:gs>
                  <a:gs pos="50000">
                    <a:schemeClr val="hlink"/>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sp>
            <p:nvSpPr>
              <p:cNvPr id="1041" name="Freeform 12"/>
              <p:cNvSpPr>
                <a:spLocks/>
              </p:cNvSpPr>
              <p:nvPr/>
            </p:nvSpPr>
            <p:spPr bwMode="ltGray">
              <a:xfrm>
                <a:off x="0" y="1155"/>
                <a:ext cx="351" cy="12"/>
              </a:xfrm>
              <a:custGeom>
                <a:avLst/>
                <a:gdLst>
                  <a:gd name="T0" fmla="*/ 0 w 251"/>
                  <a:gd name="T1" fmla="*/ 0 h 12"/>
                  <a:gd name="T2" fmla="*/ 0 w 251"/>
                  <a:gd name="T3" fmla="*/ 12 h 12"/>
                  <a:gd name="T4" fmla="*/ 14053 w 251"/>
                  <a:gd name="T5" fmla="*/ 12 h 12"/>
                  <a:gd name="T6" fmla="*/ 14053 w 251"/>
                  <a:gd name="T7" fmla="*/ 0 h 12"/>
                  <a:gd name="T8" fmla="*/ 0 w 251"/>
                  <a:gd name="T9" fmla="*/ 0 h 12"/>
                  <a:gd name="T10" fmla="*/ 0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0" y="0"/>
                    </a:moveTo>
                    <a:lnTo>
                      <a:pt x="0" y="12"/>
                    </a:lnTo>
                    <a:lnTo>
                      <a:pt x="251" y="12"/>
                    </a:lnTo>
                    <a:lnTo>
                      <a:pt x="251" y="0"/>
                    </a:lnTo>
                    <a:lnTo>
                      <a:pt x="0" y="0"/>
                    </a:lnTo>
                    <a:close/>
                  </a:path>
                </a:pathLst>
              </a:cu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42" name="Freeform 13"/>
              <p:cNvSpPr>
                <a:spLocks/>
              </p:cNvSpPr>
              <p:nvPr/>
            </p:nvSpPr>
            <p:spPr bwMode="ltGray">
              <a:xfrm>
                <a:off x="767" y="1155"/>
                <a:ext cx="252" cy="12"/>
              </a:xfrm>
              <a:custGeom>
                <a:avLst/>
                <a:gdLst>
                  <a:gd name="T0" fmla="*/ 263 w 251"/>
                  <a:gd name="T1" fmla="*/ 0 h 12"/>
                  <a:gd name="T2" fmla="*/ 0 w 251"/>
                  <a:gd name="T3" fmla="*/ 0 h 12"/>
                  <a:gd name="T4" fmla="*/ 0 w 251"/>
                  <a:gd name="T5" fmla="*/ 12 h 12"/>
                  <a:gd name="T6" fmla="*/ 263 w 251"/>
                  <a:gd name="T7" fmla="*/ 12 h 12"/>
                  <a:gd name="T8" fmla="*/ 263 w 251"/>
                  <a:gd name="T9" fmla="*/ 0 h 12"/>
                  <a:gd name="T10" fmla="*/ 263 w 251"/>
                  <a:gd name="T11" fmla="*/ 0 h 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 h="12">
                    <a:moveTo>
                      <a:pt x="251" y="0"/>
                    </a:moveTo>
                    <a:lnTo>
                      <a:pt x="0" y="0"/>
                    </a:lnTo>
                    <a:lnTo>
                      <a:pt x="0" y="12"/>
                    </a:lnTo>
                    <a:lnTo>
                      <a:pt x="251" y="12"/>
                    </a:lnTo>
                    <a:lnTo>
                      <a:pt x="251" y="0"/>
                    </a:lnTo>
                    <a:close/>
                  </a:path>
                </a:pathLst>
              </a:custGeom>
              <a:gradFill rotWithShape="0">
                <a:gsLst>
                  <a:gs pos="0">
                    <a:schemeClr val="accent2"/>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2654" name="Freeform 14"/>
              <p:cNvSpPr>
                <a:spLocks/>
              </p:cNvSpPr>
              <p:nvPr/>
            </p:nvSpPr>
            <p:spPr bwMode="ltGray">
              <a:xfrm>
                <a:off x="348" y="1155"/>
                <a:ext cx="419" cy="12"/>
              </a:xfrm>
              <a:custGeom>
                <a:avLst/>
                <a:gdLst>
                  <a:gd name="T0" fmla="*/ 0 w 418"/>
                  <a:gd name="T1" fmla="*/ 0 h 12"/>
                  <a:gd name="T2" fmla="*/ 0 w 418"/>
                  <a:gd name="T3" fmla="*/ 12 h 12"/>
                  <a:gd name="T4" fmla="*/ 418 w 418"/>
                  <a:gd name="T5" fmla="*/ 12 h 12"/>
                  <a:gd name="T6" fmla="*/ 418 w 418"/>
                  <a:gd name="T7" fmla="*/ 0 h 12"/>
                  <a:gd name="T8" fmla="*/ 0 w 418"/>
                  <a:gd name="T9" fmla="*/ 0 h 12"/>
                  <a:gd name="T10" fmla="*/ 0 w 418"/>
                  <a:gd name="T11" fmla="*/ 0 h 12"/>
                </a:gdLst>
                <a:ahLst/>
                <a:cxnLst>
                  <a:cxn ang="0">
                    <a:pos x="T0" y="T1"/>
                  </a:cxn>
                  <a:cxn ang="0">
                    <a:pos x="T2" y="T3"/>
                  </a:cxn>
                  <a:cxn ang="0">
                    <a:pos x="T4" y="T5"/>
                  </a:cxn>
                  <a:cxn ang="0">
                    <a:pos x="T6" y="T7"/>
                  </a:cxn>
                  <a:cxn ang="0">
                    <a:pos x="T8" y="T9"/>
                  </a:cxn>
                  <a:cxn ang="0">
                    <a:pos x="T10" y="T11"/>
                  </a:cxn>
                </a:cxnLst>
                <a:rect l="0" t="0" r="r" b="b"/>
                <a:pathLst>
                  <a:path w="418" h="12">
                    <a:moveTo>
                      <a:pt x="0" y="0"/>
                    </a:moveTo>
                    <a:lnTo>
                      <a:pt x="0" y="12"/>
                    </a:lnTo>
                    <a:lnTo>
                      <a:pt x="418" y="12"/>
                    </a:lnTo>
                    <a:lnTo>
                      <a:pt x="418" y="0"/>
                    </a:lnTo>
                    <a:lnTo>
                      <a:pt x="0" y="0"/>
                    </a:lnTo>
                    <a:lnTo>
                      <a:pt x="0" y="0"/>
                    </a:lnTo>
                    <a:close/>
                  </a:path>
                </a:pathLst>
              </a:cu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cs typeface="+mn-cs"/>
                </a:endParaRPr>
              </a:p>
            </p:txBody>
          </p:sp>
        </p:grpSp>
      </p:grpSp>
      <p:sp>
        <p:nvSpPr>
          <p:cNvPr id="112655" name="Rectangle 15"/>
          <p:cNvSpPr>
            <a:spLocks noGrp="1" noChangeArrowheads="1"/>
          </p:cNvSpPr>
          <p:nvPr>
            <p:ph type="title"/>
          </p:nvPr>
        </p:nvSpPr>
        <p:spPr bwMode="auto">
          <a:xfrm>
            <a:off x="1066800" y="304800"/>
            <a:ext cx="7543800" cy="1431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56" name="Rectangle 16"/>
          <p:cNvSpPr>
            <a:spLocks noGrp="1" noChangeArrowheads="1"/>
          </p:cNvSpPr>
          <p:nvPr>
            <p:ph type="body" idx="1"/>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57" name="Rectangle 17"/>
          <p:cNvSpPr>
            <a:spLocks noGrp="1" noChangeArrowheads="1"/>
          </p:cNvSpPr>
          <p:nvPr>
            <p:ph type="dt" sz="half" idx="2"/>
          </p:nvPr>
        </p:nvSpPr>
        <p:spPr bwMode="auto">
          <a:xfrm>
            <a:off x="1066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l" eaLnBrk="1" hangingPunct="1">
              <a:defRPr sz="1000">
                <a:effectLst>
                  <a:outerShdw blurRad="38100" dist="38100" dir="2700000" algn="tl">
                    <a:srgbClr val="000000"/>
                  </a:outerShdw>
                </a:effectLst>
                <a:cs typeface="+mn-cs"/>
              </a:defRPr>
            </a:lvl1pPr>
          </a:lstStyle>
          <a:p>
            <a:pPr>
              <a:defRPr/>
            </a:pPr>
            <a:endParaRPr lang="en-US"/>
          </a:p>
        </p:txBody>
      </p:sp>
      <p:sp>
        <p:nvSpPr>
          <p:cNvPr id="112658" name="Rectangle 18"/>
          <p:cNvSpPr>
            <a:spLocks noGrp="1" noChangeArrowheads="1"/>
          </p:cNvSpPr>
          <p:nvPr>
            <p:ph type="ftr" sz="quarter" idx="3"/>
          </p:nvPr>
        </p:nvSpPr>
        <p:spPr bwMode="auto">
          <a:xfrm>
            <a:off x="34290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cs typeface="+mn-cs"/>
              </a:defRPr>
            </a:lvl1pPr>
          </a:lstStyle>
          <a:p>
            <a:pPr>
              <a:defRPr/>
            </a:pPr>
            <a:endParaRPr lang="en-US"/>
          </a:p>
        </p:txBody>
      </p:sp>
      <p:sp>
        <p:nvSpPr>
          <p:cNvPr id="112659" name="Rectangle 19"/>
          <p:cNvSpPr>
            <a:spLocks noGrp="1" noChangeArrowheads="1"/>
          </p:cNvSpPr>
          <p:nvPr>
            <p:ph type="sldNum" sz="quarter" idx="4"/>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cs typeface="+mn-cs"/>
              </a:defRPr>
            </a:lvl1pPr>
          </a:lstStyle>
          <a:p>
            <a:pPr>
              <a:defRPr/>
            </a:pPr>
            <a:fld id="{DA7D2181-B5EB-9942-BD29-9A5CEF19D76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3919"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 id="2147483918" r:id="rId13"/>
  </p:sldLayoutIdLst>
  <p:hf hdr="0" ftr="0" dt="0"/>
  <p:txStyles>
    <p:titleStyle>
      <a:lvl1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ＭＳ Ｐゴシック" charset="0"/>
        </a:defRPr>
      </a:lvl1pPr>
      <a:lvl2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l" rtl="0" eaLnBrk="0" fontAlgn="base" hangingPunct="0">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6pPr>
      <a:lvl7pPr marL="9144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7pPr>
      <a:lvl8pPr marL="13716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8pPr>
      <a:lvl9pPr marL="1828800" algn="l" rtl="0" fontAlgn="base">
        <a:spcBef>
          <a:spcPct val="0"/>
        </a:spcBef>
        <a:spcAft>
          <a:spcPct val="0"/>
        </a:spcAft>
        <a:defRPr sz="4400" b="1">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2.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34.jpeg"/><Relationship Id="rId5" Type="http://schemas.openxmlformats.org/officeDocument/2006/relationships/oleObject" Target="../embeddings/oleObject2.bin"/><Relationship Id="rId6" Type="http://schemas.openxmlformats.org/officeDocument/2006/relationships/image" Target="../media/image33.png"/><Relationship Id="rId7" Type="http://schemas.openxmlformats.org/officeDocument/2006/relationships/image" Target="../media/image35.jpeg"/><Relationship Id="rId8" Type="http://schemas.openxmlformats.org/officeDocument/2006/relationships/image" Target="../media/image36.jpeg"/><Relationship Id="rId9" Type="http://schemas.openxmlformats.org/officeDocument/2006/relationships/image" Target="../media/image37.jpeg"/><Relationship Id="rId1" Type="http://schemas.openxmlformats.org/officeDocument/2006/relationships/vmlDrawing" Target="../drawings/vmlDrawing2.vml"/><Relationship Id="rId2"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jpeg"/></Relationships>
</file>

<file path=ppt/slides/_rels/slide13.xml.rels><?xml version="1.0" encoding="UTF-8" standalone="yes"?>
<Relationships xmlns="http://schemas.openxmlformats.org/package/2006/relationships"><Relationship Id="rId11" Type="http://schemas.openxmlformats.org/officeDocument/2006/relationships/image" Target="../media/image43.png"/><Relationship Id="rId12" Type="http://schemas.openxmlformats.org/officeDocument/2006/relationships/image" Target="../media/image44.png"/><Relationship Id="rId1" Type="http://schemas.openxmlformats.org/officeDocument/2006/relationships/vmlDrawing" Target="../drawings/vmlDrawing3.vml"/><Relationship Id="rId2" Type="http://schemas.openxmlformats.org/officeDocument/2006/relationships/slideLayout" Target="../slideLayouts/slideLayout12.xml"/><Relationship Id="rId3" Type="http://schemas.openxmlformats.org/officeDocument/2006/relationships/notesSlide" Target="../notesSlides/notesSlide12.xml"/><Relationship Id="rId4" Type="http://schemas.openxmlformats.org/officeDocument/2006/relationships/oleObject" Target="../embeddings/oleObject3.bin"/><Relationship Id="rId5" Type="http://schemas.openxmlformats.org/officeDocument/2006/relationships/image" Target="../media/image39.png"/><Relationship Id="rId6" Type="http://schemas.openxmlformats.org/officeDocument/2006/relationships/oleObject" Target="../embeddings/oleObject4.bin"/><Relationship Id="rId7" Type="http://schemas.openxmlformats.org/officeDocument/2006/relationships/image" Target="../media/image40.png"/><Relationship Id="rId8" Type="http://schemas.openxmlformats.org/officeDocument/2006/relationships/oleObject" Target="../embeddings/oleObject5.bin"/><Relationship Id="rId9" Type="http://schemas.openxmlformats.org/officeDocument/2006/relationships/image" Target="../media/image41.png"/><Relationship Id="rId10" Type="http://schemas.openxmlformats.org/officeDocument/2006/relationships/image" Target="../media/image4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e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10.jpeg"/><Relationship Id="rId8" Type="http://schemas.openxmlformats.org/officeDocument/2006/relationships/image" Target="../media/image11.jpeg"/><Relationship Id="rId9" Type="http://schemas.openxmlformats.org/officeDocument/2006/relationships/image" Target="../media/image12.jpeg"/><Relationship Id="rId10" Type="http://schemas.openxmlformats.org/officeDocument/2006/relationships/image" Target="../media/image13.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 Id="rId3" Type="http://schemas.openxmlformats.org/officeDocument/2006/relationships/image" Target="../media/image5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2.jpeg"/><Relationship Id="rId3" Type="http://schemas.openxmlformats.org/officeDocument/2006/relationships/image" Target="../media/image5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5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oleObject" Target="../embeddings/oleObject1.bin"/><Relationship Id="rId5" Type="http://schemas.openxmlformats.org/officeDocument/2006/relationships/image" Target="../media/image17.pn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vmlDrawing" Target="../drawings/vmlDrawing1.vml"/><Relationship Id="rId2"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png"/><Relationship Id="rId6" Type="http://schemas.openxmlformats.org/officeDocument/2006/relationships/image" Target="../media/image23.jpeg"/><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eg"/><Relationship Id="rId5" Type="http://schemas.openxmlformats.org/officeDocument/2006/relationships/image" Target="../media/image31.png"/><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sz="quarter"/>
          </p:nvPr>
        </p:nvSpPr>
        <p:spPr>
          <a:xfrm>
            <a:off x="1066800" y="228600"/>
            <a:ext cx="7086600" cy="1431925"/>
          </a:xfrm>
        </p:spPr>
        <p:txBody>
          <a:bodyPr/>
          <a:lstStyle/>
          <a:p>
            <a:pPr algn="ctr" eaLnBrk="1" hangingPunct="1">
              <a:defRPr/>
            </a:pPr>
            <a:r>
              <a:rPr lang="en-US" smtClean="0">
                <a:cs typeface="+mj-cs"/>
              </a:rPr>
              <a:t>Fingerprints in Sunlight</a:t>
            </a:r>
            <a:br>
              <a:rPr lang="en-US" smtClean="0">
                <a:cs typeface="+mj-cs"/>
              </a:rPr>
            </a:br>
            <a:r>
              <a:rPr lang="en-US" sz="3200" smtClean="0">
                <a:cs typeface="+mj-cs"/>
              </a:rPr>
              <a:t>Understanding Spectroscopy</a:t>
            </a:r>
          </a:p>
        </p:txBody>
      </p:sp>
      <p:sp>
        <p:nvSpPr>
          <p:cNvPr id="2051" name="Rectangle 3"/>
          <p:cNvSpPr>
            <a:spLocks noGrp="1" noChangeArrowheads="1"/>
          </p:cNvSpPr>
          <p:nvPr>
            <p:ph type="subTitle" sz="quarter" idx="1"/>
          </p:nvPr>
        </p:nvSpPr>
        <p:spPr>
          <a:xfrm>
            <a:off x="533400" y="2667000"/>
            <a:ext cx="3733800" cy="1752600"/>
          </a:xfrm>
        </p:spPr>
        <p:txBody>
          <a:bodyPr/>
          <a:lstStyle/>
          <a:p>
            <a:pPr algn="ctr" eaLnBrk="1" hangingPunct="1">
              <a:defRPr/>
            </a:pPr>
            <a:r>
              <a:rPr lang="en-US" sz="2800" b="1" dirty="0" smtClean="0">
                <a:cs typeface="+mn-cs"/>
              </a:rPr>
              <a:t>Deborah Scherrer</a:t>
            </a:r>
          </a:p>
          <a:p>
            <a:pPr algn="ctr" eaLnBrk="1" hangingPunct="1">
              <a:defRPr/>
            </a:pPr>
            <a:r>
              <a:rPr lang="en-US" sz="2000" dirty="0" smtClean="0">
                <a:cs typeface="+mn-cs"/>
              </a:rPr>
              <a:t>Stanford University </a:t>
            </a:r>
          </a:p>
          <a:p>
            <a:pPr algn="ctr" eaLnBrk="1" hangingPunct="1">
              <a:defRPr/>
            </a:pPr>
            <a:r>
              <a:rPr lang="en-US" sz="2000" dirty="0" smtClean="0">
                <a:cs typeface="+mn-cs"/>
              </a:rPr>
              <a:t>Solar Center</a:t>
            </a:r>
          </a:p>
        </p:txBody>
      </p:sp>
      <p:pic>
        <p:nvPicPr>
          <p:cNvPr id="16392" name="Picture 1" descr="Image of Venus transiting the Sun, which is show in extreme ultraviolet light, artifically colored" title="Venus transit"/>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28800"/>
            <a:ext cx="3925888"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NASA logo" title="NASA logo"/>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5410200"/>
            <a:ext cx="1422578" cy="1220572"/>
          </a:xfrm>
          <a:prstGeom prst="rect">
            <a:avLst/>
          </a:prstGeom>
        </p:spPr>
      </p:pic>
      <p:pic>
        <p:nvPicPr>
          <p:cNvPr id="5" name="Picture 4" descr="Stanford Solar Center logo" title="Solar Center log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516" y="5410200"/>
            <a:ext cx="1447800" cy="1447800"/>
          </a:xfrm>
          <a:prstGeom prst="rect">
            <a:avLst/>
          </a:prstGeom>
        </p:spPr>
      </p:pic>
      <p:pic>
        <p:nvPicPr>
          <p:cNvPr id="6" name="Picture 5" descr="NASA Solar Dynamics Observatory logo" title="SDO logo"/>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95800" y="5410200"/>
            <a:ext cx="1333500" cy="1333500"/>
          </a:xfrm>
          <a:prstGeom prst="rect">
            <a:avLst/>
          </a:prstGeom>
        </p:spPr>
      </p:pic>
      <p:pic>
        <p:nvPicPr>
          <p:cNvPr id="7" name="Picture 6" descr="NASA IRIS mission logo" title="IRIS log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24600" y="5459634"/>
            <a:ext cx="1932664" cy="1397699"/>
          </a:xfrm>
          <a:prstGeom prst="rect">
            <a:avLst/>
          </a:prstGeom>
        </p:spPr>
      </p:pic>
      <p:sp>
        <p:nvSpPr>
          <p:cNvPr id="9" name="Rectangle 20"/>
          <p:cNvSpPr>
            <a:spLocks noGrp="1" noChangeArrowheads="1"/>
          </p:cNvSpPr>
          <p:nvPr>
            <p:ph type="sldNum" sz="quarter" idx="12"/>
          </p:nvPr>
        </p:nvSpPr>
        <p:spPr/>
        <p:txBody>
          <a:bodyPr/>
          <a:lstStyle/>
          <a:p>
            <a:pPr>
              <a:defRPr/>
            </a:pPr>
            <a:fld id="{BD15FAEA-2102-B146-B956-45083DB7D7BB}" type="slidenum">
              <a:rPr lang="en-US"/>
              <a:pPr>
                <a:defRPr/>
              </a:pPr>
              <a:t>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defRPr/>
            </a:pPr>
            <a:r>
              <a:rPr lang="en-US" smtClean="0">
                <a:cs typeface="+mj-cs"/>
              </a:rPr>
              <a:t>Fingerprints in Light</a:t>
            </a:r>
          </a:p>
        </p:txBody>
      </p:sp>
      <p:sp>
        <p:nvSpPr>
          <p:cNvPr id="122883" name="Rectangle 3"/>
          <p:cNvSpPr>
            <a:spLocks noGrp="1" noChangeArrowheads="1"/>
          </p:cNvSpPr>
          <p:nvPr>
            <p:ph type="body" sz="half" idx="1"/>
          </p:nvPr>
        </p:nvSpPr>
        <p:spPr>
          <a:xfrm>
            <a:off x="1066800" y="1524000"/>
            <a:ext cx="7620000" cy="4114800"/>
          </a:xfrm>
        </p:spPr>
        <p:txBody>
          <a:bodyPr/>
          <a:lstStyle/>
          <a:p>
            <a:pPr eaLnBrk="1" hangingPunct="1">
              <a:defRPr/>
            </a:pPr>
            <a:r>
              <a:rPr lang="en-US" sz="2400" dirty="0" smtClean="0">
                <a:cs typeface="+mn-cs"/>
              </a:rPr>
              <a:t>The extra or missing colors indicate certain chemical elements (e.g. hydrogen, helium, gold, etc.) have affected the light</a:t>
            </a:r>
          </a:p>
          <a:p>
            <a:pPr eaLnBrk="1" hangingPunct="1">
              <a:defRPr/>
            </a:pPr>
            <a:endParaRPr lang="en-US" sz="2400" dirty="0" smtClean="0">
              <a:cs typeface="+mn-cs"/>
            </a:endParaRPr>
          </a:p>
          <a:p>
            <a:pPr eaLnBrk="1" hangingPunct="1">
              <a:defRPr/>
            </a:pPr>
            <a:r>
              <a:rPr lang="en-US" sz="2400" dirty="0" smtClean="0">
                <a:cs typeface="+mn-cs"/>
              </a:rPr>
              <a:t>Each chemical element changes the spectrum either by making certain colors brighter or removing certain colors</a:t>
            </a:r>
          </a:p>
          <a:p>
            <a:pPr eaLnBrk="1" hangingPunct="1">
              <a:defRPr/>
            </a:pPr>
            <a:endParaRPr lang="en-US" sz="2400" dirty="0" smtClean="0">
              <a:cs typeface="+mn-cs"/>
            </a:endParaRPr>
          </a:p>
          <a:p>
            <a:pPr eaLnBrk="1" hangingPunct="1">
              <a:defRPr/>
            </a:pPr>
            <a:r>
              <a:rPr lang="en-US" sz="2400" dirty="0" smtClean="0">
                <a:cs typeface="+mn-cs"/>
              </a:rPr>
              <a:t>Each chemical element has a different and unique pattern of colors, hence the </a:t>
            </a:r>
            <a:r>
              <a:rPr lang="ja-JP" altLang="en-US" sz="2400" dirty="0" smtClean="0">
                <a:latin typeface="Arial"/>
                <a:cs typeface="+mn-cs"/>
              </a:rPr>
              <a:t>“</a:t>
            </a:r>
            <a:r>
              <a:rPr lang="en-US" sz="2400" dirty="0" smtClean="0">
                <a:cs typeface="+mn-cs"/>
              </a:rPr>
              <a:t>fingerprints</a:t>
            </a:r>
            <a:r>
              <a:rPr lang="ja-JP" altLang="en-US" sz="2400" dirty="0" smtClean="0">
                <a:latin typeface="Arial"/>
                <a:cs typeface="+mn-cs"/>
              </a:rPr>
              <a:t>”</a:t>
            </a:r>
            <a:endParaRPr lang="en-US" sz="2400" dirty="0" smtClean="0">
              <a:cs typeface="+mn-cs"/>
            </a:endParaRPr>
          </a:p>
        </p:txBody>
      </p:sp>
      <p:pic>
        <p:nvPicPr>
          <p:cNvPr id="122884" name="Picture 4" descr="sample spectrum, hydrogen, showing extra bright lines" title="spectr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743200" y="5791200"/>
            <a:ext cx="3695700" cy="7191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5" name="Slide Number Placeholder 6"/>
          <p:cNvSpPr>
            <a:spLocks noGrp="1"/>
          </p:cNvSpPr>
          <p:nvPr>
            <p:ph type="sldNum" sz="quarter" idx="12"/>
          </p:nvPr>
        </p:nvSpPr>
        <p:spPr/>
        <p:txBody>
          <a:bodyPr/>
          <a:lstStyle/>
          <a:p>
            <a:pPr>
              <a:defRPr/>
            </a:pPr>
            <a:fld id="{EC8E404C-4D59-394C-8EA5-5E1E3DC3E119}" type="slidenum">
              <a:rPr lang="en-US"/>
              <a:pPr>
                <a:defRPr/>
              </a:pPr>
              <a:t>10</a:t>
            </a:fld>
            <a:endParaRPr lang="en-US"/>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1066800" y="304800"/>
            <a:ext cx="7543800" cy="990600"/>
          </a:xfrm>
        </p:spPr>
        <p:txBody>
          <a:bodyPr/>
          <a:lstStyle/>
          <a:p>
            <a:pPr eaLnBrk="1" hangingPunct="1">
              <a:defRPr/>
            </a:pPr>
            <a:r>
              <a:rPr lang="en-US" dirty="0" smtClean="0">
                <a:cs typeface="+mj-cs"/>
              </a:rPr>
              <a:t>Example fingerprints</a:t>
            </a:r>
          </a:p>
        </p:txBody>
      </p:sp>
      <p:pic>
        <p:nvPicPr>
          <p:cNvPr id="32776" name="Picture 1" descr="example gas lamp" title="gas lamp"/>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295400"/>
            <a:ext cx="11604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Rectangle 4"/>
          <p:cNvSpPr>
            <a:spLocks noGrp="1" noChangeArrowheads="1"/>
          </p:cNvSpPr>
          <p:nvPr>
            <p:ph sz="half" idx="1"/>
          </p:nvPr>
        </p:nvSpPr>
        <p:spPr>
          <a:xfrm>
            <a:off x="1219200" y="2133600"/>
            <a:ext cx="3695700" cy="4114800"/>
          </a:xfrm>
        </p:spPr>
        <p:txBody>
          <a:bodyPr/>
          <a:lstStyle/>
          <a:p>
            <a:pPr eaLnBrk="1" hangingPunct="1">
              <a:defRPr/>
            </a:pPr>
            <a:r>
              <a:rPr lang="en-US" dirty="0" smtClean="0">
                <a:cs typeface="+mn-cs"/>
              </a:rPr>
              <a:t>Hydrogen</a:t>
            </a:r>
          </a:p>
          <a:p>
            <a:pPr eaLnBrk="1" hangingPunct="1">
              <a:defRPr/>
            </a:pP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Helium</a:t>
            </a:r>
          </a:p>
          <a:p>
            <a:pPr eaLnBrk="1" hangingPunct="1">
              <a:defRPr/>
            </a:pPr>
            <a:endParaRPr lang="en-US" dirty="0" smtClean="0">
              <a:cs typeface="+mn-cs"/>
            </a:endParaRPr>
          </a:p>
          <a:p>
            <a:pPr eaLnBrk="1" hangingPunct="1">
              <a:defRPr/>
            </a:pPr>
            <a:endParaRPr lang="en-US" dirty="0" smtClean="0">
              <a:cs typeface="+mn-cs"/>
            </a:endParaRPr>
          </a:p>
          <a:p>
            <a:pPr eaLnBrk="1" hangingPunct="1">
              <a:defRPr/>
            </a:pPr>
            <a:r>
              <a:rPr lang="en-US" dirty="0" smtClean="0">
                <a:cs typeface="+mn-cs"/>
              </a:rPr>
              <a:t>Sodium</a:t>
            </a:r>
          </a:p>
          <a:p>
            <a:pPr eaLnBrk="1" hangingPunct="1">
              <a:buFont typeface="Wingdings" charset="0"/>
              <a:buNone/>
              <a:defRPr/>
            </a:pPr>
            <a:endParaRPr lang="en-US" dirty="0" smtClean="0">
              <a:cs typeface="+mn-cs"/>
            </a:endParaRPr>
          </a:p>
        </p:txBody>
      </p:sp>
      <p:graphicFrame>
        <p:nvGraphicFramePr>
          <p:cNvPr id="32774" name="Object 16" descr="hydrogen emission spectrum from a hydrogen gas lamp" title="hydrogen emission"/>
          <p:cNvGraphicFramePr>
            <a:graphicFrameLocks noChangeAspect="1"/>
          </p:cNvGraphicFramePr>
          <p:nvPr>
            <p:extLst>
              <p:ext uri="{D42A27DB-BD31-4B8C-83A1-F6EECF244321}">
                <p14:modId xmlns:p14="http://schemas.microsoft.com/office/powerpoint/2010/main" val="28374545"/>
              </p:ext>
            </p:extLst>
          </p:nvPr>
        </p:nvGraphicFramePr>
        <p:xfrm>
          <a:off x="3505200" y="1371600"/>
          <a:ext cx="5638800" cy="812800"/>
        </p:xfrm>
        <a:graphic>
          <a:graphicData uri="http://schemas.openxmlformats.org/presentationml/2006/ole">
            <mc:AlternateContent xmlns:mc="http://schemas.openxmlformats.org/markup-compatibility/2006">
              <mc:Choice xmlns:v="urn:schemas-microsoft-com:vml" Requires="v">
                <p:oleObj spid="_x0000_s32804" name="Image" r:id="rId5" imgW="5307937" imgH="812412" progId="Photoshop.Image.6">
                  <p:embed/>
                </p:oleObj>
              </mc:Choice>
              <mc:Fallback>
                <p:oleObj name="Image" r:id="rId5" imgW="5307937" imgH="812412" progId="Photoshop.Image.6">
                  <p:embed/>
                  <p:pic>
                    <p:nvPicPr>
                      <p:cNvPr id="0" name="Object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1371600"/>
                        <a:ext cx="5638800" cy="81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pic>
        <p:nvPicPr>
          <p:cNvPr id="32773" name="Picture 13" descr="continueous spectrum with hydrogen absorption (dark) lines" title="hydrogen absorpt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8600" y="2286000"/>
            <a:ext cx="3962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9" descr="helium emission spectrum" title="helium"/>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19400" y="3657600"/>
            <a:ext cx="6096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10" descr="sodium spectrum, both emission and absorption" title="sodium spectrum"/>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72000" y="4641850"/>
            <a:ext cx="29718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6"/>
          <p:cNvSpPr>
            <a:spLocks noGrp="1"/>
          </p:cNvSpPr>
          <p:nvPr>
            <p:ph type="sldNum" sz="quarter" idx="12"/>
          </p:nvPr>
        </p:nvSpPr>
        <p:spPr/>
        <p:txBody>
          <a:bodyPr/>
          <a:lstStyle/>
          <a:p>
            <a:pPr>
              <a:defRPr/>
            </a:pPr>
            <a:fld id="{DD008F04-F050-BF48-8C75-223482ED95CB}" type="slidenum">
              <a:rPr lang="en-US"/>
              <a:pPr>
                <a:defRPr/>
              </a:pPr>
              <a:t>11</a:t>
            </a:fld>
            <a:endParaRPr lang="en-US"/>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066800" y="533400"/>
            <a:ext cx="7543800" cy="990600"/>
          </a:xfrm>
        </p:spPr>
        <p:txBody>
          <a:bodyPr>
            <a:noAutofit/>
          </a:bodyPr>
          <a:lstStyle/>
          <a:p>
            <a:pPr eaLnBrk="1" hangingPunct="1">
              <a:defRPr/>
            </a:pPr>
            <a:r>
              <a:rPr lang="en-US" dirty="0" smtClean="0">
                <a:cs typeface="+mj-cs"/>
              </a:rPr>
              <a:t>Absorption vs. Emission?</a:t>
            </a:r>
          </a:p>
        </p:txBody>
      </p:sp>
      <p:sp>
        <p:nvSpPr>
          <p:cNvPr id="7" name="Rectangle 3"/>
          <p:cNvSpPr txBox="1">
            <a:spLocks noChangeArrowheads="1"/>
          </p:cNvSpPr>
          <p:nvPr/>
        </p:nvSpPr>
        <p:spPr bwMode="auto">
          <a:xfrm>
            <a:off x="990600" y="1752600"/>
            <a:ext cx="7924800"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eaLnBrk="1" hangingPunct="1">
              <a:lnSpc>
                <a:spcPct val="80000"/>
              </a:lnSpc>
              <a:defRPr/>
            </a:pPr>
            <a:r>
              <a:rPr lang="en-US" sz="2400" dirty="0" smtClean="0">
                <a:cs typeface="+mn-cs"/>
              </a:rPr>
              <a:t>Absorption lines – appear dark and are produced when a chemical element has absorbed energy </a:t>
            </a:r>
          </a:p>
          <a:p>
            <a:pPr eaLnBrk="1" hangingPunct="1">
              <a:lnSpc>
                <a:spcPct val="80000"/>
              </a:lnSpc>
              <a:defRPr/>
            </a:pPr>
            <a:endParaRPr lang="en-US" sz="2400" dirty="0" smtClean="0">
              <a:cs typeface="+mn-cs"/>
            </a:endParaRPr>
          </a:p>
          <a:p>
            <a:pPr eaLnBrk="1" hangingPunct="1">
              <a:lnSpc>
                <a:spcPct val="80000"/>
              </a:lnSpc>
              <a:defRPr/>
            </a:pPr>
            <a:r>
              <a:rPr lang="en-US" sz="2400" dirty="0" smtClean="0">
                <a:cs typeface="+mn-cs"/>
              </a:rPr>
              <a:t>Emission lines – appear extra bright and are produced when a chemical element has emitted energy</a:t>
            </a:r>
          </a:p>
          <a:p>
            <a:pPr eaLnBrk="1" hangingPunct="1">
              <a:lnSpc>
                <a:spcPct val="80000"/>
              </a:lnSpc>
              <a:defRPr/>
            </a:pPr>
            <a:endParaRPr lang="en-US" sz="2400" dirty="0" smtClean="0">
              <a:cs typeface="+mn-cs"/>
            </a:endParaRPr>
          </a:p>
        </p:txBody>
      </p:sp>
      <p:sp>
        <p:nvSpPr>
          <p:cNvPr id="34822" name="TextBox 3"/>
          <p:cNvSpPr txBox="1">
            <a:spLocks noChangeArrowheads="1"/>
          </p:cNvSpPr>
          <p:nvPr/>
        </p:nvSpPr>
        <p:spPr bwMode="auto">
          <a:xfrm>
            <a:off x="4648200" y="3657600"/>
            <a:ext cx="41148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ahoma" charset="0"/>
                <a:ea typeface="ＭＳ Ｐゴシック" charset="0"/>
                <a:cs typeface="ＭＳ Ｐゴシック" charset="0"/>
              </a:defRPr>
            </a:lvl1pPr>
            <a:lvl2pPr marL="742950" indent="-285750">
              <a:defRPr sz="1600">
                <a:solidFill>
                  <a:schemeClr val="tx1"/>
                </a:solidFill>
                <a:latin typeface="Tahoma" charset="0"/>
                <a:ea typeface="ＭＳ Ｐゴシック" charset="0"/>
              </a:defRPr>
            </a:lvl2pPr>
            <a:lvl3pPr marL="1143000" indent="-228600">
              <a:defRPr sz="1600">
                <a:solidFill>
                  <a:schemeClr val="tx1"/>
                </a:solidFill>
                <a:latin typeface="Tahoma" charset="0"/>
                <a:ea typeface="ＭＳ Ｐゴシック" charset="0"/>
              </a:defRPr>
            </a:lvl3pPr>
            <a:lvl4pPr marL="1600200" indent="-228600">
              <a:defRPr sz="1600">
                <a:solidFill>
                  <a:schemeClr val="tx1"/>
                </a:solidFill>
                <a:latin typeface="Tahoma" charset="0"/>
                <a:ea typeface="ＭＳ Ｐゴシック" charset="0"/>
              </a:defRPr>
            </a:lvl4pPr>
            <a:lvl5pPr marL="2057400" indent="-228600">
              <a:defRPr sz="1600">
                <a:solidFill>
                  <a:schemeClr val="tx1"/>
                </a:solidFill>
                <a:latin typeface="Tahoma" charset="0"/>
                <a:ea typeface="ＭＳ Ｐゴシック" charset="0"/>
              </a:defRPr>
            </a:lvl5pPr>
            <a:lvl6pPr marL="2514600" indent="-228600" algn="ctr" eaLnBrk="0" fontAlgn="base" hangingPunct="0">
              <a:spcBef>
                <a:spcPct val="0"/>
              </a:spcBef>
              <a:spcAft>
                <a:spcPct val="0"/>
              </a:spcAft>
              <a:defRPr sz="1600">
                <a:solidFill>
                  <a:schemeClr val="tx1"/>
                </a:solidFill>
                <a:latin typeface="Tahoma" charset="0"/>
                <a:ea typeface="ＭＳ Ｐゴシック" charset="0"/>
              </a:defRPr>
            </a:lvl6pPr>
            <a:lvl7pPr marL="2971800" indent="-228600" algn="ctr" eaLnBrk="0" fontAlgn="base" hangingPunct="0">
              <a:spcBef>
                <a:spcPct val="0"/>
              </a:spcBef>
              <a:spcAft>
                <a:spcPct val="0"/>
              </a:spcAft>
              <a:defRPr sz="1600">
                <a:solidFill>
                  <a:schemeClr val="tx1"/>
                </a:solidFill>
                <a:latin typeface="Tahoma" charset="0"/>
                <a:ea typeface="ＭＳ Ｐゴシック" charset="0"/>
              </a:defRPr>
            </a:lvl7pPr>
            <a:lvl8pPr marL="3429000" indent="-228600" algn="ctr" eaLnBrk="0" fontAlgn="base" hangingPunct="0">
              <a:spcBef>
                <a:spcPct val="0"/>
              </a:spcBef>
              <a:spcAft>
                <a:spcPct val="0"/>
              </a:spcAft>
              <a:defRPr sz="1600">
                <a:solidFill>
                  <a:schemeClr val="tx1"/>
                </a:solidFill>
                <a:latin typeface="Tahoma" charset="0"/>
                <a:ea typeface="ＭＳ Ｐゴシック" charset="0"/>
              </a:defRPr>
            </a:lvl8pPr>
            <a:lvl9pPr marL="3886200" indent="-228600" algn="ctr" eaLnBrk="0" fontAlgn="base" hangingPunct="0">
              <a:spcBef>
                <a:spcPct val="0"/>
              </a:spcBef>
              <a:spcAft>
                <a:spcPct val="0"/>
              </a:spcAft>
              <a:defRPr sz="1600">
                <a:solidFill>
                  <a:schemeClr val="tx1"/>
                </a:solidFill>
                <a:latin typeface="Tahoma" charset="0"/>
                <a:ea typeface="ＭＳ Ｐゴシック" charset="0"/>
              </a:defRPr>
            </a:lvl9pPr>
          </a:lstStyle>
          <a:p>
            <a:pPr algn="l"/>
            <a:r>
              <a:rPr lang="en-US" sz="2200"/>
              <a:t>Whether something produces an absorption or emission spectrum depends upon its temperature, the temperature of any gas between it and the observer, and the observer’s line of site.</a:t>
            </a:r>
          </a:p>
        </p:txBody>
      </p:sp>
      <p:pic>
        <p:nvPicPr>
          <p:cNvPr id="34821" name="Picture 2" descr="hydrogen spectra" title="hydrogen spectr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657600"/>
            <a:ext cx="3495675" cy="245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EA376185-17A1-364C-A10D-CC55355142EB}" type="slidenum">
              <a:rPr lang="en-US" smtClean="0"/>
              <a:pPr>
                <a:defRPr/>
              </a:pPr>
              <a:t>12</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66" name="Rectangle 18"/>
          <p:cNvSpPr>
            <a:spLocks noGrp="1" noChangeArrowheads="1"/>
          </p:cNvSpPr>
          <p:nvPr>
            <p:ph type="title"/>
          </p:nvPr>
        </p:nvSpPr>
        <p:spPr>
          <a:xfrm>
            <a:off x="990600" y="0"/>
            <a:ext cx="7848600" cy="990600"/>
          </a:xfrm>
        </p:spPr>
        <p:txBody>
          <a:bodyPr/>
          <a:lstStyle/>
          <a:p>
            <a:pPr eaLnBrk="1" hangingPunct="1">
              <a:defRPr/>
            </a:pPr>
            <a:r>
              <a:rPr lang="en-US" dirty="0" smtClean="0">
                <a:cs typeface="+mj-cs"/>
              </a:rPr>
              <a:t>Some Elements on the Sun</a:t>
            </a:r>
          </a:p>
        </p:txBody>
      </p:sp>
      <p:sp>
        <p:nvSpPr>
          <p:cNvPr id="130051" name="Rectangle 3"/>
          <p:cNvSpPr>
            <a:spLocks noGrp="1" noChangeArrowheads="1"/>
          </p:cNvSpPr>
          <p:nvPr>
            <p:ph type="body" sz="half" idx="1"/>
          </p:nvPr>
        </p:nvSpPr>
        <p:spPr>
          <a:xfrm>
            <a:off x="990600" y="1371600"/>
            <a:ext cx="3695700" cy="4114800"/>
          </a:xfrm>
        </p:spPr>
        <p:txBody>
          <a:bodyPr/>
          <a:lstStyle/>
          <a:p>
            <a:pPr eaLnBrk="1" hangingPunct="1">
              <a:lnSpc>
                <a:spcPct val="80000"/>
              </a:lnSpc>
              <a:defRPr/>
            </a:pPr>
            <a:r>
              <a:rPr lang="en-US" sz="2400" dirty="0" smtClean="0">
                <a:cs typeface="+mn-cs"/>
              </a:rPr>
              <a:t>Hydrogen (H)</a:t>
            </a:r>
          </a:p>
          <a:p>
            <a:pPr eaLnBrk="1" hangingPunct="1">
              <a:lnSpc>
                <a:spcPct val="80000"/>
              </a:lnSpc>
              <a:defRPr/>
            </a:pPr>
            <a:endParaRPr lang="en-US" sz="2400" dirty="0" smtClean="0">
              <a:cs typeface="+mn-cs"/>
            </a:endParaRPr>
          </a:p>
          <a:p>
            <a:pPr eaLnBrk="1" hangingPunct="1">
              <a:lnSpc>
                <a:spcPct val="80000"/>
              </a:lnSpc>
              <a:defRPr/>
            </a:pPr>
            <a:r>
              <a:rPr lang="en-US" sz="2400" dirty="0" smtClean="0">
                <a:cs typeface="+mn-cs"/>
              </a:rPr>
              <a:t>Helium (He)</a:t>
            </a:r>
          </a:p>
          <a:p>
            <a:pPr eaLnBrk="1" hangingPunct="1">
              <a:lnSpc>
                <a:spcPct val="80000"/>
              </a:lnSpc>
              <a:defRPr/>
            </a:pPr>
            <a:endParaRPr lang="en-US" sz="2400" dirty="0" smtClean="0">
              <a:cs typeface="+mn-cs"/>
            </a:endParaRPr>
          </a:p>
          <a:p>
            <a:pPr eaLnBrk="1" hangingPunct="1">
              <a:lnSpc>
                <a:spcPct val="80000"/>
              </a:lnSpc>
              <a:defRPr/>
            </a:pPr>
            <a:r>
              <a:rPr lang="en-US" sz="2400" dirty="0" smtClean="0">
                <a:cs typeface="+mn-cs"/>
              </a:rPr>
              <a:t>Sodium (Na)</a:t>
            </a:r>
          </a:p>
          <a:p>
            <a:pPr eaLnBrk="1" hangingPunct="1">
              <a:lnSpc>
                <a:spcPct val="80000"/>
              </a:lnSpc>
              <a:defRPr/>
            </a:pPr>
            <a:endParaRPr lang="en-US" sz="2400" dirty="0" smtClean="0">
              <a:cs typeface="+mn-cs"/>
            </a:endParaRPr>
          </a:p>
          <a:p>
            <a:pPr eaLnBrk="1" hangingPunct="1">
              <a:lnSpc>
                <a:spcPct val="80000"/>
              </a:lnSpc>
              <a:defRPr/>
            </a:pPr>
            <a:r>
              <a:rPr lang="en-US" sz="2400" dirty="0" smtClean="0">
                <a:cs typeface="+mn-cs"/>
              </a:rPr>
              <a:t>Oxygen (O</a:t>
            </a:r>
            <a:r>
              <a:rPr lang="en-US" sz="2400" baseline="-25000" dirty="0" smtClean="0">
                <a:cs typeface="+mn-cs"/>
              </a:rPr>
              <a:t>2)</a:t>
            </a:r>
          </a:p>
          <a:p>
            <a:pPr eaLnBrk="1" hangingPunct="1">
              <a:lnSpc>
                <a:spcPct val="80000"/>
              </a:lnSpc>
              <a:defRPr/>
            </a:pPr>
            <a:endParaRPr lang="en-US" sz="2400" baseline="-25000" dirty="0" smtClean="0">
              <a:cs typeface="+mn-cs"/>
            </a:endParaRPr>
          </a:p>
          <a:p>
            <a:pPr eaLnBrk="1" hangingPunct="1">
              <a:lnSpc>
                <a:spcPct val="80000"/>
              </a:lnSpc>
              <a:defRPr/>
            </a:pPr>
            <a:endParaRPr lang="en-US" sz="2400" baseline="-25000" dirty="0" smtClean="0">
              <a:cs typeface="+mn-cs"/>
            </a:endParaRPr>
          </a:p>
          <a:p>
            <a:pPr eaLnBrk="1" hangingPunct="1">
              <a:lnSpc>
                <a:spcPct val="80000"/>
              </a:lnSpc>
              <a:defRPr/>
            </a:pPr>
            <a:r>
              <a:rPr lang="en-US" sz="2400" dirty="0" smtClean="0">
                <a:cs typeface="+mn-cs"/>
              </a:rPr>
              <a:t>Iron (Fe)</a:t>
            </a:r>
          </a:p>
        </p:txBody>
      </p:sp>
      <p:graphicFrame>
        <p:nvGraphicFramePr>
          <p:cNvPr id="35847" name="Object 21" descr="hydrogen spectrum" title="hydrogen"/>
          <p:cNvGraphicFramePr>
            <a:graphicFrameLocks noGrp="1" noChangeAspect="1"/>
          </p:cNvGraphicFramePr>
          <p:nvPr>
            <p:ph sz="quarter" idx="3"/>
            <p:extLst>
              <p:ext uri="{D42A27DB-BD31-4B8C-83A1-F6EECF244321}">
                <p14:modId xmlns:p14="http://schemas.microsoft.com/office/powerpoint/2010/main" val="2429863831"/>
              </p:ext>
            </p:extLst>
          </p:nvPr>
        </p:nvGraphicFramePr>
        <p:xfrm>
          <a:off x="3505200" y="1466850"/>
          <a:ext cx="4038600" cy="382588"/>
        </p:xfrm>
        <a:graphic>
          <a:graphicData uri="http://schemas.openxmlformats.org/presentationml/2006/ole">
            <mc:AlternateContent xmlns:mc="http://schemas.openxmlformats.org/markup-compatibility/2006">
              <mc:Choice xmlns:v="urn:schemas-microsoft-com:vml" Requires="v">
                <p:oleObj spid="_x0000_s35927" name="Image" r:id="rId4" imgW="7377778" imgH="698413" progId="Photoshop.Image.6">
                  <p:embed/>
                </p:oleObj>
              </mc:Choice>
              <mc:Fallback>
                <p:oleObj name="Image" r:id="rId4" imgW="7377778" imgH="698413" progId="Photoshop.Image.6">
                  <p:embed/>
                  <p:pic>
                    <p:nvPicPr>
                      <p:cNvPr id="0" name="Object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1466850"/>
                        <a:ext cx="4038600" cy="382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graphicFrame>
        <p:nvGraphicFramePr>
          <p:cNvPr id="35848" name="Object 23" descr="helium spectrum" title="helium"/>
          <p:cNvGraphicFramePr>
            <a:graphicFrameLocks noChangeAspect="1"/>
          </p:cNvGraphicFramePr>
          <p:nvPr>
            <p:extLst>
              <p:ext uri="{D42A27DB-BD31-4B8C-83A1-F6EECF244321}">
                <p14:modId xmlns:p14="http://schemas.microsoft.com/office/powerpoint/2010/main" val="3324099896"/>
              </p:ext>
            </p:extLst>
          </p:nvPr>
        </p:nvGraphicFramePr>
        <p:xfrm>
          <a:off x="3429000" y="2133600"/>
          <a:ext cx="4343400" cy="411163"/>
        </p:xfrm>
        <a:graphic>
          <a:graphicData uri="http://schemas.openxmlformats.org/presentationml/2006/ole">
            <mc:AlternateContent xmlns:mc="http://schemas.openxmlformats.org/markup-compatibility/2006">
              <mc:Choice xmlns:v="urn:schemas-microsoft-com:vml" Requires="v">
                <p:oleObj spid="_x0000_s35928" name="Image" r:id="rId6" imgW="6526984" imgH="800000" progId="Photoshop.Image.6">
                  <p:embed/>
                </p:oleObj>
              </mc:Choice>
              <mc:Fallback>
                <p:oleObj name="Image" r:id="rId6" imgW="6526984" imgH="800000" progId="Photoshop.Image.6">
                  <p:embed/>
                  <p:pic>
                    <p:nvPicPr>
                      <p:cNvPr id="0" name="Object 2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2133600"/>
                        <a:ext cx="4343400" cy="4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35844" name="Object 17" descr="sodium spectrum" title="sodium"/>
          <p:cNvGraphicFramePr>
            <a:graphicFrameLocks noGrp="1" noChangeAspect="1"/>
          </p:cNvGraphicFramePr>
          <p:nvPr>
            <p:ph sz="quarter" idx="2"/>
            <p:extLst>
              <p:ext uri="{D42A27DB-BD31-4B8C-83A1-F6EECF244321}">
                <p14:modId xmlns:p14="http://schemas.microsoft.com/office/powerpoint/2010/main" val="2829032362"/>
              </p:ext>
            </p:extLst>
          </p:nvPr>
        </p:nvGraphicFramePr>
        <p:xfrm>
          <a:off x="4791075" y="2895600"/>
          <a:ext cx="1276350" cy="341313"/>
        </p:xfrm>
        <a:graphic>
          <a:graphicData uri="http://schemas.openxmlformats.org/presentationml/2006/ole">
            <mc:AlternateContent xmlns:mc="http://schemas.openxmlformats.org/markup-compatibility/2006">
              <mc:Choice xmlns:v="urn:schemas-microsoft-com:vml" Requires="v">
                <p:oleObj spid="_x0000_s35929" name="Image" r:id="rId8" imgW="5600000" imgH="1498413" progId="Photoshop.Image.6">
                  <p:embed/>
                </p:oleObj>
              </mc:Choice>
              <mc:Fallback>
                <p:oleObj name="Image" r:id="rId8" imgW="5600000" imgH="1498413" progId="Photoshop.Image.6">
                  <p:embed/>
                  <p:pic>
                    <p:nvPicPr>
                      <p:cNvPr id="0" name="Object 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075" y="2895600"/>
                        <a:ext cx="1276350" cy="34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130064" name="Picture 16" descr="oxygen spectrum" title="oxygen"/>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86200" y="3581400"/>
            <a:ext cx="2533650"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0062" name="Picture 14" descr="iron spectrum" title="iron"/>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95600" y="4419600"/>
            <a:ext cx="5738813" cy="750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5849" name="Picture 1" descr="solar spectrum showing many lines" title="solar spectrum"/>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57200" y="5715000"/>
            <a:ext cx="838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7"/>
          <p:cNvSpPr>
            <a:spLocks noGrp="1"/>
          </p:cNvSpPr>
          <p:nvPr>
            <p:ph type="sldNum" sz="quarter" idx="12"/>
          </p:nvPr>
        </p:nvSpPr>
        <p:spPr/>
        <p:txBody>
          <a:bodyPr/>
          <a:lstStyle/>
          <a:p>
            <a:pPr>
              <a:defRPr/>
            </a:pPr>
            <a:fld id="{1FE70881-82C7-554A-A158-D7E5311060BD}" type="slidenum">
              <a:rPr lang="en-US"/>
              <a:pPr>
                <a:defRPr/>
              </a:pPr>
              <a:t>13</a:t>
            </a:fld>
            <a:endParaRPr lang="en-US"/>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Different types of stars have different spectra</a:t>
            </a:r>
            <a:endParaRPr lang="en-US" dirty="0"/>
          </a:p>
        </p:txBody>
      </p:sp>
      <p:sp>
        <p:nvSpPr>
          <p:cNvPr id="6" name="Slide Number Placeholder 5"/>
          <p:cNvSpPr>
            <a:spLocks noGrp="1"/>
          </p:cNvSpPr>
          <p:nvPr>
            <p:ph type="sldNum" sz="quarter" idx="12"/>
          </p:nvPr>
        </p:nvSpPr>
        <p:spPr/>
        <p:txBody>
          <a:bodyPr/>
          <a:lstStyle/>
          <a:p>
            <a:pPr>
              <a:defRPr/>
            </a:pPr>
            <a:fld id="{95159C34-D229-6145-8EBD-CC016DC149F9}" type="slidenum">
              <a:rPr lang="en-US" smtClean="0"/>
              <a:pPr>
                <a:defRPr/>
              </a:pPr>
              <a:t>14</a:t>
            </a:fld>
            <a:endParaRPr lang="en-US"/>
          </a:p>
        </p:txBody>
      </p:sp>
      <p:pic>
        <p:nvPicPr>
          <p:cNvPr id="49155" name="Picture 8" descr="7 examples of different spectra from different stars" title="stellar spectra"/>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1828800"/>
            <a:ext cx="5526088" cy="4852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8"/>
          <p:cNvSpPr>
            <a:spLocks noGrp="1" noChangeArrowheads="1"/>
          </p:cNvSpPr>
          <p:nvPr>
            <p:ph type="title"/>
          </p:nvPr>
        </p:nvSpPr>
        <p:spPr>
          <a:xfrm>
            <a:off x="495300" y="304800"/>
            <a:ext cx="7848600" cy="990600"/>
          </a:xfrm>
        </p:spPr>
        <p:txBody>
          <a:bodyPr/>
          <a:lstStyle/>
          <a:p>
            <a:pPr eaLnBrk="1" hangingPunct="1">
              <a:defRPr/>
            </a:pPr>
            <a:r>
              <a:rPr lang="en-US" dirty="0" smtClean="0">
                <a:cs typeface="+mj-cs"/>
              </a:rPr>
              <a:t>What secrets do spectra tell us?</a:t>
            </a:r>
          </a:p>
        </p:txBody>
      </p:sp>
      <p:sp>
        <p:nvSpPr>
          <p:cNvPr id="248837" name="Rectangle 5"/>
          <p:cNvSpPr>
            <a:spLocks noChangeArrowheads="1"/>
          </p:cNvSpPr>
          <p:nvPr/>
        </p:nvSpPr>
        <p:spPr bwMode="auto">
          <a:xfrm>
            <a:off x="838200" y="2289928"/>
            <a:ext cx="40386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Clr>
                <a:schemeClr val="hlink"/>
              </a:buClr>
              <a:buSzPct val="70000"/>
              <a:buFont typeface="Wingdings" charset="0"/>
              <a:buChar char="n"/>
              <a:defRPr/>
            </a:pPr>
            <a:r>
              <a:rPr lang="en-US" sz="2800" dirty="0">
                <a:effectLst>
                  <a:outerShdw blurRad="38100" dist="38100" dir="2700000" algn="tl">
                    <a:srgbClr val="000000"/>
                  </a:outerShdw>
                </a:effectLst>
                <a:cs typeface="+mn-cs"/>
              </a:rPr>
              <a:t>Chemical Composition</a:t>
            </a:r>
          </a:p>
          <a:p>
            <a:pPr marL="342900" indent="-342900" algn="l" eaLnBrk="1" hangingPunct="1">
              <a:spcBef>
                <a:spcPct val="20000"/>
              </a:spcBef>
              <a:buClr>
                <a:schemeClr val="hlink"/>
              </a:buClr>
              <a:buSzPct val="70000"/>
              <a:buFont typeface="Wingdings" charset="0"/>
              <a:buChar char="n"/>
              <a:defRPr/>
            </a:pPr>
            <a:r>
              <a:rPr lang="en-US" sz="2800" dirty="0">
                <a:effectLst>
                  <a:outerShdw blurRad="38100" dist="38100" dir="2700000" algn="tl">
                    <a:srgbClr val="000000"/>
                  </a:outerShdw>
                </a:effectLst>
                <a:cs typeface="+mn-cs"/>
              </a:rPr>
              <a:t>Temperature</a:t>
            </a:r>
          </a:p>
          <a:p>
            <a:pPr marL="342900" indent="-342900" algn="l" eaLnBrk="1" hangingPunct="1">
              <a:spcBef>
                <a:spcPct val="20000"/>
              </a:spcBef>
              <a:buClr>
                <a:schemeClr val="hlink"/>
              </a:buClr>
              <a:buSzPct val="70000"/>
              <a:buFont typeface="Wingdings" charset="0"/>
              <a:buChar char="n"/>
              <a:defRPr/>
            </a:pPr>
            <a:r>
              <a:rPr lang="en-US" sz="2800" dirty="0">
                <a:effectLst>
                  <a:outerShdw blurRad="38100" dist="38100" dir="2700000" algn="tl">
                    <a:srgbClr val="000000"/>
                  </a:outerShdw>
                </a:effectLst>
                <a:cs typeface="+mn-cs"/>
              </a:rPr>
              <a:t>Movement</a:t>
            </a:r>
          </a:p>
          <a:p>
            <a:pPr marL="342900" indent="-342900" algn="l" eaLnBrk="1" hangingPunct="1">
              <a:spcBef>
                <a:spcPct val="20000"/>
              </a:spcBef>
              <a:buClr>
                <a:schemeClr val="hlink"/>
              </a:buClr>
              <a:buSzPct val="70000"/>
              <a:buFont typeface="Wingdings" charset="0"/>
              <a:buChar char="n"/>
              <a:defRPr/>
            </a:pPr>
            <a:r>
              <a:rPr lang="en-US" sz="2800" dirty="0">
                <a:effectLst>
                  <a:outerShdw blurRad="38100" dist="38100" dir="2700000" algn="tl">
                    <a:srgbClr val="000000"/>
                  </a:outerShdw>
                </a:effectLst>
                <a:cs typeface="+mn-cs"/>
              </a:rPr>
              <a:t>Magnetic fields</a:t>
            </a:r>
          </a:p>
          <a:p>
            <a:pPr marL="342900" indent="-342900" algn="l" eaLnBrk="1" hangingPunct="1">
              <a:spcBef>
                <a:spcPct val="20000"/>
              </a:spcBef>
              <a:buClr>
                <a:schemeClr val="hlink"/>
              </a:buClr>
              <a:buSzPct val="70000"/>
              <a:buFont typeface="Wingdings" charset="0"/>
              <a:buChar char="n"/>
              <a:defRPr/>
            </a:pPr>
            <a:endParaRPr lang="en-US" sz="2800" dirty="0">
              <a:effectLst>
                <a:outerShdw blurRad="38100" dist="38100" dir="2700000" algn="tl">
                  <a:srgbClr val="000000"/>
                </a:outerShdw>
              </a:effectLst>
              <a:cs typeface="+mn-cs"/>
            </a:endParaRPr>
          </a:p>
        </p:txBody>
      </p:sp>
      <p:pic>
        <p:nvPicPr>
          <p:cNvPr id="248838" name="Picture 6" descr="large solar spectrum" title="large solar 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86000"/>
            <a:ext cx="4495800" cy="299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7893" name="Picture 1" descr="small solar spectrum" title="small solar spectr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715000"/>
            <a:ext cx="865187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2"/>
          </p:nvPr>
        </p:nvSpPr>
        <p:spPr/>
        <p:txBody>
          <a:bodyPr/>
          <a:lstStyle/>
          <a:p>
            <a:pPr>
              <a:defRPr/>
            </a:pPr>
            <a:fld id="{C4DB8503-9FF8-A14A-AFD2-092D8D3D9660}" type="slidenum">
              <a:rPr lang="en-US"/>
              <a:pPr>
                <a:defRPr/>
              </a:pPr>
              <a:t>15</a:t>
            </a:fld>
            <a:endParaRPr lang="en-US"/>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defRPr/>
            </a:pPr>
            <a:r>
              <a:rPr lang="en-US" smtClean="0">
                <a:cs typeface="+mj-cs"/>
              </a:rPr>
              <a:t>Spectra tell us about composition</a:t>
            </a:r>
          </a:p>
        </p:txBody>
      </p:sp>
      <p:sp>
        <p:nvSpPr>
          <p:cNvPr id="7" name="Rectangle 3"/>
          <p:cNvSpPr txBox="1">
            <a:spLocks noChangeArrowheads="1"/>
          </p:cNvSpPr>
          <p:nvPr/>
        </p:nvSpPr>
        <p:spPr bwMode="auto">
          <a:xfrm>
            <a:off x="1066800" y="1981200"/>
            <a:ext cx="75438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eaLnBrk="1" hangingPunct="1">
              <a:defRPr/>
            </a:pPr>
            <a:r>
              <a:rPr lang="en-US" smtClean="0">
                <a:cs typeface="+mn-cs"/>
              </a:rPr>
              <a:t>Am emission or absorption line means a specific chemical element has been involved with the light you are seeing</a:t>
            </a:r>
          </a:p>
          <a:p>
            <a:pPr eaLnBrk="1" hangingPunct="1">
              <a:defRPr/>
            </a:pPr>
            <a:endParaRPr lang="en-US" smtClean="0">
              <a:cs typeface="+mn-cs"/>
            </a:endParaRPr>
          </a:p>
          <a:p>
            <a:pPr eaLnBrk="1" hangingPunct="1">
              <a:defRPr/>
            </a:pPr>
            <a:r>
              <a:rPr lang="en-US" smtClean="0">
                <a:cs typeface="+mn-cs"/>
              </a:rPr>
              <a:t>Careful, though. The element could be from the source, or from an intervening plasma or gas cloud</a:t>
            </a:r>
            <a:endParaRPr lang="en-US" dirty="0" smtClean="0">
              <a:cs typeface="+mn-cs"/>
            </a:endParaRPr>
          </a:p>
        </p:txBody>
      </p:sp>
      <p:sp>
        <p:nvSpPr>
          <p:cNvPr id="5" name="Slide Number Placeholder 5"/>
          <p:cNvSpPr txBox="1">
            <a:spLocks/>
          </p:cNvSpPr>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defPPr>
              <a:defRPr lang="en-US"/>
            </a:defPPr>
            <a:lvl1pPr algn="r" rtl="0" eaLnBrk="1" fontAlgn="base" hangingPunct="1">
              <a:spcBef>
                <a:spcPct val="0"/>
              </a:spcBef>
              <a:spcAft>
                <a:spcPct val="0"/>
              </a:spcAft>
              <a:defRPr sz="1000" kern="1200">
                <a:solidFill>
                  <a:schemeClr val="tx1"/>
                </a:solidFill>
                <a:effectLst>
                  <a:outerShdw blurRad="38100" dist="38100" dir="2700000" algn="tl">
                    <a:srgbClr val="000000"/>
                  </a:outerShdw>
                </a:effectLst>
                <a:latin typeface="Tahoma" charset="0"/>
                <a:ea typeface="ＭＳ Ｐゴシック" charset="0"/>
                <a:cs typeface="+mn-cs"/>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6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6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6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600" kern="1200">
                <a:solidFill>
                  <a:schemeClr val="tx1"/>
                </a:solidFill>
                <a:latin typeface="Tahoma" charset="0"/>
                <a:ea typeface="ＭＳ Ｐゴシック" charset="0"/>
                <a:cs typeface="ＭＳ Ｐゴシック" charset="0"/>
              </a:defRPr>
            </a:lvl9pPr>
          </a:lstStyle>
          <a:p>
            <a:pPr>
              <a:defRPr/>
            </a:pPr>
            <a:fld id="{8F6DA9EA-EA40-184F-85AF-B3AB6DE1DB6A}" type="slidenum">
              <a:rPr lang="en-US" smtClean="0"/>
              <a:pPr>
                <a:defRPr/>
              </a:pPr>
              <a:t>16</a:t>
            </a:fld>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381000" y="12700"/>
            <a:ext cx="8305800" cy="1431925"/>
          </a:xfrm>
        </p:spPr>
        <p:txBody>
          <a:bodyPr/>
          <a:lstStyle/>
          <a:p>
            <a:pPr eaLnBrk="1" hangingPunct="1">
              <a:defRPr/>
            </a:pPr>
            <a:r>
              <a:rPr lang="en-US" dirty="0" smtClean="0">
                <a:cs typeface="+mj-cs"/>
              </a:rPr>
              <a:t>Spectra tell us temperatures</a:t>
            </a:r>
          </a:p>
        </p:txBody>
      </p:sp>
      <p:sp>
        <p:nvSpPr>
          <p:cNvPr id="7" name="Rectangle 3"/>
          <p:cNvSpPr txBox="1">
            <a:spLocks noChangeArrowheads="1"/>
          </p:cNvSpPr>
          <p:nvPr/>
        </p:nvSpPr>
        <p:spPr bwMode="auto">
          <a:xfrm>
            <a:off x="990600" y="1905000"/>
            <a:ext cx="79248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eaLnBrk="1" hangingPunct="1">
              <a:lnSpc>
                <a:spcPct val="90000"/>
              </a:lnSpc>
              <a:defRPr/>
            </a:pPr>
            <a:r>
              <a:rPr lang="en-US" sz="2400" dirty="0" smtClean="0">
                <a:cs typeface="+mn-cs"/>
              </a:rPr>
              <a:t>If you look at the strongest colors or wavelength of light emitted by a star, then you can calculate its temperature</a:t>
            </a:r>
          </a:p>
          <a:p>
            <a:pPr eaLnBrk="1" hangingPunct="1">
              <a:lnSpc>
                <a:spcPct val="90000"/>
              </a:lnSpc>
              <a:defRPr/>
            </a:pPr>
            <a:endParaRPr lang="en-US" sz="2400" dirty="0" smtClean="0">
              <a:cs typeface="+mn-cs"/>
            </a:endParaRPr>
          </a:p>
          <a:p>
            <a:pPr eaLnBrk="1" hangingPunct="1">
              <a:lnSpc>
                <a:spcPct val="90000"/>
              </a:lnSpc>
              <a:defRPr/>
            </a:pPr>
            <a:endParaRPr lang="en-US" sz="2400" dirty="0">
              <a:cs typeface="+mn-cs"/>
            </a:endParaRPr>
          </a:p>
          <a:p>
            <a:pPr eaLnBrk="1" hangingPunct="1">
              <a:lnSpc>
                <a:spcPct val="90000"/>
              </a:lnSpc>
              <a:defRPr/>
            </a:pPr>
            <a:endParaRPr lang="en-US" sz="2400" dirty="0" smtClean="0">
              <a:cs typeface="+mn-cs"/>
            </a:endParaRPr>
          </a:p>
          <a:p>
            <a:pPr eaLnBrk="1" hangingPunct="1">
              <a:lnSpc>
                <a:spcPct val="90000"/>
              </a:lnSpc>
              <a:defRPr/>
            </a:pPr>
            <a:endParaRPr lang="en-US" sz="2400" dirty="0">
              <a:cs typeface="+mn-cs"/>
            </a:endParaRPr>
          </a:p>
          <a:p>
            <a:pPr eaLnBrk="1" hangingPunct="1">
              <a:lnSpc>
                <a:spcPct val="90000"/>
              </a:lnSpc>
              <a:defRPr/>
            </a:pPr>
            <a:endParaRPr lang="en-US" sz="2400" dirty="0" smtClean="0">
              <a:cs typeface="+mn-cs"/>
            </a:endParaRPr>
          </a:p>
          <a:p>
            <a:pPr eaLnBrk="1" hangingPunct="1">
              <a:lnSpc>
                <a:spcPct val="90000"/>
              </a:lnSpc>
              <a:defRPr/>
            </a:pPr>
            <a:r>
              <a:rPr lang="en-US" sz="2400" dirty="0" smtClean="0">
                <a:cs typeface="+mn-cs"/>
              </a:rPr>
              <a:t>Specific spectral lines are only produced at certain temperatures, so if you see them you know what temperature you are looking at</a:t>
            </a:r>
          </a:p>
          <a:p>
            <a:pPr marL="533400" indent="-533400" eaLnBrk="1" hangingPunct="1">
              <a:lnSpc>
                <a:spcPct val="90000"/>
              </a:lnSpc>
              <a:buFont typeface="Wingdings" charset="0"/>
              <a:buNone/>
              <a:defRPr/>
            </a:pPr>
            <a:r>
              <a:rPr lang="en-US" sz="1800" dirty="0" smtClean="0">
                <a:cs typeface="+mn-cs"/>
              </a:rPr>
              <a:t>      </a:t>
            </a:r>
            <a:endParaRPr lang="en-US" sz="2400" dirty="0" smtClean="0">
              <a:cs typeface="+mn-cs"/>
            </a:endParaRPr>
          </a:p>
        </p:txBody>
      </p:sp>
      <p:pic>
        <p:nvPicPr>
          <p:cNvPr id="39941" name="Picture 1" descr="graph of solar emission, wavelength (color) vs. intensity.  Shows that our Sun's emissions peak in the green part of the visible spectrum" title="wavelength vs. intensity "/>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743200"/>
            <a:ext cx="4267200" cy="210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6"/>
          <p:cNvSpPr txBox="1">
            <a:spLocks/>
          </p:cNvSpPr>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defPPr>
              <a:defRPr lang="en-US"/>
            </a:defPPr>
            <a:lvl1pPr algn="r" rtl="0" eaLnBrk="1" fontAlgn="base" hangingPunct="1">
              <a:spcBef>
                <a:spcPct val="0"/>
              </a:spcBef>
              <a:spcAft>
                <a:spcPct val="0"/>
              </a:spcAft>
              <a:defRPr sz="1000" kern="1200">
                <a:solidFill>
                  <a:schemeClr val="tx1"/>
                </a:solidFill>
                <a:effectLst>
                  <a:outerShdw blurRad="38100" dist="38100" dir="2700000" algn="tl">
                    <a:srgbClr val="000000"/>
                  </a:outerShdw>
                </a:effectLst>
                <a:latin typeface="Tahoma" charset="0"/>
                <a:ea typeface="ＭＳ Ｐゴシック" charset="0"/>
                <a:cs typeface="+mn-cs"/>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6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6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6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600" kern="1200">
                <a:solidFill>
                  <a:schemeClr val="tx1"/>
                </a:solidFill>
                <a:latin typeface="Tahoma" charset="0"/>
                <a:ea typeface="ＭＳ Ｐゴシック" charset="0"/>
                <a:cs typeface="ＭＳ Ｐゴシック" charset="0"/>
              </a:defRPr>
            </a:lvl9pPr>
          </a:lstStyle>
          <a:p>
            <a:pPr>
              <a:defRPr/>
            </a:pPr>
            <a:fld id="{CFD50E90-81D3-E442-9129-1E55E8EF8895}" type="slidenum">
              <a:rPr lang="en-US" smtClean="0"/>
              <a:pPr>
                <a:defRPr/>
              </a:pPr>
              <a:t>17</a:t>
            </a:fld>
            <a:endParaRPr lang="en-US"/>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defRPr/>
            </a:pPr>
            <a:r>
              <a:rPr lang="en-US" smtClean="0">
                <a:cs typeface="+mj-cs"/>
              </a:rPr>
              <a:t>How do spectra tell us about movement?</a:t>
            </a:r>
          </a:p>
        </p:txBody>
      </p:sp>
      <p:sp>
        <p:nvSpPr>
          <p:cNvPr id="7" name="Rectangle 3"/>
          <p:cNvSpPr txBox="1">
            <a:spLocks noChangeArrowheads="1"/>
          </p:cNvSpPr>
          <p:nvPr/>
        </p:nvSpPr>
        <p:spPr bwMode="auto">
          <a:xfrm>
            <a:off x="1066800" y="1981200"/>
            <a:ext cx="7543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mn-ea"/>
              </a:defRPr>
            </a:lvl9pPr>
          </a:lstStyle>
          <a:p>
            <a:pPr eaLnBrk="1" hangingPunct="1">
              <a:lnSpc>
                <a:spcPct val="80000"/>
              </a:lnSpc>
              <a:defRPr/>
            </a:pPr>
            <a:r>
              <a:rPr lang="en-US" sz="2000" smtClean="0">
                <a:cs typeface="+mn-cs"/>
              </a:rPr>
              <a:t>A Doppler shift happens when an object is moving towards or away from us, as in a siren coming towards us</a:t>
            </a:r>
          </a:p>
          <a:p>
            <a:pPr eaLnBrk="1" hangingPunct="1">
              <a:lnSpc>
                <a:spcPct val="80000"/>
              </a:lnSpc>
              <a:buFont typeface="Wingdings" charset="0"/>
              <a:buNone/>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endParaRPr lang="en-US" sz="2000" smtClean="0">
              <a:cs typeface="+mn-cs"/>
            </a:endParaRPr>
          </a:p>
          <a:p>
            <a:pPr eaLnBrk="1" hangingPunct="1">
              <a:lnSpc>
                <a:spcPct val="80000"/>
              </a:lnSpc>
              <a:defRPr/>
            </a:pPr>
            <a:r>
              <a:rPr lang="en-US" sz="2000" smtClean="0">
                <a:cs typeface="+mn-cs"/>
              </a:rPr>
              <a:t>Wavelength is influenced by the movement</a:t>
            </a:r>
          </a:p>
          <a:p>
            <a:pPr eaLnBrk="1" hangingPunct="1">
              <a:lnSpc>
                <a:spcPct val="80000"/>
              </a:lnSpc>
              <a:defRPr/>
            </a:pPr>
            <a:r>
              <a:rPr lang="en-US" sz="2000" smtClean="0">
                <a:cs typeface="+mn-cs"/>
              </a:rPr>
              <a:t>It works with sound, with light, with any wave</a:t>
            </a:r>
          </a:p>
        </p:txBody>
      </p:sp>
      <p:pic>
        <p:nvPicPr>
          <p:cNvPr id="40965" name="Picture 4" descr="diagram showing how sound waves get squashed together when coming towards an observer, and extended when moving away from the observer" title="Doppler shif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2667000"/>
            <a:ext cx="3657600"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1B18E5F0-0B8A-C345-8AF4-B79B2C3117BD}" type="slidenum">
              <a:rPr lang="en-US" smtClean="0"/>
              <a:pPr>
                <a:defRPr/>
              </a:pPr>
              <a:t>18</a:t>
            </a:fld>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defRPr/>
            </a:pPr>
            <a:r>
              <a:rPr lang="en-US" smtClean="0">
                <a:cs typeface="+mj-cs"/>
              </a:rPr>
              <a:t>Doppler, continued</a:t>
            </a:r>
          </a:p>
        </p:txBody>
      </p:sp>
      <p:pic>
        <p:nvPicPr>
          <p:cNvPr id="9" name="Picture 6" descr="faint background image of a visible specrtum" title="spectrum"/>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709" b="5709"/>
          <a:stretch>
            <a:fillRect/>
          </a:stretch>
        </p:blipFill>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 name="Rectangle 5"/>
          <p:cNvSpPr>
            <a:spLocks noChangeArrowheads="1"/>
          </p:cNvSpPr>
          <p:nvPr/>
        </p:nvSpPr>
        <p:spPr bwMode="auto">
          <a:xfrm>
            <a:off x="609600" y="2057400"/>
            <a:ext cx="350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spcBef>
                <a:spcPct val="20000"/>
              </a:spcBef>
              <a:buClr>
                <a:schemeClr val="hlink"/>
              </a:buClr>
              <a:buSzPct val="70000"/>
              <a:buFont typeface="Wingdings" charset="0"/>
              <a:buChar char="n"/>
              <a:defRPr/>
            </a:pPr>
            <a:r>
              <a:rPr lang="en-US" sz="3200" dirty="0">
                <a:effectLst>
                  <a:outerShdw blurRad="38100" dist="38100" dir="2700000" algn="tl">
                    <a:srgbClr val="000000"/>
                  </a:outerShdw>
                </a:effectLst>
                <a:cs typeface="+mn-cs"/>
              </a:rPr>
              <a:t>Motion away from us results in a </a:t>
            </a:r>
            <a:r>
              <a:rPr lang="ja-JP" altLang="en-US" sz="3200" dirty="0">
                <a:effectLst>
                  <a:outerShdw blurRad="38100" dist="38100" dir="2700000" algn="tl">
                    <a:srgbClr val="000000"/>
                  </a:outerShdw>
                </a:effectLst>
                <a:latin typeface="Arial"/>
                <a:cs typeface="+mn-cs"/>
              </a:rPr>
              <a:t>“</a:t>
            </a:r>
            <a:r>
              <a:rPr lang="en-US" sz="3200" dirty="0">
                <a:effectLst>
                  <a:outerShdw blurRad="38100" dist="38100" dir="2700000" algn="tl">
                    <a:srgbClr val="000000"/>
                  </a:outerShdw>
                </a:effectLst>
                <a:cs typeface="+mn-cs"/>
              </a:rPr>
              <a:t>red shift</a:t>
            </a:r>
            <a:r>
              <a:rPr lang="ja-JP" altLang="en-US" sz="3200" dirty="0">
                <a:effectLst>
                  <a:outerShdw blurRad="38100" dist="38100" dir="2700000" algn="tl">
                    <a:srgbClr val="000000"/>
                  </a:outerShdw>
                </a:effectLst>
                <a:latin typeface="Arial"/>
                <a:cs typeface="+mn-cs"/>
              </a:rPr>
              <a:t>”</a:t>
            </a:r>
            <a:endParaRPr lang="en-US" sz="3200" dirty="0">
              <a:effectLst>
                <a:outerShdw blurRad="38100" dist="38100" dir="2700000" algn="tl">
                  <a:srgbClr val="000000"/>
                </a:outerShdw>
              </a:effectLst>
              <a:cs typeface="+mn-cs"/>
            </a:endParaRPr>
          </a:p>
          <a:p>
            <a:pPr marL="342900" indent="-342900" algn="l" eaLnBrk="1" hangingPunct="1">
              <a:spcBef>
                <a:spcPct val="20000"/>
              </a:spcBef>
              <a:buClr>
                <a:schemeClr val="hlink"/>
              </a:buClr>
              <a:buSzPct val="70000"/>
              <a:buFont typeface="Wingdings" charset="0"/>
              <a:buChar char="n"/>
              <a:defRPr/>
            </a:pPr>
            <a:r>
              <a:rPr lang="en-US" sz="3200" dirty="0">
                <a:effectLst>
                  <a:outerShdw blurRad="38100" dist="38100" dir="2700000" algn="tl">
                    <a:srgbClr val="000000"/>
                  </a:outerShdw>
                </a:effectLst>
                <a:cs typeface="+mn-cs"/>
              </a:rPr>
              <a:t>Motion towards us results in a </a:t>
            </a:r>
            <a:r>
              <a:rPr lang="ja-JP" altLang="en-US" sz="3200" dirty="0">
                <a:effectLst>
                  <a:outerShdw blurRad="38100" dist="38100" dir="2700000" algn="tl">
                    <a:srgbClr val="000000"/>
                  </a:outerShdw>
                </a:effectLst>
                <a:latin typeface="Arial"/>
                <a:cs typeface="+mn-cs"/>
              </a:rPr>
              <a:t>“</a:t>
            </a:r>
            <a:r>
              <a:rPr lang="en-US" sz="3200" dirty="0">
                <a:effectLst>
                  <a:outerShdw blurRad="38100" dist="38100" dir="2700000" algn="tl">
                    <a:srgbClr val="000000"/>
                  </a:outerShdw>
                </a:effectLst>
                <a:cs typeface="+mn-cs"/>
              </a:rPr>
              <a:t>blue shift</a:t>
            </a:r>
          </a:p>
        </p:txBody>
      </p:sp>
      <p:pic>
        <p:nvPicPr>
          <p:cNvPr id="7" name="Picture 4" descr="diagram of how sodium shifts colors to the red when seen from a near receding galaxy and a far receding galaxy" title="red shif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2400" y="2133600"/>
            <a:ext cx="5029200" cy="322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 uri="{FAA26D3D-D897-4be2-8F04-BA451C77F1D7}">
              <ma14:placeholderFlag xmlns:ma14="http://schemas.microsoft.com/office/mac/drawingml/2011/main" val="1"/>
            </a:ext>
          </a:extLst>
        </p:spPr>
      </p:pic>
      <p:sp>
        <p:nvSpPr>
          <p:cNvPr id="10" name="Text Box 8"/>
          <p:cNvSpPr txBox="1">
            <a:spLocks noChangeArrowheads="1"/>
          </p:cNvSpPr>
          <p:nvPr/>
        </p:nvSpPr>
        <p:spPr bwMode="auto">
          <a:xfrm>
            <a:off x="1066800" y="6521450"/>
            <a:ext cx="33337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Why don</a:t>
            </a:r>
            <a:r>
              <a:rPr lang="ja-JP" altLang="en-US">
                <a:latin typeface="Arial"/>
                <a:cs typeface="+mn-cs"/>
              </a:rPr>
              <a:t>’</a:t>
            </a:r>
            <a:r>
              <a:rPr lang="en-US">
                <a:cs typeface="+mn-cs"/>
              </a:rPr>
              <a:t>t they call it a violet shift?</a:t>
            </a:r>
          </a:p>
        </p:txBody>
      </p:sp>
      <p:sp>
        <p:nvSpPr>
          <p:cNvPr id="4" name="Slide Number Placeholder 3"/>
          <p:cNvSpPr>
            <a:spLocks noGrp="1"/>
          </p:cNvSpPr>
          <p:nvPr>
            <p:ph type="sldNum" sz="quarter" idx="12"/>
          </p:nvPr>
        </p:nvSpPr>
        <p:spPr/>
        <p:txBody>
          <a:bodyPr/>
          <a:lstStyle/>
          <a:p>
            <a:pPr>
              <a:defRPr/>
            </a:pPr>
            <a:fld id="{D38B0280-3DB6-8F4C-86AE-F04C089BDF31}" type="slidenum">
              <a:rPr lang="en-US" smtClean="0"/>
              <a:pPr>
                <a:defRPr/>
              </a:pPr>
              <a:t>19</a:t>
            </a:fld>
            <a:endParaRPr lang="en-US"/>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2438400" y="0"/>
            <a:ext cx="4114800" cy="914400"/>
          </a:xfrm>
        </p:spPr>
        <p:txBody>
          <a:bodyPr/>
          <a:lstStyle/>
          <a:p>
            <a:pPr>
              <a:defRPr/>
            </a:pPr>
            <a:r>
              <a:rPr lang="en-US" dirty="0" smtClean="0"/>
              <a:t>What is light?</a:t>
            </a:r>
            <a:endParaRPr lang="en-US" dirty="0"/>
          </a:p>
        </p:txBody>
      </p:sp>
      <p:pic>
        <p:nvPicPr>
          <p:cNvPr id="47108" name="Picture 18" descr="white sunlight through clouds" title="Su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3" y="1143000"/>
            <a:ext cx="2438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6" name="Picture 14" descr="stars &amp; galaxies" title="stars and galaxies"/>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914400"/>
            <a:ext cx="3894138" cy="393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19" descr="rainbow" title="rainbow"/>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2590800"/>
            <a:ext cx="2590800" cy="165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20" descr="camp fire" title="camp fir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163" y="4279900"/>
            <a:ext cx="2544763" cy="254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4" name="Picture 24" descr="sunlight through trees" title="sunlight"/>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286500" y="914400"/>
            <a:ext cx="28575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Picture 23" descr="incadescent light bulb" title="light bulb"/>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24600" y="2895600"/>
            <a:ext cx="2776538" cy="166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21" descr="visible light spectrum" title="spectrum"/>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14600" y="4932363"/>
            <a:ext cx="3079750" cy="192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Picture 22" descr="Northern Lights Winter" title="aurora"/>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130800" y="4570413"/>
            <a:ext cx="401320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0C94F4EC-8E91-3946-8BCE-63F5FB1EB7CA}" type="slidenum">
              <a:rPr lang="en-US" smtClean="0"/>
              <a:pPr>
                <a:defRPr/>
              </a:pPr>
              <a:t>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pPr eaLnBrk="1" hangingPunct="1">
              <a:defRPr/>
            </a:pPr>
            <a:r>
              <a:rPr lang="en-US" smtClean="0">
                <a:cs typeface="+mj-cs"/>
              </a:rPr>
              <a:t>Spectra tell us about magnetism</a:t>
            </a:r>
          </a:p>
        </p:txBody>
      </p:sp>
      <p:sp>
        <p:nvSpPr>
          <p:cNvPr id="9" name="Text Box 5"/>
          <p:cNvSpPr txBox="1">
            <a:spLocks noChangeArrowheads="1"/>
          </p:cNvSpPr>
          <p:nvPr/>
        </p:nvSpPr>
        <p:spPr bwMode="auto">
          <a:xfrm>
            <a:off x="1143000" y="4953000"/>
            <a:ext cx="2133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cs typeface="+mn-cs"/>
              </a:rPr>
              <a:t>Sunspots are magnetic storms on the Sun</a:t>
            </a:r>
          </a:p>
        </p:txBody>
      </p:sp>
      <p:pic>
        <p:nvPicPr>
          <p:cNvPr id="7" name="Picture 3" descr="sunspots" title="sunspo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2209800"/>
            <a:ext cx="4343400" cy="236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
        <p:nvSpPr>
          <p:cNvPr id="11" name="Text Box 7"/>
          <p:cNvSpPr txBox="1">
            <a:spLocks noChangeArrowheads="1"/>
          </p:cNvSpPr>
          <p:nvPr/>
        </p:nvSpPr>
        <p:spPr bwMode="auto">
          <a:xfrm>
            <a:off x="4343400" y="5715000"/>
            <a:ext cx="2514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800" b="1">
                <a:cs typeface="+mn-cs"/>
              </a:rPr>
              <a:t>Magnetic fields cause spectral lines to split into thirds</a:t>
            </a:r>
          </a:p>
        </p:txBody>
      </p:sp>
      <p:pic>
        <p:nvPicPr>
          <p:cNvPr id="43013" name="Picture 4" descr="image showing spectral lines that have been split into 3 because of being inside a magnetic field" title="Zeeman split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2951163"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6" descr="arrow pointing to the split lines" title="arrow"/>
          <p:cNvSpPr>
            <a:spLocks noChangeArrowheads="1"/>
          </p:cNvSpPr>
          <p:nvPr/>
        </p:nvSpPr>
        <p:spPr bwMode="auto">
          <a:xfrm>
            <a:off x="6934200" y="5410200"/>
            <a:ext cx="485775" cy="976313"/>
          </a:xfrm>
          <a:prstGeom prst="upArrow">
            <a:avLst>
              <a:gd name="adj1" fmla="val 50000"/>
              <a:gd name="adj2" fmla="val 50245"/>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5" name="Slide Number Placeholder 5"/>
          <p:cNvSpPr txBox="1">
            <a:spLocks/>
          </p:cNvSpPr>
          <p:nvPr/>
        </p:nvSpPr>
        <p:spPr bwMode="auto">
          <a:xfrm>
            <a:off x="67056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a:lstStyle>
            <a:defPPr>
              <a:defRPr lang="en-US"/>
            </a:defPPr>
            <a:lvl1pPr algn="r" rtl="0" eaLnBrk="1" fontAlgn="base" hangingPunct="1">
              <a:spcBef>
                <a:spcPct val="0"/>
              </a:spcBef>
              <a:spcAft>
                <a:spcPct val="0"/>
              </a:spcAft>
              <a:defRPr sz="1000" kern="1200">
                <a:solidFill>
                  <a:schemeClr val="tx1"/>
                </a:solidFill>
                <a:effectLst>
                  <a:outerShdw blurRad="38100" dist="38100" dir="2700000" algn="tl">
                    <a:srgbClr val="000000"/>
                  </a:outerShdw>
                </a:effectLst>
                <a:latin typeface="Tahoma" charset="0"/>
                <a:ea typeface="ＭＳ Ｐゴシック" charset="0"/>
                <a:cs typeface="+mn-cs"/>
              </a:defRPr>
            </a:lvl1pPr>
            <a:lvl2pPr marL="4572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2pPr>
            <a:lvl3pPr marL="9144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3pPr>
            <a:lvl4pPr marL="13716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4pPr>
            <a:lvl5pPr marL="1828800" algn="ctr" rtl="0" eaLnBrk="0" fontAlgn="base" hangingPunct="0">
              <a:spcBef>
                <a:spcPct val="0"/>
              </a:spcBef>
              <a:spcAft>
                <a:spcPct val="0"/>
              </a:spcAft>
              <a:defRPr sz="1600" kern="1200">
                <a:solidFill>
                  <a:schemeClr val="tx1"/>
                </a:solidFill>
                <a:latin typeface="Tahoma" charset="0"/>
                <a:ea typeface="ＭＳ Ｐゴシック" charset="0"/>
                <a:cs typeface="ＭＳ Ｐゴシック" charset="0"/>
              </a:defRPr>
            </a:lvl5pPr>
            <a:lvl6pPr marL="2286000" algn="l" defTabSz="457200" rtl="0" eaLnBrk="1" latinLnBrk="0" hangingPunct="1">
              <a:defRPr sz="1600" kern="1200">
                <a:solidFill>
                  <a:schemeClr val="tx1"/>
                </a:solidFill>
                <a:latin typeface="Tahoma" charset="0"/>
                <a:ea typeface="ＭＳ Ｐゴシック" charset="0"/>
                <a:cs typeface="ＭＳ Ｐゴシック" charset="0"/>
              </a:defRPr>
            </a:lvl6pPr>
            <a:lvl7pPr marL="2743200" algn="l" defTabSz="457200" rtl="0" eaLnBrk="1" latinLnBrk="0" hangingPunct="1">
              <a:defRPr sz="1600" kern="1200">
                <a:solidFill>
                  <a:schemeClr val="tx1"/>
                </a:solidFill>
                <a:latin typeface="Tahoma" charset="0"/>
                <a:ea typeface="ＭＳ Ｐゴシック" charset="0"/>
                <a:cs typeface="ＭＳ Ｐゴシック" charset="0"/>
              </a:defRPr>
            </a:lvl7pPr>
            <a:lvl8pPr marL="3200400" algn="l" defTabSz="457200" rtl="0" eaLnBrk="1" latinLnBrk="0" hangingPunct="1">
              <a:defRPr sz="1600" kern="1200">
                <a:solidFill>
                  <a:schemeClr val="tx1"/>
                </a:solidFill>
                <a:latin typeface="Tahoma" charset="0"/>
                <a:ea typeface="ＭＳ Ｐゴシック" charset="0"/>
                <a:cs typeface="ＭＳ Ｐゴシック" charset="0"/>
              </a:defRPr>
            </a:lvl8pPr>
            <a:lvl9pPr marL="3657600" algn="l" defTabSz="457200" rtl="0" eaLnBrk="1" latinLnBrk="0" hangingPunct="1">
              <a:defRPr sz="1600" kern="1200">
                <a:solidFill>
                  <a:schemeClr val="tx1"/>
                </a:solidFill>
                <a:latin typeface="Tahoma" charset="0"/>
                <a:ea typeface="ＭＳ Ｐゴシック" charset="0"/>
                <a:cs typeface="ＭＳ Ｐゴシック" charset="0"/>
              </a:defRPr>
            </a:lvl9pPr>
          </a:lstStyle>
          <a:p>
            <a:pPr>
              <a:defRPr/>
            </a:pPr>
            <a:fld id="{A3762B60-4658-6941-A273-3A5001E0F6BB}" type="slidenum">
              <a:rPr lang="en-US" smtClean="0"/>
              <a:pPr>
                <a:defRPr/>
              </a:pPr>
              <a:t>20</a:t>
            </a:fld>
            <a:endParaRPr lang="en-US"/>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Want to build your own spectrograph?</a:t>
            </a:r>
            <a:endParaRPr lang="en-US" dirty="0"/>
          </a:p>
        </p:txBody>
      </p:sp>
      <p:sp>
        <p:nvSpPr>
          <p:cNvPr id="6" name="Slide Number Placeholder 5"/>
          <p:cNvSpPr>
            <a:spLocks noGrp="1"/>
          </p:cNvSpPr>
          <p:nvPr>
            <p:ph type="sldNum" sz="quarter" idx="12"/>
          </p:nvPr>
        </p:nvSpPr>
        <p:spPr/>
        <p:txBody>
          <a:bodyPr/>
          <a:lstStyle/>
          <a:p>
            <a:pPr>
              <a:defRPr/>
            </a:pPr>
            <a:fld id="{7CF518C4-3F0D-2141-B105-A8CBA71F3D5A}" type="slidenum">
              <a:rPr lang="en-US" smtClean="0"/>
              <a:pPr>
                <a:defRPr/>
              </a:pPr>
              <a:t>21</a:t>
            </a:fld>
            <a:endParaRPr lang="en-US"/>
          </a:p>
        </p:txBody>
      </p:sp>
      <p:pic>
        <p:nvPicPr>
          <p:cNvPr id="50179" name="Picture 6" descr="Stanford's punch out spectrograph" title="punch-out spectrograph"/>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1981200"/>
            <a:ext cx="2517775" cy="145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Rectangle 7"/>
          <p:cNvSpPr>
            <a:spLocks noChangeArrowheads="1"/>
          </p:cNvSpPr>
          <p:nvPr/>
        </p:nvSpPr>
        <p:spPr bwMode="auto">
          <a:xfrm>
            <a:off x="1066800" y="5257800"/>
            <a:ext cx="70104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800" b="1"/>
              <a:t>http://solar-center.stanford.edu/activities/cots.html</a:t>
            </a:r>
          </a:p>
        </p:txBody>
      </p:sp>
      <p:sp>
        <p:nvSpPr>
          <p:cNvPr id="50181" name="TextBox 8"/>
          <p:cNvSpPr txBox="1">
            <a:spLocks noChangeArrowheads="1"/>
          </p:cNvSpPr>
          <p:nvPr/>
        </p:nvSpPr>
        <p:spPr bwMode="auto">
          <a:xfrm>
            <a:off x="1066800" y="3657600"/>
            <a:ext cx="73707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Tahoma" charset="0"/>
                <a:ea typeface="ＭＳ Ｐゴシック" charset="0"/>
                <a:cs typeface="ＭＳ Ｐゴシック" charset="0"/>
              </a:defRPr>
            </a:lvl1pPr>
            <a:lvl2pPr marL="742950" indent="-285750">
              <a:defRPr sz="1600">
                <a:solidFill>
                  <a:schemeClr val="tx1"/>
                </a:solidFill>
                <a:latin typeface="Tahoma" charset="0"/>
                <a:ea typeface="ＭＳ Ｐゴシック" charset="0"/>
              </a:defRPr>
            </a:lvl2pPr>
            <a:lvl3pPr marL="1143000" indent="-228600">
              <a:defRPr sz="1600">
                <a:solidFill>
                  <a:schemeClr val="tx1"/>
                </a:solidFill>
                <a:latin typeface="Tahoma" charset="0"/>
                <a:ea typeface="ＭＳ Ｐゴシック" charset="0"/>
              </a:defRPr>
            </a:lvl3pPr>
            <a:lvl4pPr marL="1600200" indent="-228600">
              <a:defRPr sz="1600">
                <a:solidFill>
                  <a:schemeClr val="tx1"/>
                </a:solidFill>
                <a:latin typeface="Tahoma" charset="0"/>
                <a:ea typeface="ＭＳ Ｐゴシック" charset="0"/>
              </a:defRPr>
            </a:lvl4pPr>
            <a:lvl5pPr marL="2057400" indent="-228600">
              <a:defRPr sz="1600">
                <a:solidFill>
                  <a:schemeClr val="tx1"/>
                </a:solidFill>
                <a:latin typeface="Tahoma" charset="0"/>
                <a:ea typeface="ＭＳ Ｐゴシック" charset="0"/>
              </a:defRPr>
            </a:lvl5pPr>
            <a:lvl6pPr marL="2514600" indent="-228600" algn="ctr" eaLnBrk="0" fontAlgn="base" hangingPunct="0">
              <a:spcBef>
                <a:spcPct val="0"/>
              </a:spcBef>
              <a:spcAft>
                <a:spcPct val="0"/>
              </a:spcAft>
              <a:defRPr sz="1600">
                <a:solidFill>
                  <a:schemeClr val="tx1"/>
                </a:solidFill>
                <a:latin typeface="Tahoma" charset="0"/>
                <a:ea typeface="ＭＳ Ｐゴシック" charset="0"/>
              </a:defRPr>
            </a:lvl6pPr>
            <a:lvl7pPr marL="2971800" indent="-228600" algn="ctr" eaLnBrk="0" fontAlgn="base" hangingPunct="0">
              <a:spcBef>
                <a:spcPct val="0"/>
              </a:spcBef>
              <a:spcAft>
                <a:spcPct val="0"/>
              </a:spcAft>
              <a:defRPr sz="1600">
                <a:solidFill>
                  <a:schemeClr val="tx1"/>
                </a:solidFill>
                <a:latin typeface="Tahoma" charset="0"/>
                <a:ea typeface="ＭＳ Ｐゴシック" charset="0"/>
              </a:defRPr>
            </a:lvl7pPr>
            <a:lvl8pPr marL="3429000" indent="-228600" algn="ctr" eaLnBrk="0" fontAlgn="base" hangingPunct="0">
              <a:spcBef>
                <a:spcPct val="0"/>
              </a:spcBef>
              <a:spcAft>
                <a:spcPct val="0"/>
              </a:spcAft>
              <a:defRPr sz="1600">
                <a:solidFill>
                  <a:schemeClr val="tx1"/>
                </a:solidFill>
                <a:latin typeface="Tahoma" charset="0"/>
                <a:ea typeface="ＭＳ Ｐゴシック" charset="0"/>
              </a:defRPr>
            </a:lvl8pPr>
            <a:lvl9pPr marL="3886200" indent="-228600" algn="ctr" eaLnBrk="0" fontAlgn="base" hangingPunct="0">
              <a:spcBef>
                <a:spcPct val="0"/>
              </a:spcBef>
              <a:spcAft>
                <a:spcPct val="0"/>
              </a:spcAft>
              <a:defRPr sz="1600">
                <a:solidFill>
                  <a:schemeClr val="tx1"/>
                </a:solidFill>
                <a:latin typeface="Tahoma" charset="0"/>
                <a:ea typeface="ＭＳ Ｐゴシック" charset="0"/>
              </a:defRPr>
            </a:lvl9pPr>
          </a:lstStyle>
          <a:p>
            <a:r>
              <a:rPr lang="en-US" sz="3600"/>
              <a:t>Your teachers can order class sets for free (just pay shipping)</a:t>
            </a:r>
          </a:p>
        </p:txBody>
      </p:sp>
      <p:pic>
        <p:nvPicPr>
          <p:cNvPr id="50182" name="Picture 9" descr="Stanford Solar Center logo" title="Solar Center logo"/>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905000"/>
            <a:ext cx="32639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p:txBody>
          <a:bodyPr/>
          <a:lstStyle/>
          <a:p>
            <a:pPr eaLnBrk="1" hangingPunct="1">
              <a:defRPr/>
            </a:pPr>
            <a:r>
              <a:rPr lang="en-US" dirty="0" smtClean="0">
                <a:cs typeface="+mj-cs"/>
              </a:rPr>
              <a:t>What are your questions?</a:t>
            </a:r>
          </a:p>
        </p:txBody>
      </p:sp>
      <p:sp>
        <p:nvSpPr>
          <p:cNvPr id="190469" name="Rectangle 5"/>
          <p:cNvSpPr>
            <a:spLocks noChangeArrowheads="1"/>
          </p:cNvSpPr>
          <p:nvPr/>
        </p:nvSpPr>
        <p:spPr bwMode="auto">
          <a:xfrm>
            <a:off x="4648200" y="5334000"/>
            <a:ext cx="38100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l" eaLnBrk="1" hangingPunct="1">
              <a:defRPr/>
            </a:pPr>
            <a:r>
              <a:rPr lang="en-US" sz="4400" b="1">
                <a:effectLst>
                  <a:outerShdw blurRad="38100" dist="38100" dir="2700000" algn="tl">
                    <a:srgbClr val="000000"/>
                  </a:outerShdw>
                </a:effectLst>
                <a:cs typeface="+mn-cs"/>
              </a:rPr>
              <a:t>Thank you!</a:t>
            </a:r>
          </a:p>
        </p:txBody>
      </p:sp>
      <p:pic>
        <p:nvPicPr>
          <p:cNvPr id="44035" name="Picture 4" descr="Image of a solar prominence that an artist has enhanced to look like a dragon" title="Sun Drag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447800"/>
            <a:ext cx="6324600"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p:cNvSpPr txBox="1">
            <a:spLocks noChangeArrowheads="1"/>
          </p:cNvSpPr>
          <p:nvPr/>
        </p:nvSpPr>
        <p:spPr bwMode="auto">
          <a:xfrm>
            <a:off x="624851" y="6324600"/>
            <a:ext cx="348422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1000" dirty="0">
                <a:latin typeface="Times New Roman" charset="0"/>
                <a:cs typeface="+mn-cs"/>
              </a:rPr>
              <a:t>Sun Dragon Art image © by Henry Roll.  Used with permission.</a:t>
            </a:r>
          </a:p>
        </p:txBody>
      </p:sp>
      <p:sp>
        <p:nvSpPr>
          <p:cNvPr id="7" name="Slide Number Placeholder 5"/>
          <p:cNvSpPr>
            <a:spLocks noGrp="1"/>
          </p:cNvSpPr>
          <p:nvPr>
            <p:ph type="sldNum" sz="quarter" idx="12"/>
          </p:nvPr>
        </p:nvSpPr>
        <p:spPr/>
        <p:txBody>
          <a:bodyPr/>
          <a:lstStyle/>
          <a:p>
            <a:pPr>
              <a:defRPr/>
            </a:pPr>
            <a:fld id="{590BA8EE-F7E7-7F45-9FFC-A01A8205AB6B}" type="slidenum">
              <a:rPr lang="en-US"/>
              <a:pPr>
                <a:defRPr/>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3600" dirty="0" smtClean="0"/>
              <a:t>Light is a form of energy, the electromagnetic spectrum.</a:t>
            </a:r>
            <a:endParaRPr lang="en-US" sz="3600" dirty="0"/>
          </a:p>
        </p:txBody>
      </p:sp>
      <p:pic>
        <p:nvPicPr>
          <p:cNvPr id="48131" name="Picture 4" descr="a diagram of the electromagnetic spectrum" title="EM spectrum"/>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00200"/>
            <a:ext cx="7777163"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2"/>
          </p:nvPr>
        </p:nvSpPr>
        <p:spPr/>
        <p:txBody>
          <a:bodyPr/>
          <a:lstStyle/>
          <a:p>
            <a:pPr>
              <a:defRPr/>
            </a:pPr>
            <a:fld id="{E952B606-557E-034A-9618-923927EAE0A8}" type="slidenum">
              <a:rPr lang="en-US" smtClean="0"/>
              <a:pPr>
                <a:defRPr/>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xfrm>
            <a:off x="152400" y="152400"/>
            <a:ext cx="8839200" cy="2286000"/>
          </a:xfrm>
        </p:spPr>
        <p:txBody>
          <a:bodyPr anchor="t"/>
          <a:lstStyle/>
          <a:p>
            <a:pPr eaLnBrk="1" hangingPunct="1">
              <a:defRPr/>
            </a:pPr>
            <a:r>
              <a:rPr lang="en-US" sz="4000" dirty="0" smtClean="0">
                <a:cs typeface="+mj-cs"/>
              </a:rPr>
              <a:t>How can we can study the stars?</a:t>
            </a:r>
          </a:p>
        </p:txBody>
      </p:sp>
      <p:sp>
        <p:nvSpPr>
          <p:cNvPr id="115717" name="Rectangle 5"/>
          <p:cNvSpPr>
            <a:spLocks noChangeArrowheads="1"/>
          </p:cNvSpPr>
          <p:nvPr/>
        </p:nvSpPr>
        <p:spPr bwMode="auto">
          <a:xfrm>
            <a:off x="533400" y="1828800"/>
            <a:ext cx="52578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342900" indent="-342900" algn="l" eaLnBrk="1" hangingPunct="1">
              <a:lnSpc>
                <a:spcPct val="90000"/>
              </a:lnSpc>
              <a:spcBef>
                <a:spcPct val="20000"/>
              </a:spcBef>
              <a:buClr>
                <a:schemeClr val="hlink"/>
              </a:buClr>
              <a:buSzPct val="70000"/>
              <a:buFont typeface="Wingdings" charset="0"/>
              <a:buChar char="n"/>
              <a:defRPr/>
            </a:pPr>
            <a:r>
              <a:rPr lang="en-US" sz="2800" dirty="0">
                <a:effectLst>
                  <a:outerShdw blurRad="38100" dist="38100" dir="2700000" algn="tl">
                    <a:srgbClr val="000000"/>
                  </a:outerShdw>
                </a:effectLst>
                <a:cs typeface="+mn-cs"/>
              </a:rPr>
              <a:t>No matter how good your telescope, a star is only a point of light</a:t>
            </a:r>
          </a:p>
          <a:p>
            <a:pPr marL="342900" indent="-342900" algn="l" eaLnBrk="1" hangingPunct="1">
              <a:lnSpc>
                <a:spcPct val="90000"/>
              </a:lnSpc>
              <a:spcBef>
                <a:spcPct val="20000"/>
              </a:spcBef>
              <a:buClr>
                <a:schemeClr val="hlink"/>
              </a:buClr>
              <a:buSzPct val="70000"/>
              <a:buFont typeface="Wingdings" charset="0"/>
              <a:buChar char="n"/>
              <a:defRPr/>
            </a:pPr>
            <a:r>
              <a:rPr lang="en-US" sz="2800" dirty="0">
                <a:effectLst>
                  <a:outerShdw blurRad="38100" dist="38100" dir="2700000" algn="tl">
                    <a:srgbClr val="000000"/>
                  </a:outerShdw>
                </a:effectLst>
                <a:cs typeface="+mn-cs"/>
              </a:rPr>
              <a:t>We can’t get there from here</a:t>
            </a:r>
          </a:p>
        </p:txBody>
      </p:sp>
      <p:sp>
        <p:nvSpPr>
          <p:cNvPr id="115715" name="Rectangle 3"/>
          <p:cNvSpPr>
            <a:spLocks noGrp="1" noChangeArrowheads="1"/>
          </p:cNvSpPr>
          <p:nvPr>
            <p:ph idx="1"/>
          </p:nvPr>
        </p:nvSpPr>
        <p:spPr>
          <a:xfrm>
            <a:off x="447675" y="3429000"/>
            <a:ext cx="8686800" cy="2971800"/>
          </a:xfrm>
        </p:spPr>
        <p:txBody>
          <a:bodyPr/>
          <a:lstStyle/>
          <a:p>
            <a:pPr eaLnBrk="1" hangingPunct="1">
              <a:lnSpc>
                <a:spcPct val="90000"/>
              </a:lnSpc>
              <a:defRPr/>
            </a:pPr>
            <a:endParaRPr lang="en-US" sz="2800" dirty="0" smtClean="0">
              <a:cs typeface="+mn-cs"/>
            </a:endParaRPr>
          </a:p>
          <a:p>
            <a:pPr eaLnBrk="1" hangingPunct="1">
              <a:lnSpc>
                <a:spcPct val="90000"/>
              </a:lnSpc>
              <a:defRPr/>
            </a:pPr>
            <a:r>
              <a:rPr lang="en-US" sz="2800" dirty="0" smtClean="0">
                <a:cs typeface="+mn-cs"/>
              </a:rPr>
              <a:t>Only/primary way of learning about distant objects is through their light (electromagnetic spectrum)</a:t>
            </a:r>
          </a:p>
          <a:p>
            <a:pPr eaLnBrk="1" hangingPunct="1">
              <a:lnSpc>
                <a:spcPct val="90000"/>
              </a:lnSpc>
              <a:defRPr/>
            </a:pPr>
            <a:r>
              <a:rPr lang="en-US" sz="2800" dirty="0" smtClean="0">
                <a:cs typeface="+mn-cs"/>
              </a:rPr>
              <a:t>Light has </a:t>
            </a:r>
            <a:r>
              <a:rPr lang="ja-JP" altLang="en-US" sz="2800" dirty="0" smtClean="0">
                <a:latin typeface="Arial"/>
                <a:cs typeface="+mn-cs"/>
              </a:rPr>
              <a:t>‘</a:t>
            </a:r>
            <a:r>
              <a:rPr lang="en-US" sz="2800" dirty="0" smtClean="0">
                <a:cs typeface="+mn-cs"/>
              </a:rPr>
              <a:t>fingerprints</a:t>
            </a:r>
            <a:r>
              <a:rPr lang="ja-JP" altLang="en-US" sz="2800" dirty="0" smtClean="0">
                <a:latin typeface="Arial"/>
                <a:cs typeface="+mn-cs"/>
              </a:rPr>
              <a:t>”</a:t>
            </a:r>
            <a:r>
              <a:rPr lang="en-US" sz="2800" dirty="0" smtClean="0">
                <a:cs typeface="+mn-cs"/>
              </a:rPr>
              <a:t> which provide information about it</a:t>
            </a:r>
          </a:p>
          <a:p>
            <a:pPr eaLnBrk="1" hangingPunct="1">
              <a:lnSpc>
                <a:spcPct val="90000"/>
              </a:lnSpc>
              <a:defRPr/>
            </a:pPr>
            <a:r>
              <a:rPr lang="en-US" sz="2800" dirty="0" smtClean="0">
                <a:cs typeface="+mn-cs"/>
              </a:rPr>
              <a:t>How can we </a:t>
            </a:r>
            <a:r>
              <a:rPr lang="ja-JP" altLang="en-US" sz="2800" dirty="0" smtClean="0">
                <a:latin typeface="Arial"/>
                <a:cs typeface="+mn-cs"/>
              </a:rPr>
              <a:t>“</a:t>
            </a:r>
            <a:r>
              <a:rPr lang="en-US" sz="2800" dirty="0" smtClean="0">
                <a:cs typeface="+mn-cs"/>
              </a:rPr>
              <a:t>read</a:t>
            </a:r>
            <a:r>
              <a:rPr lang="ja-JP" altLang="en-US" sz="2800" dirty="0" smtClean="0">
                <a:latin typeface="Arial"/>
                <a:cs typeface="+mn-cs"/>
              </a:rPr>
              <a:t>”</a:t>
            </a:r>
            <a:r>
              <a:rPr lang="en-US" sz="2800" dirty="0" smtClean="0">
                <a:cs typeface="+mn-cs"/>
              </a:rPr>
              <a:t> these fingerprints and what do they tell us about the star?</a:t>
            </a:r>
          </a:p>
        </p:txBody>
      </p:sp>
      <p:pic>
        <p:nvPicPr>
          <p:cNvPr id="18437" name="Picture 1" descr="star cluster" title="start cluste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838200"/>
            <a:ext cx="23241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2"/>
          </p:nvPr>
        </p:nvSpPr>
        <p:spPr/>
        <p:txBody>
          <a:bodyPr/>
          <a:lstStyle/>
          <a:p>
            <a:pPr>
              <a:defRPr/>
            </a:pPr>
            <a:fld id="{413FC38F-C353-8149-9424-CF80A571355D}" type="slidenum">
              <a:rPr lang="en-US"/>
              <a:pPr>
                <a:defRPr/>
              </a:pPr>
              <a:t>4</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5717">
                                            <p:txEl>
                                              <p:pRg st="0" end="0"/>
                                            </p:txEl>
                                          </p:spTgt>
                                        </p:tgtEl>
                                        <p:attrNameLst>
                                          <p:attrName>style.visibility</p:attrName>
                                        </p:attrNameLst>
                                      </p:cBhvr>
                                      <p:to>
                                        <p:strVal val="visible"/>
                                      </p:to>
                                    </p:set>
                                    <p:anim calcmode="lin" valueType="num">
                                      <p:cBhvr additive="base">
                                        <p:cTn id="7" dur="500" fill="hold"/>
                                        <p:tgtEl>
                                          <p:spTgt spid="11571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57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5717">
                                            <p:txEl>
                                              <p:pRg st="1" end="1"/>
                                            </p:txEl>
                                          </p:spTgt>
                                        </p:tgtEl>
                                        <p:attrNameLst>
                                          <p:attrName>style.visibility</p:attrName>
                                        </p:attrNameLst>
                                      </p:cBhvr>
                                      <p:to>
                                        <p:strVal val="visible"/>
                                      </p:to>
                                    </p:set>
                                    <p:anim calcmode="lin" valueType="num">
                                      <p:cBhvr additive="base">
                                        <p:cTn id="13" dur="500" fill="hold"/>
                                        <p:tgtEl>
                                          <p:spTgt spid="11571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57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5715">
                                            <p:txEl>
                                              <p:pRg st="1" end="1"/>
                                            </p:txEl>
                                          </p:spTgt>
                                        </p:tgtEl>
                                        <p:attrNameLst>
                                          <p:attrName>style.visibility</p:attrName>
                                        </p:attrNameLst>
                                      </p:cBhvr>
                                      <p:to>
                                        <p:strVal val="visible"/>
                                      </p:to>
                                    </p:set>
                                    <p:anim calcmode="lin" valueType="num">
                                      <p:cBhvr additive="base">
                                        <p:cTn id="19" dur="500" fill="hold"/>
                                        <p:tgtEl>
                                          <p:spTgt spid="11571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571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5715">
                                            <p:txEl>
                                              <p:pRg st="2" end="2"/>
                                            </p:txEl>
                                          </p:spTgt>
                                        </p:tgtEl>
                                        <p:attrNameLst>
                                          <p:attrName>style.visibility</p:attrName>
                                        </p:attrNameLst>
                                      </p:cBhvr>
                                      <p:to>
                                        <p:strVal val="visible"/>
                                      </p:to>
                                    </p:set>
                                    <p:anim calcmode="lin" valueType="num">
                                      <p:cBhvr additive="base">
                                        <p:cTn id="25" dur="500" fill="hold"/>
                                        <p:tgtEl>
                                          <p:spTgt spid="11571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571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5715">
                                            <p:txEl>
                                              <p:pRg st="3" end="3"/>
                                            </p:txEl>
                                          </p:spTgt>
                                        </p:tgtEl>
                                        <p:attrNameLst>
                                          <p:attrName>style.visibility</p:attrName>
                                        </p:attrNameLst>
                                      </p:cBhvr>
                                      <p:to>
                                        <p:strVal val="visible"/>
                                      </p:to>
                                    </p:set>
                                    <p:anim calcmode="lin" valueType="num">
                                      <p:cBhvr additive="base">
                                        <p:cTn id="31" dur="500" fill="hold"/>
                                        <p:tgtEl>
                                          <p:spTgt spid="11571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571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xfrm>
            <a:off x="381000" y="304800"/>
            <a:ext cx="5105400" cy="1431925"/>
          </a:xfrm>
        </p:spPr>
        <p:txBody>
          <a:bodyPr/>
          <a:lstStyle/>
          <a:p>
            <a:pPr eaLnBrk="1" hangingPunct="1">
              <a:defRPr/>
            </a:pPr>
            <a:r>
              <a:rPr lang="en-US" sz="4000" smtClean="0">
                <a:cs typeface="+mj-cs"/>
              </a:rPr>
              <a:t>What is the spectrum of light?</a:t>
            </a:r>
          </a:p>
        </p:txBody>
      </p:sp>
      <p:sp>
        <p:nvSpPr>
          <p:cNvPr id="117763" name="Rectangle 3"/>
          <p:cNvSpPr>
            <a:spLocks noGrp="1" noChangeArrowheads="1"/>
          </p:cNvSpPr>
          <p:nvPr>
            <p:ph idx="1"/>
          </p:nvPr>
        </p:nvSpPr>
        <p:spPr>
          <a:xfrm>
            <a:off x="914400" y="1905000"/>
            <a:ext cx="7543800" cy="4800600"/>
          </a:xfrm>
        </p:spPr>
        <p:txBody>
          <a:bodyPr/>
          <a:lstStyle/>
          <a:p>
            <a:pPr eaLnBrk="1" hangingPunct="1">
              <a:lnSpc>
                <a:spcPct val="90000"/>
              </a:lnSpc>
              <a:defRPr/>
            </a:pPr>
            <a:r>
              <a:rPr lang="en-US" sz="2800" dirty="0" smtClean="0">
                <a:cs typeface="+mn-cs"/>
              </a:rPr>
              <a:t>Anything hotter than absolute zero </a:t>
            </a:r>
          </a:p>
          <a:p>
            <a:pPr marL="0" indent="0" eaLnBrk="1" hangingPunct="1">
              <a:lnSpc>
                <a:spcPct val="90000"/>
              </a:lnSpc>
              <a:buFont typeface="Wingdings" charset="0"/>
              <a:buNone/>
              <a:defRPr/>
            </a:pPr>
            <a:r>
              <a:rPr lang="en-US" sz="2800" dirty="0">
                <a:cs typeface="+mn-cs"/>
              </a:rPr>
              <a:t> </a:t>
            </a:r>
            <a:r>
              <a:rPr lang="en-US" sz="2800" dirty="0" smtClean="0">
                <a:cs typeface="+mn-cs"/>
              </a:rPr>
              <a:t>  radiates/emits energy, i.e. light</a:t>
            </a:r>
          </a:p>
          <a:p>
            <a:pPr eaLnBrk="1" hangingPunct="1">
              <a:lnSpc>
                <a:spcPct val="90000"/>
              </a:lnSpc>
              <a:defRPr/>
            </a:pPr>
            <a:r>
              <a:rPr lang="en-US" sz="2800" dirty="0" smtClean="0">
                <a:cs typeface="+mn-cs"/>
              </a:rPr>
              <a:t>Sun &amp; stars emit a continuous spectrum (meaning all the colors of visible light). They also emit radio, microwaves, infrared light, ultraviolet light, X-rays, and/or gamma rays</a:t>
            </a:r>
          </a:p>
          <a:p>
            <a:pPr eaLnBrk="1" hangingPunct="1">
              <a:lnSpc>
                <a:spcPct val="90000"/>
              </a:lnSpc>
              <a:defRPr/>
            </a:pPr>
            <a:r>
              <a:rPr lang="en-US" sz="2800" dirty="0" smtClean="0">
                <a:cs typeface="+mn-cs"/>
              </a:rPr>
              <a:t>Our eyes see </a:t>
            </a:r>
            <a:r>
              <a:rPr lang="ja-JP" altLang="en-US" sz="2800" dirty="0" smtClean="0">
                <a:latin typeface="Arial"/>
                <a:cs typeface="+mn-cs"/>
              </a:rPr>
              <a:t>“</a:t>
            </a:r>
            <a:r>
              <a:rPr lang="en-US" sz="2800" dirty="0" smtClean="0">
                <a:cs typeface="+mn-cs"/>
              </a:rPr>
              <a:t>white</a:t>
            </a:r>
            <a:r>
              <a:rPr lang="ja-JP" altLang="en-US" sz="2800" dirty="0" smtClean="0">
                <a:latin typeface="Arial"/>
                <a:cs typeface="+mn-cs"/>
              </a:rPr>
              <a:t>”</a:t>
            </a:r>
            <a:r>
              <a:rPr lang="en-US" sz="2800" dirty="0" smtClean="0">
                <a:cs typeface="+mn-cs"/>
              </a:rPr>
              <a:t> light, which is made of the spectrum of colors visible in a rainbow</a:t>
            </a:r>
          </a:p>
          <a:p>
            <a:pPr eaLnBrk="1" hangingPunct="1">
              <a:lnSpc>
                <a:spcPct val="90000"/>
              </a:lnSpc>
              <a:defRPr/>
            </a:pPr>
            <a:r>
              <a:rPr lang="en-US" sz="2800" dirty="0" smtClean="0">
                <a:cs typeface="+mn-cs"/>
              </a:rPr>
              <a:t>Spectrum = </a:t>
            </a:r>
            <a:r>
              <a:rPr lang="en-US" altLang="ja-JP" sz="2800" dirty="0" smtClean="0">
                <a:latin typeface="Arial"/>
                <a:cs typeface="+mn-cs"/>
              </a:rPr>
              <a:t>the “colors” of light emitted by an object</a:t>
            </a:r>
            <a:endParaRPr lang="en-US" sz="2800" dirty="0" smtClean="0">
              <a:cs typeface="+mn-cs"/>
            </a:endParaRPr>
          </a:p>
        </p:txBody>
      </p:sp>
      <p:pic>
        <p:nvPicPr>
          <p:cNvPr id="20484" name="Picture 4" descr="rainbow" title="rainb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4763"/>
            <a:ext cx="2895600" cy="201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5"/>
          <p:cNvSpPr>
            <a:spLocks noGrp="1"/>
          </p:cNvSpPr>
          <p:nvPr>
            <p:ph type="sldNum" sz="quarter" idx="12"/>
          </p:nvPr>
        </p:nvSpPr>
        <p:spPr/>
        <p:txBody>
          <a:bodyPr/>
          <a:lstStyle/>
          <a:p>
            <a:pPr>
              <a:defRPr/>
            </a:pPr>
            <a:fld id="{FECDF96A-3501-E24F-9678-15E9A379E016}" type="slidenum">
              <a:rPr lang="en-US"/>
              <a:pPr>
                <a:defRPr/>
              </a:pPr>
              <a:t>5</a:t>
            </a:fld>
            <a:endParaRPr lang="en-US"/>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r>
              <a:rPr lang="en-US" smtClean="0">
                <a:cs typeface="+mj-cs"/>
              </a:rPr>
              <a:t>What is a spectrograph?</a:t>
            </a:r>
          </a:p>
        </p:txBody>
      </p:sp>
      <p:sp>
        <p:nvSpPr>
          <p:cNvPr id="119811" name="Rectangle 3"/>
          <p:cNvSpPr>
            <a:spLocks noGrp="1" noChangeArrowheads="1"/>
          </p:cNvSpPr>
          <p:nvPr>
            <p:ph type="body" sz="half" idx="1"/>
          </p:nvPr>
        </p:nvSpPr>
        <p:spPr>
          <a:xfrm>
            <a:off x="838200" y="1828800"/>
            <a:ext cx="4495800" cy="4114800"/>
          </a:xfrm>
        </p:spPr>
        <p:txBody>
          <a:bodyPr/>
          <a:lstStyle/>
          <a:p>
            <a:pPr eaLnBrk="1" hangingPunct="1">
              <a:defRPr/>
            </a:pPr>
            <a:r>
              <a:rPr lang="en-US" sz="2800" smtClean="0">
                <a:cs typeface="+mn-cs"/>
              </a:rPr>
              <a:t>A relatively simple-to-understand scientific instrument to look at a spectrum</a:t>
            </a:r>
          </a:p>
          <a:p>
            <a:pPr eaLnBrk="1" hangingPunct="1">
              <a:defRPr/>
            </a:pPr>
            <a:r>
              <a:rPr lang="en-US" sz="2800" smtClean="0">
                <a:cs typeface="+mn-cs"/>
              </a:rPr>
              <a:t>Like a prism – breaks light into its colors</a:t>
            </a:r>
          </a:p>
          <a:p>
            <a:pPr eaLnBrk="1" hangingPunct="1">
              <a:defRPr/>
            </a:pPr>
            <a:r>
              <a:rPr lang="en-US" sz="2800" smtClean="0">
                <a:cs typeface="+mn-cs"/>
              </a:rPr>
              <a:t>Thin, rectangular slit produces a rectangle of light</a:t>
            </a:r>
          </a:p>
        </p:txBody>
      </p:sp>
      <p:graphicFrame>
        <p:nvGraphicFramePr>
          <p:cNvPr id="22535" name="Object 11" descr="diagram showing a prism breaking light into its colors" title="prism"/>
          <p:cNvGraphicFramePr>
            <a:graphicFrameLocks noGrp="1" noChangeAspect="1"/>
          </p:cNvGraphicFramePr>
          <p:nvPr>
            <p:ph sz="quarter" idx="3"/>
            <p:extLst>
              <p:ext uri="{D42A27DB-BD31-4B8C-83A1-F6EECF244321}">
                <p14:modId xmlns:p14="http://schemas.microsoft.com/office/powerpoint/2010/main" val="1465921973"/>
              </p:ext>
            </p:extLst>
          </p:nvPr>
        </p:nvGraphicFramePr>
        <p:xfrm>
          <a:off x="2286000" y="5715000"/>
          <a:ext cx="3581400" cy="995363"/>
        </p:xfrm>
        <a:graphic>
          <a:graphicData uri="http://schemas.openxmlformats.org/presentationml/2006/ole">
            <mc:AlternateContent xmlns:mc="http://schemas.openxmlformats.org/markup-compatibility/2006">
              <mc:Choice xmlns:v="urn:schemas-microsoft-com:vml" Requires="v">
                <p:oleObj spid="_x0000_s22565" name="Image" r:id="rId4" imgW="7771429" imgH="2158730" progId="Photoshop.Image.6">
                  <p:embed/>
                </p:oleObj>
              </mc:Choice>
              <mc:Fallback>
                <p:oleObj name="Image" r:id="rId4" imgW="7771429" imgH="2158730" progId="Photoshop.Image.6">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5715000"/>
                        <a:ext cx="3581400" cy="9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5921" dir="2700000" algn="ctr" rotWithShape="0">
                                <a:schemeClr val="bg2"/>
                              </a:outerShdw>
                            </a:effectLst>
                          </a14:hiddenEffects>
                        </a:ext>
                      </a:extLst>
                    </p:spPr>
                  </p:pic>
                </p:oleObj>
              </mc:Fallback>
            </mc:AlternateContent>
          </a:graphicData>
        </a:graphic>
      </p:graphicFrame>
      <p:pic>
        <p:nvPicPr>
          <p:cNvPr id="119813" name="Picture 5" descr="spectrum of visible light" title="spectrum"/>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5257800" y="1676400"/>
            <a:ext cx="3217863" cy="1295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19822" name="Text Box 14"/>
          <p:cNvSpPr txBox="1">
            <a:spLocks noChangeArrowheads="1"/>
          </p:cNvSpPr>
          <p:nvPr/>
        </p:nvSpPr>
        <p:spPr bwMode="auto">
          <a:xfrm>
            <a:off x="7285038" y="2971800"/>
            <a:ext cx="1881187"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cs typeface="+mn-cs"/>
              </a:rPr>
              <a:t>Example output from a spectrograph</a:t>
            </a:r>
            <a:endParaRPr lang="en-US" sz="1200" dirty="0">
              <a:cs typeface="+mn-cs"/>
            </a:endParaRPr>
          </a:p>
        </p:txBody>
      </p:sp>
      <p:pic>
        <p:nvPicPr>
          <p:cNvPr id="22530" name="Picture 10" descr="rainbow showing a little rectangle of light cut out from it" title="rainbow"/>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48400" y="3810000"/>
            <a:ext cx="19383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Rectangle 8" descr="rectangle" title="rectangle"/>
          <p:cNvSpPr>
            <a:spLocks noChangeArrowheads="1"/>
          </p:cNvSpPr>
          <p:nvPr/>
        </p:nvSpPr>
        <p:spPr bwMode="auto">
          <a:xfrm rot="-650320">
            <a:off x="6781800" y="4724400"/>
            <a:ext cx="693738" cy="122238"/>
          </a:xfrm>
          <a:prstGeom prst="rect">
            <a:avLst/>
          </a:prstGeom>
          <a:noFill/>
          <a:ln w="3810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22537" name="Right Arrow 9" descr="arrow" title="arrow"/>
          <p:cNvSpPr>
            <a:spLocks noChangeArrowheads="1"/>
          </p:cNvSpPr>
          <p:nvPr/>
        </p:nvSpPr>
        <p:spPr bwMode="auto">
          <a:xfrm rot="-6222567">
            <a:off x="6207919" y="3593307"/>
            <a:ext cx="1563687" cy="361950"/>
          </a:xfrm>
          <a:prstGeom prst="rightArrow">
            <a:avLst>
              <a:gd name="adj1" fmla="val 50000"/>
              <a:gd name="adj2" fmla="val 49842"/>
            </a:avLst>
          </a:prstGeom>
          <a:solidFill>
            <a:schemeClr val="bg1"/>
          </a:solidFill>
          <a:ln w="9525">
            <a:solidFill>
              <a:schemeClr val="tx1"/>
            </a:solidFill>
            <a:round/>
            <a:headEnd/>
            <a:tailEnd/>
          </a:ln>
        </p:spPr>
        <p:txBody>
          <a:bodyPr/>
          <a:lstStyle/>
          <a:p>
            <a:endParaRPr lang="en-US"/>
          </a:p>
        </p:txBody>
      </p:sp>
      <p:sp>
        <p:nvSpPr>
          <p:cNvPr id="9" name="Slide Number Placeholder 7"/>
          <p:cNvSpPr>
            <a:spLocks noGrp="1"/>
          </p:cNvSpPr>
          <p:nvPr>
            <p:ph type="sldNum" sz="quarter" idx="12"/>
          </p:nvPr>
        </p:nvSpPr>
        <p:spPr/>
        <p:txBody>
          <a:bodyPr/>
          <a:lstStyle/>
          <a:p>
            <a:pPr>
              <a:defRPr/>
            </a:pPr>
            <a:fld id="{E7CE06F4-BC25-4547-A67C-06BDA1E4D3BF}" type="slidenum">
              <a:rPr lang="en-US"/>
              <a:pPr>
                <a:defRPr/>
              </a:pPr>
              <a:t>6</a:t>
            </a:fld>
            <a:endParaRPr lang="en-US"/>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eaLnBrk="1" hangingPunct="1">
              <a:defRPr/>
            </a:pPr>
            <a:r>
              <a:rPr lang="en-US" smtClean="0">
                <a:cs typeface="+mj-cs"/>
              </a:rPr>
              <a:t>Most astronomy is done with spectrographs!</a:t>
            </a:r>
          </a:p>
        </p:txBody>
      </p:sp>
      <p:pic>
        <p:nvPicPr>
          <p:cNvPr id="177160" name="Picture 8" descr="Stanford's punch-out spectrographs" title="spect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05000"/>
            <a:ext cx="2590800"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63" name="Text Box 11"/>
          <p:cNvSpPr txBox="1">
            <a:spLocks noChangeArrowheads="1"/>
          </p:cNvSpPr>
          <p:nvPr/>
        </p:nvSpPr>
        <p:spPr bwMode="auto">
          <a:xfrm>
            <a:off x="457200" y="3276600"/>
            <a:ext cx="260921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defRPr/>
            </a:pPr>
            <a:r>
              <a:rPr lang="en-US" sz="1200" dirty="0" smtClean="0">
                <a:cs typeface="+mn-cs"/>
              </a:rPr>
              <a:t>Stanford </a:t>
            </a:r>
            <a:r>
              <a:rPr lang="en-US" sz="1200" dirty="0">
                <a:cs typeface="+mn-cs"/>
              </a:rPr>
              <a:t>Solar </a:t>
            </a:r>
            <a:r>
              <a:rPr lang="en-US" sz="1200" dirty="0" smtClean="0">
                <a:cs typeface="+mn-cs"/>
              </a:rPr>
              <a:t>Center punch-out spectrograph</a:t>
            </a:r>
            <a:endParaRPr lang="en-US" sz="1200" dirty="0">
              <a:cs typeface="+mn-cs"/>
            </a:endParaRPr>
          </a:p>
        </p:txBody>
      </p:sp>
      <p:pic>
        <p:nvPicPr>
          <p:cNvPr id="177170" name="Picture 18" descr="student spectrograph and gas lamp" title="student spectrograp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828800"/>
            <a:ext cx="2743200" cy="182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71" name="Text Box 19"/>
          <p:cNvSpPr txBox="1">
            <a:spLocks noChangeArrowheads="1"/>
          </p:cNvSpPr>
          <p:nvPr/>
        </p:nvSpPr>
        <p:spPr bwMode="auto">
          <a:xfrm>
            <a:off x="3505200" y="3657600"/>
            <a:ext cx="2087563"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1400" dirty="0">
                <a:cs typeface="+mn-cs"/>
              </a:rPr>
              <a:t>Student spectrograph &amp; gas lamp</a:t>
            </a:r>
          </a:p>
        </p:txBody>
      </p:sp>
      <p:pic>
        <p:nvPicPr>
          <p:cNvPr id="177156" name="Picture 4" descr="little spectrograph attached to an amateur telescope" title="spectrograp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0800" y="1676400"/>
            <a:ext cx="2362200"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77164" name="Text Box 12"/>
          <p:cNvSpPr txBox="1">
            <a:spLocks noChangeArrowheads="1"/>
          </p:cNvSpPr>
          <p:nvPr/>
        </p:nvSpPr>
        <p:spPr bwMode="auto">
          <a:xfrm>
            <a:off x="6096000" y="3429000"/>
            <a:ext cx="2819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Home-made spectrograph attached to telescope</a:t>
            </a:r>
            <a:endParaRPr lang="en-US" sz="1200">
              <a:cs typeface="+mn-cs"/>
            </a:endParaRPr>
          </a:p>
        </p:txBody>
      </p:sp>
      <p:pic>
        <p:nvPicPr>
          <p:cNvPr id="24588" name="Picture 6" descr="SDO" title="SD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4038600"/>
            <a:ext cx="1676400" cy="216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5" name="Text Box 13"/>
          <p:cNvSpPr txBox="1">
            <a:spLocks noChangeArrowheads="1"/>
          </p:cNvSpPr>
          <p:nvPr/>
        </p:nvSpPr>
        <p:spPr bwMode="auto">
          <a:xfrm>
            <a:off x="339725" y="6172200"/>
            <a:ext cx="410368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dirty="0">
                <a:cs typeface="+mn-cs"/>
              </a:rPr>
              <a:t>NASA</a:t>
            </a:r>
            <a:r>
              <a:rPr lang="ja-JP" altLang="en-US" dirty="0">
                <a:latin typeface="Arial"/>
                <a:cs typeface="+mn-cs"/>
              </a:rPr>
              <a:t>‘</a:t>
            </a:r>
            <a:r>
              <a:rPr lang="en-US" altLang="ja-JP" dirty="0">
                <a:cs typeface="+mn-cs"/>
              </a:rPr>
              <a:t>s Solar Dynamics Observatory (SDO)</a:t>
            </a:r>
            <a:endParaRPr lang="en-US" sz="1200" dirty="0">
              <a:cs typeface="+mn-cs"/>
            </a:endParaRPr>
          </a:p>
        </p:txBody>
      </p:sp>
      <p:pic>
        <p:nvPicPr>
          <p:cNvPr id="24587" name="Picture 15" descr="IRIS" title="IRIS"/>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334000" y="4267200"/>
            <a:ext cx="3187700"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68" name="Text Box 16"/>
          <p:cNvSpPr txBox="1">
            <a:spLocks noChangeArrowheads="1"/>
          </p:cNvSpPr>
          <p:nvPr/>
        </p:nvSpPr>
        <p:spPr bwMode="auto">
          <a:xfrm>
            <a:off x="5486400" y="6248400"/>
            <a:ext cx="2535238"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dirty="0">
                <a:cs typeface="+mn-cs"/>
              </a:rPr>
              <a:t>NASA’s IRIS mission</a:t>
            </a:r>
            <a:endParaRPr lang="en-US" sz="1200" dirty="0">
              <a:cs typeface="+mn-cs"/>
            </a:endParaRPr>
          </a:p>
        </p:txBody>
      </p:sp>
      <p:sp>
        <p:nvSpPr>
          <p:cNvPr id="14" name="Slide Number Placeholder 5"/>
          <p:cNvSpPr>
            <a:spLocks noGrp="1"/>
          </p:cNvSpPr>
          <p:nvPr>
            <p:ph type="sldNum" sz="quarter" idx="12"/>
          </p:nvPr>
        </p:nvSpPr>
        <p:spPr/>
        <p:txBody>
          <a:bodyPr/>
          <a:lstStyle/>
          <a:p>
            <a:pPr>
              <a:defRPr/>
            </a:pPr>
            <a:fld id="{0CEADB5D-7C82-5C4C-99F9-DEE3CB9253CB}" type="slidenum">
              <a:rPr lang="en-US"/>
              <a:pPr>
                <a:defRPr/>
              </a:pPr>
              <a:t>7</a:t>
            </a:fld>
            <a:endParaRPr lang="en-US"/>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a:xfrm>
            <a:off x="1066800" y="304800"/>
            <a:ext cx="5410200" cy="1431925"/>
          </a:xfrm>
        </p:spPr>
        <p:txBody>
          <a:bodyPr/>
          <a:lstStyle/>
          <a:p>
            <a:pPr eaLnBrk="1" hangingPunct="1">
              <a:defRPr/>
            </a:pPr>
            <a:r>
              <a:rPr lang="en-US" dirty="0">
                <a:cs typeface="+mj-cs"/>
              </a:rPr>
              <a:t>O</a:t>
            </a:r>
            <a:r>
              <a:rPr lang="en-US" dirty="0" smtClean="0">
                <a:cs typeface="+mj-cs"/>
              </a:rPr>
              <a:t>ur Simple Spectrograph</a:t>
            </a:r>
          </a:p>
        </p:txBody>
      </p:sp>
      <p:pic>
        <p:nvPicPr>
          <p:cNvPr id="195593" name="Picture 9" descr="Stanford spectrogram" title="Stanford spectrograp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81000"/>
            <a:ext cx="1962150" cy="129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95587" name="Rectangle 3"/>
          <p:cNvSpPr>
            <a:spLocks noGrp="1" noChangeArrowheads="1"/>
          </p:cNvSpPr>
          <p:nvPr>
            <p:ph type="body" sz="half" idx="1"/>
          </p:nvPr>
        </p:nvSpPr>
        <p:spPr>
          <a:xfrm>
            <a:off x="990600" y="2057400"/>
            <a:ext cx="5410200" cy="4114800"/>
          </a:xfrm>
        </p:spPr>
        <p:txBody>
          <a:bodyPr/>
          <a:lstStyle/>
          <a:p>
            <a:pPr eaLnBrk="1" hangingPunct="1">
              <a:defRPr/>
            </a:pPr>
            <a:r>
              <a:rPr lang="en-US" sz="2800" smtClean="0">
                <a:cs typeface="+mn-cs"/>
              </a:rPr>
              <a:t>Diffraction grating</a:t>
            </a:r>
          </a:p>
          <a:p>
            <a:pPr eaLnBrk="1" hangingPunct="1">
              <a:buFont typeface="Wingdings" charset="0"/>
              <a:buNone/>
              <a:defRPr/>
            </a:pPr>
            <a:r>
              <a:rPr lang="en-US" sz="2800" smtClean="0">
                <a:cs typeface="+mn-cs"/>
              </a:rPr>
              <a:t>    (similar effect to prism</a:t>
            </a:r>
          </a:p>
          <a:p>
            <a:pPr eaLnBrk="1" hangingPunct="1">
              <a:buFont typeface="Wingdings" charset="0"/>
              <a:buNone/>
              <a:defRPr/>
            </a:pPr>
            <a:r>
              <a:rPr lang="en-US" sz="2800" smtClean="0">
                <a:cs typeface="+mn-cs"/>
              </a:rPr>
              <a:t>      or CD)</a:t>
            </a:r>
          </a:p>
          <a:p>
            <a:pPr eaLnBrk="1" hangingPunct="1">
              <a:defRPr/>
            </a:pPr>
            <a:r>
              <a:rPr lang="en-US" sz="2800" smtClean="0">
                <a:cs typeface="+mn-cs"/>
              </a:rPr>
              <a:t>Slit &amp; light source</a:t>
            </a:r>
          </a:p>
          <a:p>
            <a:pPr eaLnBrk="1" hangingPunct="1">
              <a:defRPr/>
            </a:pPr>
            <a:r>
              <a:rPr lang="en-US" sz="2800" smtClean="0">
                <a:cs typeface="+mn-cs"/>
              </a:rPr>
              <a:t>Scale (optional)</a:t>
            </a:r>
          </a:p>
          <a:p>
            <a:pPr eaLnBrk="1" hangingPunct="1">
              <a:defRPr/>
            </a:pPr>
            <a:r>
              <a:rPr lang="en-US" sz="2800" smtClean="0">
                <a:cs typeface="+mn-cs"/>
              </a:rPr>
              <a:t>Eye or instrument </a:t>
            </a:r>
          </a:p>
          <a:p>
            <a:pPr eaLnBrk="1" hangingPunct="1">
              <a:buFont typeface="Wingdings" charset="0"/>
              <a:buNone/>
              <a:defRPr/>
            </a:pPr>
            <a:r>
              <a:rPr lang="en-US" sz="2800" smtClean="0">
                <a:cs typeface="+mn-cs"/>
              </a:rPr>
              <a:t>   for viewing</a:t>
            </a:r>
          </a:p>
        </p:txBody>
      </p:sp>
      <p:pic>
        <p:nvPicPr>
          <p:cNvPr id="195590" name="Picture 6" descr="diffraction grating" title="diffraction grating"/>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410200" y="1905000"/>
            <a:ext cx="1028700" cy="13716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pic>
        <p:nvPicPr>
          <p:cNvPr id="26631" name="Picture 13" descr="light hitting a CD and being broken into its colors" title="spectrum on C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1981200"/>
            <a:ext cx="1676400"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5595" name="Picture 11" descr="diagram of a diffraction grating breaking light into its colors" title="diffraction grating"/>
          <p:cNvPicPr>
            <a:picLocks noGrp="1" noChangeAspect="1" noChangeArrowheads="1"/>
          </p:cNvPicPr>
          <p:nvPr>
            <p:ph sz="quarter" idx="2"/>
          </p:nvPr>
        </p:nvPicPr>
        <p:blipFill>
          <a:blip r:embed="rId6">
            <a:extLst>
              <a:ext uri="{28A0092B-C50C-407E-A947-70E740481C1C}">
                <a14:useLocalDpi xmlns:a14="http://schemas.microsoft.com/office/drawing/2010/main" val="0"/>
              </a:ext>
            </a:extLst>
          </a:blip>
          <a:srcRect/>
          <a:stretch>
            <a:fillRect/>
          </a:stretch>
        </p:blipFill>
        <p:spPr>
          <a:xfrm>
            <a:off x="4648200" y="3581400"/>
            <a:ext cx="3810000" cy="27892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8" name="Slide Number Placeholder 7"/>
          <p:cNvSpPr>
            <a:spLocks noGrp="1"/>
          </p:cNvSpPr>
          <p:nvPr>
            <p:ph type="sldNum" sz="quarter" idx="12"/>
          </p:nvPr>
        </p:nvSpPr>
        <p:spPr/>
        <p:txBody>
          <a:bodyPr/>
          <a:lstStyle/>
          <a:p>
            <a:pPr>
              <a:defRPr/>
            </a:pPr>
            <a:fld id="{E3529755-3013-E14A-B458-E26E141FD6B0}" type="slidenum">
              <a:rPr lang="en-US"/>
              <a:pPr>
                <a:defRPr/>
              </a:pPr>
              <a:t>8</a:t>
            </a:fld>
            <a:endParaRPr lang="en-US"/>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a:xfrm>
            <a:off x="990600" y="152400"/>
            <a:ext cx="7772400" cy="1431925"/>
          </a:xfrm>
        </p:spPr>
        <p:txBody>
          <a:bodyPr/>
          <a:lstStyle/>
          <a:p>
            <a:pPr eaLnBrk="1" hangingPunct="1">
              <a:defRPr/>
            </a:pPr>
            <a:r>
              <a:rPr lang="en-US" smtClean="0">
                <a:cs typeface="+mj-cs"/>
              </a:rPr>
              <a:t>What can we learn with a spectrograph?</a:t>
            </a:r>
          </a:p>
        </p:txBody>
      </p:sp>
      <p:pic>
        <p:nvPicPr>
          <p:cNvPr id="124937" name="Picture 9" descr="visible light continuous spectrum, red on the right and violet on the left" title="spectrum"/>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371600" y="1676400"/>
            <a:ext cx="6096000" cy="1441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
        <p:nvSpPr>
          <p:cNvPr id="124942" name="AutoShape 14" descr="arrow to the left" title="arrow"/>
          <p:cNvSpPr>
            <a:spLocks noChangeArrowheads="1"/>
          </p:cNvSpPr>
          <p:nvPr/>
        </p:nvSpPr>
        <p:spPr bwMode="auto">
          <a:xfrm rot="10800000">
            <a:off x="304800" y="2667000"/>
            <a:ext cx="976313" cy="228600"/>
          </a:xfrm>
          <a:prstGeom prst="rightArrow">
            <a:avLst>
              <a:gd name="adj1" fmla="val 50000"/>
              <a:gd name="adj2" fmla="val 106771"/>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4940" name="Text Box 12"/>
          <p:cNvSpPr txBox="1">
            <a:spLocks noChangeArrowheads="1"/>
          </p:cNvSpPr>
          <p:nvPr/>
        </p:nvSpPr>
        <p:spPr bwMode="auto">
          <a:xfrm>
            <a:off x="152400" y="2057400"/>
            <a:ext cx="12192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a:cs typeface="+mn-cs"/>
              </a:rPr>
              <a:t>To ultraviolet</a:t>
            </a:r>
          </a:p>
        </p:txBody>
      </p:sp>
      <p:sp>
        <p:nvSpPr>
          <p:cNvPr id="124941" name="AutoShape 13" descr="arrow to the right" title="arrow"/>
          <p:cNvSpPr>
            <a:spLocks noChangeArrowheads="1"/>
          </p:cNvSpPr>
          <p:nvPr/>
        </p:nvSpPr>
        <p:spPr bwMode="auto">
          <a:xfrm>
            <a:off x="7696200" y="2438400"/>
            <a:ext cx="976313" cy="228600"/>
          </a:xfrm>
          <a:prstGeom prst="rightArrow">
            <a:avLst>
              <a:gd name="adj1" fmla="val 50000"/>
              <a:gd name="adj2" fmla="val 106771"/>
            </a:avLst>
          </a:prstGeom>
          <a:solidFill>
            <a:srgbClr val="000000"/>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124939" name="Text Box 11"/>
          <p:cNvSpPr txBox="1">
            <a:spLocks noChangeArrowheads="1"/>
          </p:cNvSpPr>
          <p:nvPr/>
        </p:nvSpPr>
        <p:spPr bwMode="auto">
          <a:xfrm>
            <a:off x="7543800" y="2057400"/>
            <a:ext cx="1173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a:cs typeface="+mn-cs"/>
              </a:rPr>
              <a:t>To infrared</a:t>
            </a:r>
          </a:p>
        </p:txBody>
      </p:sp>
      <p:sp>
        <p:nvSpPr>
          <p:cNvPr id="124931" name="Rectangle 3"/>
          <p:cNvSpPr>
            <a:spLocks noGrp="1" noChangeArrowheads="1"/>
          </p:cNvSpPr>
          <p:nvPr>
            <p:ph type="body" sz="half" idx="1"/>
          </p:nvPr>
        </p:nvSpPr>
        <p:spPr>
          <a:xfrm>
            <a:off x="1066800" y="1676400"/>
            <a:ext cx="6553200" cy="4419600"/>
          </a:xfrm>
        </p:spPr>
        <p:txBody>
          <a:bodyPr/>
          <a:lstStyle/>
          <a:p>
            <a:pPr eaLnBrk="1" hangingPunct="1">
              <a:buFont typeface="Wingdings" charset="0"/>
              <a:buNone/>
              <a:defRPr/>
            </a:pPr>
            <a:endParaRPr lang="en-US" sz="2800" dirty="0" smtClean="0">
              <a:cs typeface="+mn-cs"/>
            </a:endParaRPr>
          </a:p>
          <a:p>
            <a:pPr eaLnBrk="1" hangingPunct="1">
              <a:buFont typeface="Wingdings" charset="0"/>
              <a:buNone/>
              <a:defRPr/>
            </a:pPr>
            <a:endParaRPr lang="en-US" sz="2800" dirty="0" smtClean="0">
              <a:cs typeface="+mn-cs"/>
            </a:endParaRPr>
          </a:p>
          <a:p>
            <a:pPr eaLnBrk="1" hangingPunct="1">
              <a:buFont typeface="Wingdings" charset="0"/>
              <a:buNone/>
              <a:defRPr/>
            </a:pPr>
            <a:endParaRPr lang="en-US" sz="2800" dirty="0" smtClean="0">
              <a:cs typeface="+mn-cs"/>
            </a:endParaRPr>
          </a:p>
          <a:p>
            <a:pPr eaLnBrk="1" hangingPunct="1">
              <a:buFont typeface="Wingdings" charset="0"/>
              <a:buNone/>
              <a:defRPr/>
            </a:pPr>
            <a:r>
              <a:rPr lang="en-US" sz="2800" dirty="0" smtClean="0">
                <a:cs typeface="+mn-cs"/>
              </a:rPr>
              <a:t>Sometimes there are extra bright colors</a:t>
            </a:r>
          </a:p>
          <a:p>
            <a:pPr eaLnBrk="1" hangingPunct="1">
              <a:buFont typeface="Wingdings" charset="0"/>
              <a:buNone/>
              <a:defRPr/>
            </a:pPr>
            <a:endParaRPr lang="en-US" sz="2800" dirty="0" smtClean="0">
              <a:cs typeface="+mn-cs"/>
            </a:endParaRPr>
          </a:p>
          <a:p>
            <a:pPr eaLnBrk="1" hangingPunct="1">
              <a:buFont typeface="Wingdings" charset="0"/>
              <a:buNone/>
              <a:defRPr/>
            </a:pPr>
            <a:endParaRPr lang="en-US" sz="2800" dirty="0" smtClean="0">
              <a:cs typeface="+mn-cs"/>
            </a:endParaRPr>
          </a:p>
          <a:p>
            <a:pPr eaLnBrk="1" hangingPunct="1">
              <a:buFont typeface="Wingdings" charset="0"/>
              <a:buNone/>
              <a:defRPr/>
            </a:pPr>
            <a:r>
              <a:rPr lang="en-US" sz="2800" dirty="0" smtClean="0">
                <a:cs typeface="+mn-cs"/>
              </a:rPr>
              <a:t>Sometimes there are missing colors</a:t>
            </a:r>
          </a:p>
        </p:txBody>
      </p:sp>
      <p:pic>
        <p:nvPicPr>
          <p:cNvPr id="28676" name="Picture 6" descr="cotinuous spectrum with extra colors" title="emission spectr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886200"/>
            <a:ext cx="7086600"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 descr="continuous spectrum with missing colors (i.e. dark lines)" title="absorption spectrum"/>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5410200"/>
            <a:ext cx="708660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Slide Number Placeholder 6"/>
          <p:cNvSpPr>
            <a:spLocks noGrp="1"/>
          </p:cNvSpPr>
          <p:nvPr>
            <p:ph type="sldNum" sz="quarter" idx="12"/>
          </p:nvPr>
        </p:nvSpPr>
        <p:spPr/>
        <p:txBody>
          <a:bodyPr/>
          <a:lstStyle/>
          <a:p>
            <a:pPr>
              <a:defRPr/>
            </a:pPr>
            <a:fld id="{81401A29-BC67-C245-BEA5-735B4750669F}" type="slidenum">
              <a:rPr lang="en-US"/>
              <a:pPr>
                <a:defRPr/>
              </a:pPr>
              <a:t>9</a:t>
            </a:fld>
            <a:endParaRPr lang="en-US"/>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Shimmer">
  <a:themeElements>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fontScheme name="Shimmer">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latin typeface="Tahoma" charset="0"/>
            <a:ea typeface="ＭＳ Ｐゴシック" charset="0"/>
          </a:defRPr>
        </a:defPPr>
      </a:lstStyle>
    </a:lnDef>
  </a:objectDefaults>
  <a:extraClrSchemeLst>
    <a:extraClrScheme>
      <a:clrScheme name="Shimmer 1">
        <a:dk1>
          <a:srgbClr val="BD3737"/>
        </a:dk1>
        <a:lt1>
          <a:srgbClr val="FFFFFF"/>
        </a:lt1>
        <a:dk2>
          <a:srgbClr val="721E1E"/>
        </a:dk2>
        <a:lt2>
          <a:srgbClr val="FFCC00"/>
        </a:lt2>
        <a:accent1>
          <a:srgbClr val="FF6600"/>
        </a:accent1>
        <a:accent2>
          <a:srgbClr val="CC3300"/>
        </a:accent2>
        <a:accent3>
          <a:srgbClr val="BCABAB"/>
        </a:accent3>
        <a:accent4>
          <a:srgbClr val="DADADA"/>
        </a:accent4>
        <a:accent5>
          <a:srgbClr val="FFB8AA"/>
        </a:accent5>
        <a:accent6>
          <a:srgbClr val="B92D00"/>
        </a:accent6>
        <a:hlink>
          <a:srgbClr val="F7CC2F"/>
        </a:hlink>
        <a:folHlink>
          <a:srgbClr val="C7C6B1"/>
        </a:folHlink>
      </a:clrScheme>
      <a:clrMap bg1="dk2" tx1="lt1" bg2="dk1" tx2="lt2" accent1="accent1" accent2="accent2" accent3="accent3" accent4="accent4" accent5="accent5" accent6="accent6" hlink="hlink" folHlink="folHlink"/>
    </a:extraClrScheme>
    <a:extraClrScheme>
      <a:clrScheme name="Shimmer 2">
        <a:dk1>
          <a:srgbClr val="000099"/>
        </a:dk1>
        <a:lt1>
          <a:srgbClr val="FFFFFF"/>
        </a:lt1>
        <a:dk2>
          <a:srgbClr val="000066"/>
        </a:dk2>
        <a:lt2>
          <a:srgbClr val="EAEAEA"/>
        </a:lt2>
        <a:accent1>
          <a:srgbClr val="66CCFF"/>
        </a:accent1>
        <a:accent2>
          <a:srgbClr val="0066FF"/>
        </a:accent2>
        <a:accent3>
          <a:srgbClr val="AAAAB8"/>
        </a:accent3>
        <a:accent4>
          <a:srgbClr val="DADADA"/>
        </a:accent4>
        <a:accent5>
          <a:srgbClr val="B8E2FF"/>
        </a:accent5>
        <a:accent6>
          <a:srgbClr val="005CE7"/>
        </a:accent6>
        <a:hlink>
          <a:srgbClr val="FFFFCC"/>
        </a:hlink>
        <a:folHlink>
          <a:srgbClr val="99CC00"/>
        </a:folHlink>
      </a:clrScheme>
      <a:clrMap bg1="dk2" tx1="lt1" bg2="dk1" tx2="lt2" accent1="accent1" accent2="accent2" accent3="accent3" accent4="accent4" accent5="accent5" accent6="accent6" hlink="hlink" folHlink="folHlink"/>
    </a:extraClrScheme>
    <a:extraClrScheme>
      <a:clrScheme name="Shimmer 3">
        <a:dk1>
          <a:srgbClr val="6600CC"/>
        </a:dk1>
        <a:lt1>
          <a:srgbClr val="FFFFFF"/>
        </a:lt1>
        <a:dk2>
          <a:srgbClr val="4B0096"/>
        </a:dk2>
        <a:lt2>
          <a:srgbClr val="CDD7DF"/>
        </a:lt2>
        <a:accent1>
          <a:srgbClr val="9999FF"/>
        </a:accent1>
        <a:accent2>
          <a:srgbClr val="7850BA"/>
        </a:accent2>
        <a:accent3>
          <a:srgbClr val="B1AAC9"/>
        </a:accent3>
        <a:accent4>
          <a:srgbClr val="DADADA"/>
        </a:accent4>
        <a:accent5>
          <a:srgbClr val="CACAFF"/>
        </a:accent5>
        <a:accent6>
          <a:srgbClr val="6C48A8"/>
        </a:accent6>
        <a:hlink>
          <a:srgbClr val="00CCFF"/>
        </a:hlink>
        <a:folHlink>
          <a:srgbClr val="0796B3"/>
        </a:folHlink>
      </a:clrScheme>
      <a:clrMap bg1="dk2" tx1="lt1" bg2="dk1" tx2="lt2" accent1="accent1" accent2="accent2" accent3="accent3" accent4="accent4" accent5="accent5" accent6="accent6" hlink="hlink" folHlink="folHlink"/>
    </a:extraClrScheme>
    <a:extraClrScheme>
      <a:clrScheme name="Shimmer 4">
        <a:dk1>
          <a:srgbClr val="55863C"/>
        </a:dk1>
        <a:lt1>
          <a:srgbClr val="FFFFFF"/>
        </a:lt1>
        <a:dk2>
          <a:srgbClr val="375F2F"/>
        </a:dk2>
        <a:lt2>
          <a:srgbClr val="D1EFB3"/>
        </a:lt2>
        <a:accent1>
          <a:srgbClr val="00CC66"/>
        </a:accent1>
        <a:accent2>
          <a:srgbClr val="8EAC66"/>
        </a:accent2>
        <a:accent3>
          <a:srgbClr val="AEB6AD"/>
        </a:accent3>
        <a:accent4>
          <a:srgbClr val="DADADA"/>
        </a:accent4>
        <a:accent5>
          <a:srgbClr val="AAE2B8"/>
        </a:accent5>
        <a:accent6>
          <a:srgbClr val="809B5C"/>
        </a:accent6>
        <a:hlink>
          <a:srgbClr val="B4EF7F"/>
        </a:hlink>
        <a:folHlink>
          <a:srgbClr val="F8F6AC"/>
        </a:folHlink>
      </a:clrScheme>
      <a:clrMap bg1="dk2" tx1="lt1" bg2="dk1" tx2="lt2" accent1="accent1" accent2="accent2" accent3="accent3" accent4="accent4" accent5="accent5" accent6="accent6" hlink="hlink" folHlink="folHlink"/>
    </a:extraClrScheme>
    <a:extraClrScheme>
      <a:clrScheme name="Shimmer 5">
        <a:dk1>
          <a:srgbClr val="588073"/>
        </a:dk1>
        <a:lt1>
          <a:srgbClr val="FFFFFF"/>
        </a:lt1>
        <a:dk2>
          <a:srgbClr val="486768"/>
        </a:dk2>
        <a:lt2>
          <a:srgbClr val="DDDDDD"/>
        </a:lt2>
        <a:accent1>
          <a:srgbClr val="33CCCC"/>
        </a:accent1>
        <a:accent2>
          <a:srgbClr val="008871"/>
        </a:accent2>
        <a:accent3>
          <a:srgbClr val="B1B8B9"/>
        </a:accent3>
        <a:accent4>
          <a:srgbClr val="DADADA"/>
        </a:accent4>
        <a:accent5>
          <a:srgbClr val="ADE2E2"/>
        </a:accent5>
        <a:accent6>
          <a:srgbClr val="007B66"/>
        </a:accent6>
        <a:hlink>
          <a:srgbClr val="00CC99"/>
        </a:hlink>
        <a:folHlink>
          <a:srgbClr val="A8A8A8"/>
        </a:folHlink>
      </a:clrScheme>
      <a:clrMap bg1="dk2" tx1="lt1" bg2="dk1" tx2="lt2" accent1="accent1" accent2="accent2" accent3="accent3" accent4="accent4" accent5="accent5" accent6="accent6" hlink="hlink" folHlink="folHlink"/>
    </a:extraClrScheme>
    <a:extraClrScheme>
      <a:clrScheme name="Shimmer 6">
        <a:dk1>
          <a:srgbClr val="6B6C75"/>
        </a:dk1>
        <a:lt1>
          <a:srgbClr val="FFFFFF"/>
        </a:lt1>
        <a:dk2>
          <a:srgbClr val="575863"/>
        </a:dk2>
        <a:lt2>
          <a:srgbClr val="FFFFCC"/>
        </a:lt2>
        <a:accent1>
          <a:srgbClr val="677481"/>
        </a:accent1>
        <a:accent2>
          <a:srgbClr val="697E5E"/>
        </a:accent2>
        <a:accent3>
          <a:srgbClr val="B4B4B7"/>
        </a:accent3>
        <a:accent4>
          <a:srgbClr val="DADADA"/>
        </a:accent4>
        <a:accent5>
          <a:srgbClr val="B8BCC1"/>
        </a:accent5>
        <a:accent6>
          <a:srgbClr val="5E7254"/>
        </a:accent6>
        <a:hlink>
          <a:srgbClr val="E9E77F"/>
        </a:hlink>
        <a:folHlink>
          <a:srgbClr val="D3A44F"/>
        </a:folHlink>
      </a:clrScheme>
      <a:clrMap bg1="dk2" tx1="lt1" bg2="dk1" tx2="lt2" accent1="accent1" accent2="accent2" accent3="accent3" accent4="accent4" accent5="accent5" accent6="accent6" hlink="hlink" folHlink="folHlink"/>
    </a:extraClrScheme>
    <a:extraClrScheme>
      <a:clrScheme name="Shimmer 7">
        <a:dk1>
          <a:srgbClr val="000000"/>
        </a:dk1>
        <a:lt1>
          <a:srgbClr val="C4D6BE"/>
        </a:lt1>
        <a:dk2>
          <a:srgbClr val="339966"/>
        </a:dk2>
        <a:lt2>
          <a:srgbClr val="EFFBF0"/>
        </a:lt2>
        <a:accent1>
          <a:srgbClr val="DDDDDD"/>
        </a:accent1>
        <a:accent2>
          <a:srgbClr val="CCFF99"/>
        </a:accent2>
        <a:accent3>
          <a:srgbClr val="DEE8DB"/>
        </a:accent3>
        <a:accent4>
          <a:srgbClr val="000000"/>
        </a:accent4>
        <a:accent5>
          <a:srgbClr val="EBEBEB"/>
        </a:accent5>
        <a:accent6>
          <a:srgbClr val="B9E78A"/>
        </a:accent6>
        <a:hlink>
          <a:srgbClr val="009900"/>
        </a:hlink>
        <a:folHlink>
          <a:srgbClr val="336600"/>
        </a:folHlink>
      </a:clrScheme>
      <a:clrMap bg1="lt1" tx1="dk1" bg2="lt2" tx2="dk2" accent1="accent1" accent2="accent2" accent3="accent3" accent4="accent4" accent5="accent5" accent6="accent6" hlink="hlink" folHlink="folHlink"/>
    </a:extraClrScheme>
    <a:extraClrScheme>
      <a:clrScheme name="Shimmer 8">
        <a:dk1>
          <a:srgbClr val="000000"/>
        </a:dk1>
        <a:lt1>
          <a:srgbClr val="D6DAE4"/>
        </a:lt1>
        <a:dk2>
          <a:srgbClr val="000099"/>
        </a:dk2>
        <a:lt2>
          <a:srgbClr val="FFFFFF"/>
        </a:lt2>
        <a:accent1>
          <a:srgbClr val="BFDEE3"/>
        </a:accent1>
        <a:accent2>
          <a:srgbClr val="C0C0C0"/>
        </a:accent2>
        <a:accent3>
          <a:srgbClr val="E8EAEF"/>
        </a:accent3>
        <a:accent4>
          <a:srgbClr val="000000"/>
        </a:accent4>
        <a:accent5>
          <a:srgbClr val="DCECEF"/>
        </a:accent5>
        <a:accent6>
          <a:srgbClr val="AEAEAE"/>
        </a:accent6>
        <a:hlink>
          <a:srgbClr val="3333CC"/>
        </a:hlink>
        <a:folHlink>
          <a:srgbClr val="5E93C9"/>
        </a:folHlink>
      </a:clrScheme>
      <a:clrMap bg1="lt1" tx1="dk1" bg2="lt2" tx2="dk2" accent1="accent1" accent2="accent2" accent3="accent3" accent4="accent4" accent5="accent5" accent6="accent6" hlink="hlink" folHlink="folHlink"/>
    </a:extraClrScheme>
    <a:extraClrScheme>
      <a:clrScheme name="Shimmer 9">
        <a:dk1>
          <a:srgbClr val="4A2500"/>
        </a:dk1>
        <a:lt1>
          <a:srgbClr val="C2C0BA"/>
        </a:lt1>
        <a:dk2>
          <a:srgbClr val="788569"/>
        </a:dk2>
        <a:lt2>
          <a:srgbClr val="F4F4EC"/>
        </a:lt2>
        <a:accent1>
          <a:srgbClr val="E1DFC1"/>
        </a:accent1>
        <a:accent2>
          <a:srgbClr val="A5A7AF"/>
        </a:accent2>
        <a:accent3>
          <a:srgbClr val="DDDCD9"/>
        </a:accent3>
        <a:accent4>
          <a:srgbClr val="3E1E00"/>
        </a:accent4>
        <a:accent5>
          <a:srgbClr val="EEECDD"/>
        </a:accent5>
        <a:accent6>
          <a:srgbClr val="95979E"/>
        </a:accent6>
        <a:hlink>
          <a:srgbClr val="9C9800"/>
        </a:hlink>
        <a:folHlink>
          <a:srgbClr val="66663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3866</TotalTime>
  <Words>1368</Words>
  <Application>Microsoft Macintosh PowerPoint</Application>
  <PresentationFormat>On-screen Show (4:3)</PresentationFormat>
  <Paragraphs>174</Paragraphs>
  <Slides>22</Slides>
  <Notes>14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24" baseType="lpstr">
      <vt:lpstr>Shimmer</vt:lpstr>
      <vt:lpstr>Image</vt:lpstr>
      <vt:lpstr>Fingerprints in Sunlight Understanding Spectroscopy</vt:lpstr>
      <vt:lpstr>What is light?</vt:lpstr>
      <vt:lpstr>Light is a form of energy, the electromagnetic spectrum.</vt:lpstr>
      <vt:lpstr>How can we can study the stars?</vt:lpstr>
      <vt:lpstr>What is the spectrum of light?</vt:lpstr>
      <vt:lpstr>What is a spectrograph?</vt:lpstr>
      <vt:lpstr>Most astronomy is done with spectrographs!</vt:lpstr>
      <vt:lpstr>Our Simple Spectrograph</vt:lpstr>
      <vt:lpstr>What can we learn with a spectrograph?</vt:lpstr>
      <vt:lpstr>Fingerprints in Light</vt:lpstr>
      <vt:lpstr>Example fingerprints</vt:lpstr>
      <vt:lpstr>Absorption vs. Emission?</vt:lpstr>
      <vt:lpstr>Some Elements on the Sun</vt:lpstr>
      <vt:lpstr>Different types of stars have different spectra</vt:lpstr>
      <vt:lpstr>What secrets do spectra tell us?</vt:lpstr>
      <vt:lpstr>Spectra tell us about composition</vt:lpstr>
      <vt:lpstr>Spectra tell us temperatures</vt:lpstr>
      <vt:lpstr>How do spectra tell us about movement?</vt:lpstr>
      <vt:lpstr>Doppler, continued</vt:lpstr>
      <vt:lpstr>Spectra tell us about magnetism</vt:lpstr>
      <vt:lpstr>Want to build your own spectrograph?</vt:lpstr>
      <vt:lpstr>What are your questions?</vt:lpstr>
    </vt:vector>
  </TitlesOfParts>
  <Company>Stanford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Fingerprints in Sunlight</dc:title>
  <dc:creator>Deborah Scherrer</dc:creator>
  <cp:lastModifiedBy>Deborah Scherrer</cp:lastModifiedBy>
  <cp:revision>192</cp:revision>
  <dcterms:created xsi:type="dcterms:W3CDTF">2009-05-11T22:30:21Z</dcterms:created>
  <dcterms:modified xsi:type="dcterms:W3CDTF">2015-06-17T23:02:00Z</dcterms:modified>
</cp:coreProperties>
</file>